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89"/>
  </p:notesMasterIdLst>
  <p:handoutMasterIdLst>
    <p:handoutMasterId r:id="rId90"/>
  </p:handoutMasterIdLst>
  <p:sldIdLst>
    <p:sldId id="363" r:id="rId2"/>
    <p:sldId id="551" r:id="rId3"/>
    <p:sldId id="513" r:id="rId4"/>
    <p:sldId id="270" r:id="rId5"/>
    <p:sldId id="271" r:id="rId6"/>
    <p:sldId id="289" r:id="rId7"/>
    <p:sldId id="265" r:id="rId8"/>
    <p:sldId id="268" r:id="rId9"/>
    <p:sldId id="392" r:id="rId10"/>
    <p:sldId id="549" r:id="rId11"/>
    <p:sldId id="498" r:id="rId12"/>
    <p:sldId id="512" r:id="rId13"/>
    <p:sldId id="516" r:id="rId14"/>
    <p:sldId id="257" r:id="rId15"/>
    <p:sldId id="514" r:id="rId16"/>
    <p:sldId id="369" r:id="rId17"/>
    <p:sldId id="465" r:id="rId18"/>
    <p:sldId id="470" r:id="rId19"/>
    <p:sldId id="463" r:id="rId20"/>
    <p:sldId id="537" r:id="rId21"/>
    <p:sldId id="258" r:id="rId22"/>
    <p:sldId id="519" r:id="rId23"/>
    <p:sldId id="511" r:id="rId24"/>
    <p:sldId id="521" r:id="rId25"/>
    <p:sldId id="260" r:id="rId26"/>
    <p:sldId id="278" r:id="rId27"/>
    <p:sldId id="351" r:id="rId28"/>
    <p:sldId id="366" r:id="rId29"/>
    <p:sldId id="259" r:id="rId30"/>
    <p:sldId id="410" r:id="rId31"/>
    <p:sldId id="345" r:id="rId32"/>
    <p:sldId id="407" r:id="rId33"/>
    <p:sldId id="406" r:id="rId34"/>
    <p:sldId id="408" r:id="rId35"/>
    <p:sldId id="472" r:id="rId36"/>
    <p:sldId id="391" r:id="rId37"/>
    <p:sldId id="412" r:id="rId38"/>
    <p:sldId id="495" r:id="rId39"/>
    <p:sldId id="414" r:id="rId40"/>
    <p:sldId id="416" r:id="rId41"/>
    <p:sldId id="417" r:id="rId42"/>
    <p:sldId id="296" r:id="rId43"/>
    <p:sldId id="298" r:id="rId44"/>
    <p:sldId id="419" r:id="rId45"/>
    <p:sldId id="500" r:id="rId46"/>
    <p:sldId id="489" r:id="rId47"/>
    <p:sldId id="496" r:id="rId48"/>
    <p:sldId id="504" r:id="rId49"/>
    <p:sldId id="524" r:id="rId50"/>
    <p:sldId id="538" r:id="rId51"/>
    <p:sldId id="525" r:id="rId52"/>
    <p:sldId id="539" r:id="rId53"/>
    <p:sldId id="541" r:id="rId54"/>
    <p:sldId id="540" r:id="rId55"/>
    <p:sldId id="543" r:id="rId56"/>
    <p:sldId id="542" r:id="rId57"/>
    <p:sldId id="360" r:id="rId58"/>
    <p:sldId id="349" r:id="rId59"/>
    <p:sldId id="531" r:id="rId60"/>
    <p:sldId id="526" r:id="rId61"/>
    <p:sldId id="532" r:id="rId62"/>
    <p:sldId id="548" r:id="rId63"/>
    <p:sldId id="533" r:id="rId64"/>
    <p:sldId id="527" r:id="rId65"/>
    <p:sldId id="480" r:id="rId66"/>
    <p:sldId id="487" r:id="rId67"/>
    <p:sldId id="492" r:id="rId68"/>
    <p:sldId id="482" r:id="rId69"/>
    <p:sldId id="494" r:id="rId70"/>
    <p:sldId id="491" r:id="rId71"/>
    <p:sldId id="484" r:id="rId72"/>
    <p:sldId id="485" r:id="rId73"/>
    <p:sldId id="546" r:id="rId74"/>
    <p:sldId id="337" r:id="rId75"/>
    <p:sldId id="397" r:id="rId76"/>
    <p:sldId id="490" r:id="rId77"/>
    <p:sldId id="311" r:id="rId78"/>
    <p:sldId id="309" r:id="rId79"/>
    <p:sldId id="308" r:id="rId80"/>
    <p:sldId id="307" r:id="rId81"/>
    <p:sldId id="475" r:id="rId82"/>
    <p:sldId id="290" r:id="rId83"/>
    <p:sldId id="460" r:id="rId84"/>
    <p:sldId id="445" r:id="rId85"/>
    <p:sldId id="452" r:id="rId86"/>
    <p:sldId id="473" r:id="rId87"/>
    <p:sldId id="411" r:id="rId8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2FF"/>
    <a:srgbClr val="DFFEFF"/>
    <a:srgbClr val="80FF64"/>
    <a:srgbClr val="D6FE52"/>
    <a:srgbClr val="DCFEC0"/>
    <a:srgbClr val="83EDE6"/>
    <a:srgbClr val="0043DE"/>
    <a:srgbClr val="FFD7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40"/>
    <p:restoredTop sz="94604"/>
  </p:normalViewPr>
  <p:slideViewPr>
    <p:cSldViewPr snapToGrid="0">
      <p:cViewPr varScale="1">
        <p:scale>
          <a:sx n="52" d="100"/>
          <a:sy n="52" d="100"/>
        </p:scale>
        <p:origin x="498"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90" d="100"/>
          <a:sy n="90" d="100"/>
        </p:scale>
        <p:origin x="2864" y="19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handoutMaster" Target="handoutMasters/handout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8CE00864-D000-8FD3-A571-93A45B28649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a:extLst>
              <a:ext uri="{FF2B5EF4-FFF2-40B4-BE49-F238E27FC236}">
                <a16:creationId xmlns:a16="http://schemas.microsoft.com/office/drawing/2014/main" id="{596A6FDD-21E1-90D7-0A3E-E6C2282B16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EAC205B-13D3-204E-85DF-E9B029228F84}" type="datetimeFigureOut">
              <a:rPr lang="es-CL" smtClean="0"/>
              <a:t>12-10-2026</a:t>
            </a:fld>
            <a:endParaRPr lang="es-CL"/>
          </a:p>
        </p:txBody>
      </p:sp>
      <p:sp>
        <p:nvSpPr>
          <p:cNvPr id="4" name="Marcador de pie de página 3">
            <a:extLst>
              <a:ext uri="{FF2B5EF4-FFF2-40B4-BE49-F238E27FC236}">
                <a16:creationId xmlns:a16="http://schemas.microsoft.com/office/drawing/2014/main" id="{14CF6A0F-BC08-223A-73EC-395EA3947AB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5" name="Marcador de número de diapositiva 4">
            <a:extLst>
              <a:ext uri="{FF2B5EF4-FFF2-40B4-BE49-F238E27FC236}">
                <a16:creationId xmlns:a16="http://schemas.microsoft.com/office/drawing/2014/main" id="{40E4D514-3B41-AE85-837A-49B2B86EC3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60D4FF-B041-2A49-A5BD-093A8B543EF7}" type="slidenum">
              <a:rPr lang="es-CL" smtClean="0"/>
              <a:t>‹Nº›</a:t>
            </a:fld>
            <a:endParaRPr lang="es-CL"/>
          </a:p>
        </p:txBody>
      </p:sp>
    </p:spTree>
    <p:extLst>
      <p:ext uri="{BB962C8B-B14F-4D97-AF65-F5344CB8AC3E}">
        <p14:creationId xmlns:p14="http://schemas.microsoft.com/office/powerpoint/2010/main" val="3528708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BE4E0F-3859-0847-9739-CE54FE90E2E7}" type="datetimeFigureOut">
              <a:rPr lang="es-CL" smtClean="0"/>
              <a:t>12-10-2026</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3AF285-CF28-CC45-B311-A40A994FE8C0}" type="slidenum">
              <a:rPr lang="es-CL" smtClean="0"/>
              <a:t>‹Nº›</a:t>
            </a:fld>
            <a:endParaRPr lang="es-CL"/>
          </a:p>
        </p:txBody>
      </p:sp>
    </p:spTree>
    <p:extLst>
      <p:ext uri="{BB962C8B-B14F-4D97-AF65-F5344CB8AC3E}">
        <p14:creationId xmlns:p14="http://schemas.microsoft.com/office/powerpoint/2010/main" val="376764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a:p>
        </p:txBody>
      </p:sp>
      <p:sp>
        <p:nvSpPr>
          <p:cNvPr id="4" name="Marcador de número de diapositiva 3"/>
          <p:cNvSpPr>
            <a:spLocks noGrp="1"/>
          </p:cNvSpPr>
          <p:nvPr>
            <p:ph type="sldNum" sz="quarter" idx="5"/>
          </p:nvPr>
        </p:nvSpPr>
        <p:spPr/>
        <p:txBody>
          <a:bodyPr/>
          <a:lstStyle/>
          <a:p>
            <a:fld id="{C83AF285-CF28-CC45-B311-A40A994FE8C0}" type="slidenum">
              <a:rPr lang="es-CL" smtClean="0"/>
              <a:t>8</a:t>
            </a:fld>
            <a:endParaRPr lang="es-CL"/>
          </a:p>
        </p:txBody>
      </p:sp>
    </p:spTree>
    <p:extLst>
      <p:ext uri="{BB962C8B-B14F-4D97-AF65-F5344CB8AC3E}">
        <p14:creationId xmlns:p14="http://schemas.microsoft.com/office/powerpoint/2010/main" val="4167056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C83AF285-CF28-CC45-B311-A40A994FE8C0}" type="slidenum">
              <a:rPr lang="es-CL" smtClean="0"/>
              <a:t>37</a:t>
            </a:fld>
            <a:endParaRPr lang="es-CL"/>
          </a:p>
        </p:txBody>
      </p:sp>
    </p:spTree>
    <p:extLst>
      <p:ext uri="{BB962C8B-B14F-4D97-AF65-F5344CB8AC3E}">
        <p14:creationId xmlns:p14="http://schemas.microsoft.com/office/powerpoint/2010/main" val="2297456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C83AF285-CF28-CC45-B311-A40A994FE8C0}" type="slidenum">
              <a:rPr lang="es-CL" smtClean="0"/>
              <a:t>41</a:t>
            </a:fld>
            <a:endParaRPr lang="es-CL"/>
          </a:p>
        </p:txBody>
      </p:sp>
    </p:spTree>
    <p:extLst>
      <p:ext uri="{BB962C8B-B14F-4D97-AF65-F5344CB8AC3E}">
        <p14:creationId xmlns:p14="http://schemas.microsoft.com/office/powerpoint/2010/main" val="1251740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C83AF285-CF28-CC45-B311-A40A994FE8C0}" type="slidenum">
              <a:rPr lang="es-CL" smtClean="0"/>
              <a:t>64</a:t>
            </a:fld>
            <a:endParaRPr lang="es-CL"/>
          </a:p>
        </p:txBody>
      </p:sp>
    </p:spTree>
    <p:extLst>
      <p:ext uri="{BB962C8B-B14F-4D97-AF65-F5344CB8AC3E}">
        <p14:creationId xmlns:p14="http://schemas.microsoft.com/office/powerpoint/2010/main" val="3285156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8EE8D-305D-831A-B4E8-D965E4A21C2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D79E591-20E5-E408-4DB1-1637B72678A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1AAEDC8-3A8A-B252-24E1-DBCE61630E7A}"/>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1B88C51C-90D8-B882-597D-F8F17F2D8A5A}"/>
              </a:ext>
            </a:extLst>
          </p:cNvPr>
          <p:cNvSpPr>
            <a:spLocks noGrp="1"/>
          </p:cNvSpPr>
          <p:nvPr>
            <p:ph type="sldNum" sz="quarter" idx="5"/>
          </p:nvPr>
        </p:nvSpPr>
        <p:spPr/>
        <p:txBody>
          <a:bodyPr/>
          <a:lstStyle/>
          <a:p>
            <a:fld id="{C83AF285-CF28-CC45-B311-A40A994FE8C0}" type="slidenum">
              <a:rPr lang="es-CL" smtClean="0"/>
              <a:t>67</a:t>
            </a:fld>
            <a:endParaRPr lang="es-CL"/>
          </a:p>
        </p:txBody>
      </p:sp>
    </p:spTree>
    <p:extLst>
      <p:ext uri="{BB962C8B-B14F-4D97-AF65-F5344CB8AC3E}">
        <p14:creationId xmlns:p14="http://schemas.microsoft.com/office/powerpoint/2010/main" val="771431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C83AF285-CF28-CC45-B311-A40A994FE8C0}" type="slidenum">
              <a:rPr lang="es-CL" smtClean="0"/>
              <a:t>68</a:t>
            </a:fld>
            <a:endParaRPr lang="es-CL"/>
          </a:p>
        </p:txBody>
      </p:sp>
    </p:spTree>
    <p:extLst>
      <p:ext uri="{BB962C8B-B14F-4D97-AF65-F5344CB8AC3E}">
        <p14:creationId xmlns:p14="http://schemas.microsoft.com/office/powerpoint/2010/main" val="546896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5AA69-0D74-75CC-E894-582C7964E51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350050A-D854-BB8C-DF70-402989EC42B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507ACF7-26C4-2427-359F-29D799BB8E1E}"/>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92AD4EE8-C616-EE31-D05C-BDD0F205A634}"/>
              </a:ext>
            </a:extLst>
          </p:cNvPr>
          <p:cNvSpPr>
            <a:spLocks noGrp="1"/>
          </p:cNvSpPr>
          <p:nvPr>
            <p:ph type="sldNum" sz="quarter" idx="5"/>
          </p:nvPr>
        </p:nvSpPr>
        <p:spPr/>
        <p:txBody>
          <a:bodyPr/>
          <a:lstStyle/>
          <a:p>
            <a:fld id="{C83AF285-CF28-CC45-B311-A40A994FE8C0}" type="slidenum">
              <a:rPr lang="es-CL" smtClean="0"/>
              <a:t>69</a:t>
            </a:fld>
            <a:endParaRPr lang="es-CL"/>
          </a:p>
        </p:txBody>
      </p:sp>
    </p:spTree>
    <p:extLst>
      <p:ext uri="{BB962C8B-B14F-4D97-AF65-F5344CB8AC3E}">
        <p14:creationId xmlns:p14="http://schemas.microsoft.com/office/powerpoint/2010/main" val="1395383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66FD4-22A9-2A71-0F48-4478BB89842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E2D954C-CD7B-0161-6AE7-ED2DB07E95D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D848826-7A91-74BA-501E-AD08C778CCAE}"/>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118F5354-3A92-A1F1-1E4F-55F8D30F39FD}"/>
              </a:ext>
            </a:extLst>
          </p:cNvPr>
          <p:cNvSpPr>
            <a:spLocks noGrp="1"/>
          </p:cNvSpPr>
          <p:nvPr>
            <p:ph type="sldNum" sz="quarter" idx="5"/>
          </p:nvPr>
        </p:nvSpPr>
        <p:spPr/>
        <p:txBody>
          <a:bodyPr/>
          <a:lstStyle/>
          <a:p>
            <a:fld id="{C83AF285-CF28-CC45-B311-A40A994FE8C0}" type="slidenum">
              <a:rPr lang="es-CL" smtClean="0"/>
              <a:t>70</a:t>
            </a:fld>
            <a:endParaRPr lang="es-CL"/>
          </a:p>
        </p:txBody>
      </p:sp>
    </p:spTree>
    <p:extLst>
      <p:ext uri="{BB962C8B-B14F-4D97-AF65-F5344CB8AC3E}">
        <p14:creationId xmlns:p14="http://schemas.microsoft.com/office/powerpoint/2010/main" val="86422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s-MX"/>
              <a:t>Haz clic para modificar el estilo de título del patrón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dirty="0"/>
          </a:p>
        </p:txBody>
      </p:sp>
      <p:sp>
        <p:nvSpPr>
          <p:cNvPr id="7" name="Date Placeholder 6"/>
          <p:cNvSpPr>
            <a:spLocks noGrp="1"/>
          </p:cNvSpPr>
          <p:nvPr>
            <p:ph type="dt" sz="half" idx="10"/>
          </p:nvPr>
        </p:nvSpPr>
        <p:spPr/>
        <p:txBody>
          <a:bodyPr/>
          <a:lstStyle/>
          <a:p>
            <a:fld id="{7772D897-2360-E348-9C34-369136DC9C24}" type="datetimeFigureOut">
              <a:rPr lang="es-CL" smtClean="0"/>
              <a:t>12-10-2026</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2C882567-FD8E-E846-8B54-0A8684293135}" type="slidenum">
              <a:rPr lang="es-CL" smtClean="0"/>
              <a:t>‹Nº›</a:t>
            </a:fld>
            <a:endParaRPr lang="es-CL"/>
          </a:p>
        </p:txBody>
      </p:sp>
    </p:spTree>
    <p:extLst>
      <p:ext uri="{BB962C8B-B14F-4D97-AF65-F5344CB8AC3E}">
        <p14:creationId xmlns:p14="http://schemas.microsoft.com/office/powerpoint/2010/main" val="376389496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7772D897-2360-E348-9C34-369136DC9C24}" type="datetimeFigureOut">
              <a:rPr lang="es-CL" smtClean="0"/>
              <a:t>12-10-2026</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2C882567-FD8E-E846-8B54-0A8684293135}" type="slidenum">
              <a:rPr lang="es-CL" smtClean="0"/>
              <a:t>‹Nº›</a:t>
            </a:fld>
            <a:endParaRPr lang="es-CL"/>
          </a:p>
        </p:txBody>
      </p:sp>
    </p:spTree>
    <p:extLst>
      <p:ext uri="{BB962C8B-B14F-4D97-AF65-F5344CB8AC3E}">
        <p14:creationId xmlns:p14="http://schemas.microsoft.com/office/powerpoint/2010/main" val="1728176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7" name="Date Placeholder 6"/>
          <p:cNvSpPr>
            <a:spLocks noGrp="1"/>
          </p:cNvSpPr>
          <p:nvPr>
            <p:ph type="dt" sz="half" idx="10"/>
          </p:nvPr>
        </p:nvSpPr>
        <p:spPr/>
        <p:txBody>
          <a:bodyPr/>
          <a:lstStyle/>
          <a:p>
            <a:fld id="{7772D897-2360-E348-9C34-369136DC9C24}" type="datetimeFigureOut">
              <a:rPr lang="es-CL" smtClean="0"/>
              <a:t>12-10-2026</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2C882567-FD8E-E846-8B54-0A8684293135}" type="slidenum">
              <a:rPr lang="es-CL" smtClean="0"/>
              <a:t>‹Nº›</a:t>
            </a:fld>
            <a:endParaRPr lang="es-CL"/>
          </a:p>
        </p:txBody>
      </p:sp>
    </p:spTree>
    <p:extLst>
      <p:ext uri="{BB962C8B-B14F-4D97-AF65-F5344CB8AC3E}">
        <p14:creationId xmlns:p14="http://schemas.microsoft.com/office/powerpoint/2010/main" val="265711889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8" name="Date Placeholder 7"/>
          <p:cNvSpPr>
            <a:spLocks noGrp="1"/>
          </p:cNvSpPr>
          <p:nvPr>
            <p:ph type="dt" sz="half" idx="10"/>
          </p:nvPr>
        </p:nvSpPr>
        <p:spPr/>
        <p:txBody>
          <a:bodyPr/>
          <a:lstStyle/>
          <a:p>
            <a:fld id="{7772D897-2360-E348-9C34-369136DC9C24}" type="datetimeFigureOut">
              <a:rPr lang="es-CL" smtClean="0"/>
              <a:t>12-10-2026</a:t>
            </a:fld>
            <a:endParaRPr lang="es-CL"/>
          </a:p>
        </p:txBody>
      </p:sp>
      <p:sp>
        <p:nvSpPr>
          <p:cNvPr id="9" name="Footer Placeholder 8"/>
          <p:cNvSpPr>
            <a:spLocks noGrp="1"/>
          </p:cNvSpPr>
          <p:nvPr>
            <p:ph type="ftr" sz="quarter" idx="11"/>
          </p:nvPr>
        </p:nvSpPr>
        <p:spPr/>
        <p:txBody>
          <a:bodyPr/>
          <a:lstStyle/>
          <a:p>
            <a:endParaRPr lang="es-CL"/>
          </a:p>
        </p:txBody>
      </p:sp>
      <p:sp>
        <p:nvSpPr>
          <p:cNvPr id="10" name="Slide Number Placeholder 9"/>
          <p:cNvSpPr>
            <a:spLocks noGrp="1"/>
          </p:cNvSpPr>
          <p:nvPr>
            <p:ph type="sldNum" sz="quarter" idx="12"/>
          </p:nvPr>
        </p:nvSpPr>
        <p:spPr/>
        <p:txBody>
          <a:bodyPr/>
          <a:lstStyle/>
          <a:p>
            <a:fld id="{2C882567-FD8E-E846-8B54-0A8684293135}" type="slidenum">
              <a:rPr lang="es-CL" smtClean="0"/>
              <a:t>‹Nº›</a:t>
            </a:fld>
            <a:endParaRPr lang="es-CL"/>
          </a:p>
        </p:txBody>
      </p:sp>
    </p:spTree>
    <p:extLst>
      <p:ext uri="{BB962C8B-B14F-4D97-AF65-F5344CB8AC3E}">
        <p14:creationId xmlns:p14="http://schemas.microsoft.com/office/powerpoint/2010/main" val="2899501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1583436" y="3143250"/>
            <a:ext cx="4270248" cy="2596776"/>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7" name="Date Placeholder 6"/>
          <p:cNvSpPr>
            <a:spLocks noGrp="1"/>
          </p:cNvSpPr>
          <p:nvPr>
            <p:ph type="dt" sz="half" idx="10"/>
          </p:nvPr>
        </p:nvSpPr>
        <p:spPr/>
        <p:txBody>
          <a:bodyPr/>
          <a:lstStyle/>
          <a:p>
            <a:fld id="{7772D897-2360-E348-9C34-369136DC9C24}" type="datetimeFigureOut">
              <a:rPr lang="es-CL" smtClean="0"/>
              <a:t>12-10-2026</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2C882567-FD8E-E846-8B54-0A8684293135}" type="slidenum">
              <a:rPr lang="es-CL" smtClean="0"/>
              <a:t>‹Nº›</a:t>
            </a:fld>
            <a:endParaRPr lang="es-CL"/>
          </a:p>
        </p:txBody>
      </p:sp>
      <p:sp>
        <p:nvSpPr>
          <p:cNvPr id="10" name="Title 9"/>
          <p:cNvSpPr>
            <a:spLocks noGrp="1"/>
          </p:cNvSpPr>
          <p:nvPr>
            <p:ph type="title"/>
          </p:nvPr>
        </p:nvSpPr>
        <p:spPr/>
        <p:txBody>
          <a:bodyPr/>
          <a:lstStyle/>
          <a:p>
            <a:r>
              <a:rPr lang="es-MX"/>
              <a:t>Haz clic para modificar el estilo de título del patrón</a:t>
            </a:r>
            <a:endParaRPr lang="en-US" dirty="0"/>
          </a:p>
        </p:txBody>
      </p:sp>
    </p:spTree>
    <p:extLst>
      <p:ext uri="{BB962C8B-B14F-4D97-AF65-F5344CB8AC3E}">
        <p14:creationId xmlns:p14="http://schemas.microsoft.com/office/powerpoint/2010/main" val="1464001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7772D897-2360-E348-9C34-369136DC9C24}" type="datetimeFigureOut">
              <a:rPr lang="es-CL" smtClean="0"/>
              <a:t>12-10-2026</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2C882567-FD8E-E846-8B54-0A8684293135}" type="slidenum">
              <a:rPr lang="es-CL" smtClean="0"/>
              <a:t>‹Nº›</a:t>
            </a:fld>
            <a:endParaRPr lang="es-CL"/>
          </a:p>
        </p:txBody>
      </p:sp>
    </p:spTree>
    <p:extLst>
      <p:ext uri="{BB962C8B-B14F-4D97-AF65-F5344CB8AC3E}">
        <p14:creationId xmlns:p14="http://schemas.microsoft.com/office/powerpoint/2010/main" val="1988866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72D897-2360-E348-9C34-369136DC9C24}" type="datetimeFigureOut">
              <a:rPr lang="es-CL" smtClean="0"/>
              <a:t>12-10-2026</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2C882567-FD8E-E846-8B54-0A8684293135}" type="slidenum">
              <a:rPr lang="es-CL" smtClean="0"/>
              <a:t>‹Nº›</a:t>
            </a:fld>
            <a:endParaRPr lang="es-CL"/>
          </a:p>
        </p:txBody>
      </p:sp>
    </p:spTree>
    <p:extLst>
      <p:ext uri="{BB962C8B-B14F-4D97-AF65-F5344CB8AC3E}">
        <p14:creationId xmlns:p14="http://schemas.microsoft.com/office/powerpoint/2010/main" val="979289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s-MX"/>
              <a:t>Haz clic para modificar el estilo de título del patrón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7772D897-2360-E348-9C34-369136DC9C24}" type="datetimeFigureOut">
              <a:rPr lang="es-CL" smtClean="0"/>
              <a:t>12-10-2026</a:t>
            </a:fld>
            <a:endParaRPr lang="es-CL"/>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es-CL"/>
          </a:p>
        </p:txBody>
      </p:sp>
      <p:sp>
        <p:nvSpPr>
          <p:cNvPr id="7" name="Slide Number Placeholder 6"/>
          <p:cNvSpPr>
            <a:spLocks noGrp="1"/>
          </p:cNvSpPr>
          <p:nvPr>
            <p:ph type="sldNum" sz="quarter" idx="12"/>
          </p:nvPr>
        </p:nvSpPr>
        <p:spPr/>
        <p:txBody>
          <a:bodyPr/>
          <a:lstStyle/>
          <a:p>
            <a:fld id="{2C882567-FD8E-E846-8B54-0A8684293135}" type="slidenum">
              <a:rPr lang="es-CL" smtClean="0"/>
              <a:t>‹Nº›</a:t>
            </a:fld>
            <a:endParaRPr lang="es-CL"/>
          </a:p>
        </p:txBody>
      </p:sp>
    </p:spTree>
    <p:extLst>
      <p:ext uri="{BB962C8B-B14F-4D97-AF65-F5344CB8AC3E}">
        <p14:creationId xmlns:p14="http://schemas.microsoft.com/office/powerpoint/2010/main" val="67920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7772D897-2360-E348-9C34-369136DC9C24}" type="datetimeFigureOut">
              <a:rPr lang="es-CL" smtClean="0"/>
              <a:t>12-10-2026</a:t>
            </a:fld>
            <a:endParaRPr lang="es-CL"/>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es-CL"/>
          </a:p>
        </p:txBody>
      </p:sp>
      <p:sp>
        <p:nvSpPr>
          <p:cNvPr id="7" name="Slide Number Placeholder 6"/>
          <p:cNvSpPr>
            <a:spLocks noGrp="1"/>
          </p:cNvSpPr>
          <p:nvPr>
            <p:ph type="sldNum" sz="quarter" idx="12"/>
          </p:nvPr>
        </p:nvSpPr>
        <p:spPr/>
        <p:txBody>
          <a:bodyPr/>
          <a:lstStyle/>
          <a:p>
            <a:fld id="{2C882567-FD8E-E846-8B54-0A8684293135}" type="slidenum">
              <a:rPr lang="es-CL" smtClean="0"/>
              <a:t>‹Nº›</a:t>
            </a:fld>
            <a:endParaRPr lang="es-CL"/>
          </a:p>
        </p:txBody>
      </p:sp>
    </p:spTree>
    <p:extLst>
      <p:ext uri="{BB962C8B-B14F-4D97-AF65-F5344CB8AC3E}">
        <p14:creationId xmlns:p14="http://schemas.microsoft.com/office/powerpoint/2010/main" val="2737106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7772D897-2360-E348-9C34-369136DC9C24}" type="datetimeFigureOut">
              <a:rPr lang="es-CL" smtClean="0"/>
              <a:t>12-10-2026</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2C882567-FD8E-E846-8B54-0A8684293135}" type="slidenum">
              <a:rPr lang="es-CL" smtClean="0"/>
              <a:t>‹Nº›</a:t>
            </a:fld>
            <a:endParaRPr lang="es-CL"/>
          </a:p>
        </p:txBody>
      </p:sp>
    </p:spTree>
    <p:extLst>
      <p:ext uri="{BB962C8B-B14F-4D97-AF65-F5344CB8AC3E}">
        <p14:creationId xmlns:p14="http://schemas.microsoft.com/office/powerpoint/2010/main" val="2872949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7772D897-2360-E348-9C34-369136DC9C24}" type="datetimeFigureOut">
              <a:rPr lang="es-CL" smtClean="0"/>
              <a:t>12-10-2026</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2C882567-FD8E-E846-8B54-0A8684293135}" type="slidenum">
              <a:rPr lang="es-CL" smtClean="0"/>
              <a:t>‹Nº›</a:t>
            </a:fld>
            <a:endParaRPr lang="es-CL"/>
          </a:p>
        </p:txBody>
      </p:sp>
    </p:spTree>
    <p:extLst>
      <p:ext uri="{BB962C8B-B14F-4D97-AF65-F5344CB8AC3E}">
        <p14:creationId xmlns:p14="http://schemas.microsoft.com/office/powerpoint/2010/main" val="2303447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7772D897-2360-E348-9C34-369136DC9C24}" type="datetimeFigureOut">
              <a:rPr lang="es-CL" smtClean="0"/>
              <a:t>12-10-2026</a:t>
            </a:fld>
            <a:endParaRPr lang="es-CL"/>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s-CL"/>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C882567-FD8E-E846-8B54-0A8684293135}" type="slidenum">
              <a:rPr lang="es-CL" smtClean="0"/>
              <a:t>‹Nº›</a:t>
            </a:fld>
            <a:endParaRPr lang="es-CL"/>
          </a:p>
        </p:txBody>
      </p:sp>
    </p:spTree>
    <p:extLst>
      <p:ext uri="{BB962C8B-B14F-4D97-AF65-F5344CB8AC3E}">
        <p14:creationId xmlns:p14="http://schemas.microsoft.com/office/powerpoint/2010/main" val="169114878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file:////var/folders/1v/yfvt4h_n1f1ffjczsyl465qw0000gn/T/com.microsoft.Word/WebArchiveCopyPasteTempFiles/page61image251211760"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doi.org/10.4060/CD0683EN"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landsat.gsfc.nasa.gov/satellites/landsat-8/spacecraft-instruments/operational-land-imager/" TargetMode="External"/><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hyperlink" Target="https://laderasur.com/articulo/sigue-el-problema-nuevo-bloom-de-algas-en-lago-villarrica-alerta-a-la-comunidad/#&amp;gid=1&amp;pid=5"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doi.org/10.3354/aei0035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mailto:contacto@salmonexpert.cl" TargetMode="External"/><Relationship Id="rId2" Type="http://schemas.openxmlformats.org/officeDocument/2006/relationships/hyperlink" Target="https://www.google.com/url?sa=t&amp;rct=j&amp;q=&amp;esrc=s&amp;source=web&amp;cd=&amp;ved=2ahUKEwjYkO6G_YOAAxUrLLkGHYgWCqYQFnoECBMQAQ&amp;url=https://www.seafoodwatch.org/globalassets/sfw/pdf/projects/antibiotics-in-aquaculture/chilean-salmon-antibiotic-reduction-program---annual-report---2022.pdf&amp;usg=AOvVaw3zZF6dm-NcWcqhYggHh9CV&amp;opi=89978449"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creativecommons.org/licenses/by-nc-sa/3.0/igo/" TargetMode="External"/><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dx.doi.org/10.1016/j.biortech.2012.12.033" TargetMode="External"/><Relationship Id="rId2" Type="http://schemas.openxmlformats.org/officeDocument/2006/relationships/hyperlink" Target="%5Cl%20%22bookmark4%22" TargetMode="External"/><Relationship Id="rId1" Type="http://schemas.openxmlformats.org/officeDocument/2006/relationships/slideLayout" Target="../slideLayouts/slideLayout2.xml"/><Relationship Id="rId5" Type="http://schemas.openxmlformats.org/officeDocument/2006/relationships/hyperlink" Target="https://doi.org/10.1088/1748-9326/ac3177" TargetMode="External"/><Relationship Id="rId4" Type="http://schemas.openxmlformats.org/officeDocument/2006/relationships/hyperlink" Target="http://dx.doi.org/10.1016/j.scitotenv.2015.02.076"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420AA425-B095-EA76-9CC3-60A170BDCEC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2F3BBA00-8D28-7D47-4567-A574488386A0}"/>
              </a:ext>
            </a:extLst>
          </p:cNvPr>
          <p:cNvPicPr>
            <a:picLocks noChangeAspect="1"/>
          </p:cNvPicPr>
          <p:nvPr/>
        </p:nvPicPr>
        <p:blipFill>
          <a:blip r:embed="rId2"/>
          <a:stretch>
            <a:fillRect/>
          </a:stretch>
        </p:blipFill>
        <p:spPr>
          <a:xfrm>
            <a:off x="1827234" y="227425"/>
            <a:ext cx="8537532" cy="6403149"/>
          </a:xfrm>
          <a:prstGeom prst="rect">
            <a:avLst/>
          </a:prstGeom>
        </p:spPr>
      </p:pic>
    </p:spTree>
    <p:extLst>
      <p:ext uri="{BB962C8B-B14F-4D97-AF65-F5344CB8AC3E}">
        <p14:creationId xmlns:p14="http://schemas.microsoft.com/office/powerpoint/2010/main" val="3958691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1A415142-29EC-AC14-A9B0-1EC2E2D72F9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4D9E09D-93F6-BFE2-A12F-41280B870B74}"/>
              </a:ext>
            </a:extLst>
          </p:cNvPr>
          <p:cNvSpPr txBox="1"/>
          <p:nvPr/>
        </p:nvSpPr>
        <p:spPr>
          <a:xfrm>
            <a:off x="346364" y="402374"/>
            <a:ext cx="11509072" cy="707886"/>
          </a:xfrm>
          <a:prstGeom prst="rect">
            <a:avLst/>
          </a:prstGeom>
          <a:solidFill>
            <a:srgbClr val="DFFEFF"/>
          </a:solidFill>
          <a:ln w="41275" cmpd="dbl">
            <a:solidFill>
              <a:srgbClr val="C00000"/>
            </a:solidFill>
          </a:ln>
        </p:spPr>
        <p:txBody>
          <a:bodyPr wrap="square" rtlCol="0">
            <a:spAutoFit/>
          </a:bodyPr>
          <a:lstStyle/>
          <a:p>
            <a:pPr algn="ctr"/>
            <a:r>
              <a:rPr lang="es-CL" sz="4000" b="1" kern="100" dirty="0">
                <a:effectLst/>
                <a:latin typeface="Aptos" panose="020B0004020202020204" pitchFamily="34" charset="0"/>
                <a:ea typeface="Aptos" panose="020B0004020202020204" pitchFamily="34" charset="0"/>
                <a:cs typeface="Times New Roman" panose="02020603050405020304" pitchFamily="18" charset="0"/>
              </a:rPr>
              <a:t>OBJETIVO DE ESTA PRESENTACIÓN.</a:t>
            </a:r>
          </a:p>
        </p:txBody>
      </p:sp>
      <p:sp>
        <p:nvSpPr>
          <p:cNvPr id="3" name="CuadroTexto 2">
            <a:extLst>
              <a:ext uri="{FF2B5EF4-FFF2-40B4-BE49-F238E27FC236}">
                <a16:creationId xmlns:a16="http://schemas.microsoft.com/office/drawing/2014/main" id="{CF7ECC3E-51F1-0E6E-7B66-7CAFFFD77180}"/>
              </a:ext>
            </a:extLst>
          </p:cNvPr>
          <p:cNvSpPr txBox="1"/>
          <p:nvPr/>
        </p:nvSpPr>
        <p:spPr>
          <a:xfrm>
            <a:off x="346364" y="1620982"/>
            <a:ext cx="11509073" cy="1384995"/>
          </a:xfrm>
          <a:prstGeom prst="rect">
            <a:avLst/>
          </a:prstGeom>
          <a:solidFill>
            <a:srgbClr val="FFFF00"/>
          </a:solidFill>
        </p:spPr>
        <p:txBody>
          <a:bodyPr wrap="square" rtlCol="0">
            <a:spAutoFit/>
          </a:bodyPr>
          <a:lstStyle/>
          <a:p>
            <a:pPr algn="ctr"/>
            <a:r>
              <a:rPr lang="es-CL" sz="2800" b="1" dirty="0"/>
              <a:t>DAR  A CONOCER ALGUNOS ASPECTOS DE LA CONTAMINACIÓN DE LA CLV  Y LA CONTRIBUCIÓN DE LAS PISCICULTURAS EN DICHA CONTAMINACIÓN.</a:t>
            </a:r>
          </a:p>
        </p:txBody>
      </p:sp>
      <p:sp>
        <p:nvSpPr>
          <p:cNvPr id="4" name="CuadroTexto 3">
            <a:extLst>
              <a:ext uri="{FF2B5EF4-FFF2-40B4-BE49-F238E27FC236}">
                <a16:creationId xmlns:a16="http://schemas.microsoft.com/office/drawing/2014/main" id="{48A53A73-0065-DB09-7E23-F72C8BD68662}"/>
              </a:ext>
            </a:extLst>
          </p:cNvPr>
          <p:cNvSpPr txBox="1"/>
          <p:nvPr/>
        </p:nvSpPr>
        <p:spPr>
          <a:xfrm>
            <a:off x="346363" y="3639082"/>
            <a:ext cx="11509071" cy="646331"/>
          </a:xfrm>
          <a:prstGeom prst="rect">
            <a:avLst/>
          </a:prstGeom>
          <a:solidFill>
            <a:srgbClr val="DFFEFF"/>
          </a:solidFill>
          <a:ln w="41275" cmpd="dbl">
            <a:solidFill>
              <a:srgbClr val="C00000"/>
            </a:solidFill>
          </a:ln>
        </p:spPr>
        <p:txBody>
          <a:bodyPr wrap="square" rtlCol="0">
            <a:spAutoFit/>
          </a:bodyPr>
          <a:lstStyle/>
          <a:p>
            <a:pPr algn="ctr"/>
            <a:r>
              <a:rPr lang="es-CL" sz="3600" b="1" kern="100" dirty="0">
                <a:effectLst/>
                <a:latin typeface="Aptos" panose="020B0004020202020204" pitchFamily="34" charset="0"/>
                <a:ea typeface="Aptos" panose="020B0004020202020204" pitchFamily="34" charset="0"/>
                <a:cs typeface="Times New Roman" panose="02020603050405020304" pitchFamily="18" charset="0"/>
              </a:rPr>
              <a:t>META DE ESTA PRESENTACIÓN.</a:t>
            </a:r>
          </a:p>
        </p:txBody>
      </p:sp>
      <p:sp>
        <p:nvSpPr>
          <p:cNvPr id="5" name="CuadroTexto 4">
            <a:extLst>
              <a:ext uri="{FF2B5EF4-FFF2-40B4-BE49-F238E27FC236}">
                <a16:creationId xmlns:a16="http://schemas.microsoft.com/office/drawing/2014/main" id="{CD73A897-06B5-8123-DB1B-EAF5499182BE}"/>
              </a:ext>
            </a:extLst>
          </p:cNvPr>
          <p:cNvSpPr txBox="1"/>
          <p:nvPr/>
        </p:nvSpPr>
        <p:spPr>
          <a:xfrm>
            <a:off x="346364" y="4779818"/>
            <a:ext cx="11509073" cy="1815882"/>
          </a:xfrm>
          <a:prstGeom prst="rect">
            <a:avLst/>
          </a:prstGeom>
          <a:solidFill>
            <a:srgbClr val="FFFF00"/>
          </a:solidFill>
        </p:spPr>
        <p:txBody>
          <a:bodyPr wrap="square" rtlCol="0">
            <a:spAutoFit/>
          </a:bodyPr>
          <a:lstStyle/>
          <a:p>
            <a:pPr algn="ctr"/>
            <a:r>
              <a:rPr lang="es-CL" sz="2800" b="1" dirty="0"/>
              <a:t>COMPRENDER QUE EXISTEN MÚLTIPLES  ARGUMENTOS FUNDADOS PARA ACELERAR, CON LAS AUTORIDADES QUE CORRESPONDAN, LA DESCONTAMINACIÓN Y LA NO CONTAMINACIÓN DE LOS CUERPOS DE AGUA DE LA CLV.</a:t>
            </a:r>
          </a:p>
        </p:txBody>
      </p:sp>
    </p:spTree>
    <p:extLst>
      <p:ext uri="{BB962C8B-B14F-4D97-AF65-F5344CB8AC3E}">
        <p14:creationId xmlns:p14="http://schemas.microsoft.com/office/powerpoint/2010/main" val="121550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7F910D05-9B3A-3CA1-E235-5F4F01E18F4E}"/>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83617072-0EA2-55A6-CEA5-A83D7D664678}"/>
              </a:ext>
            </a:extLst>
          </p:cNvPr>
          <p:cNvSpPr txBox="1"/>
          <p:nvPr/>
        </p:nvSpPr>
        <p:spPr>
          <a:xfrm>
            <a:off x="486936" y="1350987"/>
            <a:ext cx="11218128" cy="3970318"/>
          </a:xfrm>
          <a:prstGeom prst="rect">
            <a:avLst/>
          </a:prstGeom>
          <a:solidFill>
            <a:srgbClr val="FFFF00"/>
          </a:solidFill>
          <a:ln w="41275" cmpd="dbl">
            <a:solidFill>
              <a:srgbClr val="C00000"/>
            </a:solidFill>
          </a:ln>
        </p:spPr>
        <p:txBody>
          <a:bodyPr wrap="square" rtlCol="0">
            <a:spAutoFit/>
          </a:bodyPr>
          <a:lstStyle/>
          <a:p>
            <a:pPr algn="ctr"/>
            <a:r>
              <a:rPr lang="es-ES_tradnl" sz="36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PERO, ¿TENEMOS FUNDAMENTOS NECESARIOS Y SÓLIDOS, PARA ESTAR ACÁ, CONVERSANDO DE LA CONTAMINACIÓN DE LA CLV, DE LA INFLUENCIA DE LAS PISCICULTURAS EN DICHA CONTAMINACIÓN, DE LA ACTITUD DE LOS GOBIERNOS Y ESPECIALMENTE DE NUESTRA NECESIDADES,DESEOS Y ESPERANZAS?</a:t>
            </a:r>
            <a:endParaRPr lang="es-CL"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54610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D1EB9F8-2B67-DFEE-CC63-B67165DEF78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6A0C72D7-4424-8141-4E46-2FD50F939B76}"/>
              </a:ext>
            </a:extLst>
          </p:cNvPr>
          <p:cNvPicPr>
            <a:picLocks noChangeAspect="1"/>
          </p:cNvPicPr>
          <p:nvPr/>
        </p:nvPicPr>
        <p:blipFill>
          <a:blip r:embed="rId2"/>
          <a:srcRect t="13462" b="9066"/>
          <a:stretch/>
        </p:blipFill>
        <p:spPr>
          <a:xfrm>
            <a:off x="0" y="-52091"/>
            <a:ext cx="12191980" cy="6857990"/>
          </a:xfrm>
          <a:prstGeom prst="rect">
            <a:avLst/>
          </a:prstGeom>
        </p:spPr>
      </p:pic>
      <p:sp>
        <p:nvSpPr>
          <p:cNvPr id="5" name="CuadroTexto 4">
            <a:extLst>
              <a:ext uri="{FF2B5EF4-FFF2-40B4-BE49-F238E27FC236}">
                <a16:creationId xmlns:a16="http://schemas.microsoft.com/office/drawing/2014/main" id="{01C183B2-C44E-E4DA-D189-9D4EB9A6D1C8}"/>
              </a:ext>
            </a:extLst>
          </p:cNvPr>
          <p:cNvSpPr txBox="1"/>
          <p:nvPr/>
        </p:nvSpPr>
        <p:spPr>
          <a:xfrm>
            <a:off x="680356" y="2730573"/>
            <a:ext cx="11168743" cy="646331"/>
          </a:xfrm>
          <a:prstGeom prst="rect">
            <a:avLst/>
          </a:prstGeom>
          <a:noFill/>
        </p:spPr>
        <p:txBody>
          <a:bodyPr wrap="square">
            <a:spAutoFit/>
          </a:bodyPr>
          <a:lstStyle/>
          <a:p>
            <a:pPr algn="ctr"/>
            <a:r>
              <a:rPr lang="es-CL"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s-ES_tradnl"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CONTAMINACIÓN  DE  LAS  AGUAS DE LA CLV.</a:t>
            </a:r>
            <a:endParaRPr lang="es-CL"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E5D5E040-237D-AA17-075D-8E3AEA27AD32}"/>
              </a:ext>
            </a:extLst>
          </p:cNvPr>
          <p:cNvSpPr txBox="1"/>
          <p:nvPr/>
        </p:nvSpPr>
        <p:spPr>
          <a:xfrm>
            <a:off x="680356" y="4608826"/>
            <a:ext cx="11506199" cy="1200329"/>
          </a:xfrm>
          <a:prstGeom prst="rect">
            <a:avLst/>
          </a:prstGeom>
          <a:noFill/>
        </p:spPr>
        <p:txBody>
          <a:bodyPr wrap="square">
            <a:spAutoFit/>
          </a:bodyPr>
          <a:lstStyle/>
          <a:p>
            <a:pPr algn="ctr"/>
            <a:r>
              <a:rPr lang="es-ES_tradnl" sz="36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CONTAMINACIÓN DE LAS PISCICULTURAS (PISC) DE LA </a:t>
            </a:r>
            <a:r>
              <a:rPr lang="es-ES" sz="3600" b="1"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CLV</a:t>
            </a:r>
            <a:endParaRPr lang="es-CL" sz="3600" dirty="0">
              <a:solidFill>
                <a:srgbClr val="FFFF00"/>
              </a:solidFill>
            </a:endParaRPr>
          </a:p>
        </p:txBody>
      </p:sp>
      <p:sp>
        <p:nvSpPr>
          <p:cNvPr id="2" name="CuadroTexto 1">
            <a:extLst>
              <a:ext uri="{FF2B5EF4-FFF2-40B4-BE49-F238E27FC236}">
                <a16:creationId xmlns:a16="http://schemas.microsoft.com/office/drawing/2014/main" id="{269AF165-00EA-7DBB-0634-2074201BDBBD}"/>
              </a:ext>
            </a:extLst>
          </p:cNvPr>
          <p:cNvSpPr txBox="1"/>
          <p:nvPr/>
        </p:nvSpPr>
        <p:spPr>
          <a:xfrm>
            <a:off x="235527" y="52101"/>
            <a:ext cx="11762509" cy="1446550"/>
          </a:xfrm>
          <a:prstGeom prst="rect">
            <a:avLst/>
          </a:prstGeom>
          <a:noFill/>
        </p:spPr>
        <p:txBody>
          <a:bodyPr wrap="square" rtlCol="0">
            <a:spAutoFit/>
          </a:bodyPr>
          <a:lstStyle/>
          <a:p>
            <a:pPr algn="ctr"/>
            <a:r>
              <a:rPr lang="es-ES_tradnl" sz="4400" b="1" kern="100" dirty="0">
                <a:effectLst/>
                <a:latin typeface="Aptos" panose="020B0004020202020204" pitchFamily="34" charset="0"/>
                <a:ea typeface="Aptos" panose="020B0004020202020204" pitchFamily="34" charset="0"/>
                <a:cs typeface="Times New Roman" panose="02020603050405020304" pitchFamily="18" charset="0"/>
              </a:rPr>
              <a:t>RÍOS Y LAGOS SANOS EN LA CUENCA DEL  </a:t>
            </a:r>
          </a:p>
          <a:p>
            <a:pPr algn="ctr"/>
            <a:r>
              <a:rPr lang="es-ES_tradnl" sz="4400" b="1" kern="100" dirty="0">
                <a:effectLst/>
                <a:latin typeface="Aptos" panose="020B0004020202020204" pitchFamily="34" charset="0"/>
                <a:ea typeface="Aptos" panose="020B0004020202020204" pitchFamily="34" charset="0"/>
                <a:cs typeface="Times New Roman" panose="02020603050405020304" pitchFamily="18" charset="0"/>
              </a:rPr>
              <a:t>LAGO VILLARRICA,  MALLOLAFQUÉN (CLV).</a:t>
            </a:r>
            <a:endParaRPr lang="es-CL" sz="4400" dirty="0"/>
          </a:p>
        </p:txBody>
      </p:sp>
      <p:cxnSp>
        <p:nvCxnSpPr>
          <p:cNvPr id="6" name="Conector recto 5">
            <a:extLst>
              <a:ext uri="{FF2B5EF4-FFF2-40B4-BE49-F238E27FC236}">
                <a16:creationId xmlns:a16="http://schemas.microsoft.com/office/drawing/2014/main" id="{D5902F7D-8365-281F-36C3-9A30D640AEE8}"/>
              </a:ext>
            </a:extLst>
          </p:cNvPr>
          <p:cNvCxnSpPr/>
          <p:nvPr/>
        </p:nvCxnSpPr>
        <p:spPr>
          <a:xfrm>
            <a:off x="680356" y="733278"/>
            <a:ext cx="1053790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178ACB64-BAF9-AC9E-5F2E-30D9182270C7}"/>
              </a:ext>
            </a:extLst>
          </p:cNvPr>
          <p:cNvCxnSpPr/>
          <p:nvPr/>
        </p:nvCxnSpPr>
        <p:spPr>
          <a:xfrm>
            <a:off x="680356" y="1498651"/>
            <a:ext cx="1053790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7F18092E-7809-6FA9-A0E2-4B8CC4465F66}"/>
              </a:ext>
            </a:extLst>
          </p:cNvPr>
          <p:cNvCxnSpPr>
            <a:cxnSpLocks/>
          </p:cNvCxnSpPr>
          <p:nvPr/>
        </p:nvCxnSpPr>
        <p:spPr>
          <a:xfrm flipV="1">
            <a:off x="1607127" y="3376904"/>
            <a:ext cx="9407237" cy="52096"/>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BFEE3D67-AAA8-A781-FDD1-BFAA4040D94A}"/>
              </a:ext>
            </a:extLst>
          </p:cNvPr>
          <p:cNvCxnSpPr>
            <a:cxnSpLocks/>
          </p:cNvCxnSpPr>
          <p:nvPr/>
        </p:nvCxnSpPr>
        <p:spPr>
          <a:xfrm flipV="1">
            <a:off x="1094508" y="5208990"/>
            <a:ext cx="10754591" cy="26048"/>
          </a:xfrm>
          <a:prstGeom prst="line">
            <a:avLst/>
          </a:prstGeom>
          <a:ln w="76200">
            <a:solidFill>
              <a:srgbClr val="80FF64"/>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0C13883A-A14D-EFD0-D55C-E94FEBABB288}"/>
              </a:ext>
            </a:extLst>
          </p:cNvPr>
          <p:cNvCxnSpPr>
            <a:cxnSpLocks/>
          </p:cNvCxnSpPr>
          <p:nvPr/>
        </p:nvCxnSpPr>
        <p:spPr>
          <a:xfrm>
            <a:off x="5721927" y="5809155"/>
            <a:ext cx="1399309" cy="0"/>
          </a:xfrm>
          <a:prstGeom prst="line">
            <a:avLst/>
          </a:prstGeom>
          <a:ln w="76200">
            <a:solidFill>
              <a:srgbClr val="80FF6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0481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36000">
              <a:schemeClr val="accent6">
                <a:lumMod val="0"/>
                <a:lumOff val="100000"/>
              </a:schemeClr>
            </a:gs>
            <a:gs pos="100000">
              <a:schemeClr val="accent6">
                <a:lumMod val="100000"/>
              </a:schemeClr>
            </a:gs>
          </a:gsLst>
          <a:path path="circle">
            <a:fillToRect l="50000" t="50000" r="50000" b="50000"/>
          </a:path>
        </a:gradFill>
        <a:effectLst/>
      </p:bgPr>
    </p:bg>
    <p:spTree>
      <p:nvGrpSpPr>
        <p:cNvPr id="1" name="">
          <a:extLst>
            <a:ext uri="{FF2B5EF4-FFF2-40B4-BE49-F238E27FC236}">
              <a16:creationId xmlns:a16="http://schemas.microsoft.com/office/drawing/2014/main" id="{341E9162-6FF8-92CB-F3C9-54953F80D79D}"/>
            </a:ext>
          </a:extLst>
        </p:cNvPr>
        <p:cNvGrpSpPr/>
        <p:nvPr/>
      </p:nvGrpSpPr>
      <p:grpSpPr>
        <a:xfrm>
          <a:off x="0" y="0"/>
          <a:ext cx="0" cy="0"/>
          <a:chOff x="0" y="0"/>
          <a:chExt cx="0" cy="0"/>
        </a:xfrm>
      </p:grpSpPr>
      <p:sp>
        <p:nvSpPr>
          <p:cNvPr id="3" name="Rectangle 4">
            <a:extLst>
              <a:ext uri="{FF2B5EF4-FFF2-40B4-BE49-F238E27FC236}">
                <a16:creationId xmlns:a16="http://schemas.microsoft.com/office/drawing/2014/main" id="{D1F023B1-BF4D-E8BA-1327-8C31249D6283}"/>
              </a:ext>
            </a:extLst>
          </p:cNvPr>
          <p:cNvSpPr>
            <a:spLocks noChangeArrowheads="1"/>
          </p:cNvSpPr>
          <p:nvPr/>
        </p:nvSpPr>
        <p:spPr bwMode="auto">
          <a:xfrm>
            <a:off x="596348" y="9674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L"/>
          </a:p>
        </p:txBody>
      </p:sp>
      <p:pic>
        <p:nvPicPr>
          <p:cNvPr id="6147" name="Imagen 74" descr="page61image251211760">
            <a:extLst>
              <a:ext uri="{FF2B5EF4-FFF2-40B4-BE49-F238E27FC236}">
                <a16:creationId xmlns:a16="http://schemas.microsoft.com/office/drawing/2014/main" id="{17273840-CD76-C94C-756F-AFF8C8DDE04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736034" y="0"/>
            <a:ext cx="8282609" cy="688157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F1177C75-03C2-411A-D13D-10EF33236F28}"/>
              </a:ext>
            </a:extLst>
          </p:cNvPr>
          <p:cNvSpPr txBox="1"/>
          <p:nvPr/>
        </p:nvSpPr>
        <p:spPr>
          <a:xfrm>
            <a:off x="10018643" y="6124172"/>
            <a:ext cx="2173357" cy="707886"/>
          </a:xfrm>
          <a:prstGeom prst="rect">
            <a:avLst/>
          </a:prstGeom>
          <a:solidFill>
            <a:srgbClr val="FFFF00"/>
          </a:solidFill>
        </p:spPr>
        <p:txBody>
          <a:bodyPr wrap="square" rtlCol="0">
            <a:spAutoFit/>
          </a:bodyPr>
          <a:lstStyle/>
          <a:p>
            <a:r>
              <a:rPr lang="es-MX" sz="1000" b="1" kern="100" dirty="0">
                <a:effectLst/>
                <a:latin typeface="Aptos" panose="020B0004020202020204" pitchFamily="34" charset="0"/>
                <a:ea typeface="Aptos" panose="020B0004020202020204" pitchFamily="34" charset="0"/>
                <a:cs typeface="Times New Roman" panose="02020603050405020304" pitchFamily="18" charset="0"/>
              </a:rPr>
              <a:t>Decreto 43. Declara zona saturada por clorofila "a", transparencia y fósforo disuelto, a la CLV. MMA- 06-ago-2018 </a:t>
            </a:r>
            <a:endParaRPr lang="es-CL" sz="1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07932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a:extLst>
            <a:ext uri="{FF2B5EF4-FFF2-40B4-BE49-F238E27FC236}">
              <a16:creationId xmlns:a16="http://schemas.microsoft.com/office/drawing/2014/main" id="{CFDF6D55-7D7E-C7A3-7B4B-57161F86866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FA36F46-575E-9964-FB35-9F5E21921D72}"/>
              </a:ext>
            </a:extLst>
          </p:cNvPr>
          <p:cNvSpPr txBox="1"/>
          <p:nvPr/>
        </p:nvSpPr>
        <p:spPr>
          <a:xfrm>
            <a:off x="406400" y="1393371"/>
            <a:ext cx="11582400" cy="4093428"/>
          </a:xfrm>
          <a:prstGeom prst="rect">
            <a:avLst/>
          </a:prstGeom>
          <a:noFill/>
        </p:spPr>
        <p:txBody>
          <a:bodyPr wrap="square">
            <a:spAutoFit/>
          </a:bodyPr>
          <a:lstStyle/>
          <a:p>
            <a:pPr algn="just"/>
            <a:r>
              <a:rPr lang="es-CL" sz="2000" b="1" dirty="0">
                <a:solidFill>
                  <a:srgbClr val="262626"/>
                </a:solidFill>
                <a:effectLst/>
                <a:highlight>
                  <a:srgbClr val="00FFFF"/>
                </a:highlight>
                <a:latin typeface="Aptos" panose="020B0004020202020204" pitchFamily="34" charset="0"/>
                <a:ea typeface="Times New Roman" panose="02020603050405020304" pitchFamily="18" charset="0"/>
              </a:rPr>
              <a:t>El concepto de salud de los ecosistemas fluviales ha sido descrito y debatido en la literatura científica durante décadas.</a:t>
            </a:r>
            <a:endParaRPr lang="es-CL" sz="8800" dirty="0">
              <a:effectLst/>
              <a:latin typeface="Times New Roman" panose="02020603050405020304" pitchFamily="18" charset="0"/>
              <a:ea typeface="Times New Roman" panose="02020603050405020304" pitchFamily="18" charset="0"/>
            </a:endParaRPr>
          </a:p>
          <a:p>
            <a:pPr algn="just"/>
            <a:endParaRPr lang="es-CL" sz="2000" b="1" dirty="0">
              <a:solidFill>
                <a:srgbClr val="262626"/>
              </a:solidFill>
              <a:effectLst/>
              <a:highlight>
                <a:srgbClr val="00FFFF"/>
              </a:highlight>
              <a:latin typeface="Aptos" panose="020B0004020202020204" pitchFamily="34" charset="0"/>
              <a:ea typeface="Times New Roman" panose="02020603050405020304" pitchFamily="18" charset="0"/>
            </a:endParaRPr>
          </a:p>
          <a:p>
            <a:pPr algn="just"/>
            <a:r>
              <a:rPr lang="es-CL" sz="2000" b="1" dirty="0">
                <a:solidFill>
                  <a:srgbClr val="262626"/>
                </a:solidFill>
                <a:effectLst/>
                <a:highlight>
                  <a:srgbClr val="00FFFF"/>
                </a:highlight>
                <a:latin typeface="Aptos" panose="020B0004020202020204" pitchFamily="34" charset="0"/>
                <a:ea typeface="Times New Roman" panose="02020603050405020304" pitchFamily="18" charset="0"/>
              </a:rPr>
              <a:t>Aunque no existe una definición universalmente acordada, Meyer </a:t>
            </a:r>
            <a:r>
              <a:rPr lang="es-CL" sz="2000" b="1" dirty="0">
                <a:solidFill>
                  <a:srgbClr val="262626"/>
                </a:solidFill>
                <a:highlight>
                  <a:srgbClr val="00FFFF"/>
                </a:highlight>
                <a:latin typeface="Aptos" panose="020B0004020202020204" pitchFamily="34" charset="0"/>
                <a:ea typeface="Times New Roman" panose="02020603050405020304" pitchFamily="18" charset="0"/>
              </a:rPr>
              <a:t>(1)</a:t>
            </a:r>
            <a:r>
              <a:rPr lang="es-CL" sz="2000" b="1" dirty="0">
                <a:solidFill>
                  <a:srgbClr val="262626"/>
                </a:solidFill>
                <a:effectLst/>
                <a:highlight>
                  <a:srgbClr val="00FFFF"/>
                </a:highlight>
                <a:latin typeface="Aptos" panose="020B0004020202020204" pitchFamily="34" charset="0"/>
                <a:ea typeface="Times New Roman" panose="02020603050405020304" pitchFamily="18" charset="0"/>
              </a:rPr>
              <a:t> </a:t>
            </a:r>
            <a:r>
              <a:rPr lang="es-CL" sz="2000" b="1" dirty="0">
                <a:solidFill>
                  <a:srgbClr val="262626"/>
                </a:solidFill>
                <a:effectLst/>
                <a:highlight>
                  <a:srgbClr val="FFFF00"/>
                </a:highlight>
                <a:latin typeface="Aptos" panose="020B0004020202020204" pitchFamily="34" charset="0"/>
                <a:ea typeface="Times New Roman" panose="02020603050405020304" pitchFamily="18" charset="0"/>
              </a:rPr>
              <a:t>DEFINIÓ UN RÍO SALUDABLE COMO UN ECOSISTEMA QUE ES SOSTENIBLE Y RESILIENTE, QUE MANTIENE SU ESTRUCTURA Y FUNCIONES  ECOLÓGICAS A LO LARGO DEL TIEMPO MIENTRAS CONTINÚA SATISFACIENDO LAS NECESIDADES Y EXPECTATIVAS DE LA SOCIEDAD.</a:t>
            </a:r>
            <a:endParaRPr lang="es-CL" sz="8800" dirty="0">
              <a:effectLst/>
              <a:highlight>
                <a:srgbClr val="FFFF00"/>
              </a:highlight>
              <a:latin typeface="Times New Roman" panose="02020603050405020304" pitchFamily="18" charset="0"/>
              <a:ea typeface="Times New Roman" panose="02020603050405020304" pitchFamily="18" charset="0"/>
            </a:endParaRPr>
          </a:p>
          <a:p>
            <a:pPr algn="just"/>
            <a:endParaRPr lang="es-CL" sz="2000" b="1" dirty="0">
              <a:solidFill>
                <a:srgbClr val="262626"/>
              </a:solidFill>
              <a:effectLst/>
              <a:highlight>
                <a:srgbClr val="00FFFF"/>
              </a:highlight>
              <a:latin typeface="Aptos" panose="020B0004020202020204" pitchFamily="34" charset="0"/>
              <a:ea typeface="Times New Roman" panose="02020603050405020304" pitchFamily="18" charset="0"/>
            </a:endParaRPr>
          </a:p>
          <a:p>
            <a:pPr algn="just"/>
            <a:r>
              <a:rPr lang="es-CL" sz="2000" b="1" dirty="0">
                <a:solidFill>
                  <a:srgbClr val="262626"/>
                </a:solidFill>
                <a:effectLst/>
                <a:highlight>
                  <a:srgbClr val="00FFFF"/>
                </a:highlight>
                <a:latin typeface="Aptos" panose="020B0004020202020204" pitchFamily="34" charset="0"/>
                <a:ea typeface="Times New Roman" panose="02020603050405020304" pitchFamily="18" charset="0"/>
              </a:rPr>
              <a:t>Este modelo de salud del ecosistema incorpora la integridad ecológica del ecosistema (lo que vive allí y las funciones ecológicas que realiza) junto con las expectativas de la sociedad como partes críticas del concepto. Este modelo, es el de un ecosistema que satisface las necesidades de todos los organismos asociados (incluidos los humanos) y que puede recuperarse de las perturbaciones naturales. (2)</a:t>
            </a:r>
            <a:endParaRPr lang="es-CL" sz="8800" dirty="0">
              <a:effectLst/>
              <a:highlight>
                <a:srgbClr val="00FFFF"/>
              </a:highlight>
              <a:latin typeface="Times New Roman" panose="02020603050405020304" pitchFamily="18" charset="0"/>
              <a:ea typeface="Times New Roman" panose="02020603050405020304" pitchFamily="18" charset="0"/>
            </a:endParaRPr>
          </a:p>
        </p:txBody>
      </p:sp>
      <p:sp>
        <p:nvSpPr>
          <p:cNvPr id="4" name="CuadroTexto 3">
            <a:extLst>
              <a:ext uri="{FF2B5EF4-FFF2-40B4-BE49-F238E27FC236}">
                <a16:creationId xmlns:a16="http://schemas.microsoft.com/office/drawing/2014/main" id="{573D70B8-F436-2BC6-ADF0-7F2BFACB1DAB}"/>
              </a:ext>
            </a:extLst>
          </p:cNvPr>
          <p:cNvSpPr txBox="1"/>
          <p:nvPr/>
        </p:nvSpPr>
        <p:spPr>
          <a:xfrm>
            <a:off x="2992582" y="293219"/>
            <a:ext cx="5957454" cy="523220"/>
          </a:xfrm>
          <a:prstGeom prst="rect">
            <a:avLst/>
          </a:prstGeom>
          <a:noFill/>
        </p:spPr>
        <p:txBody>
          <a:bodyPr wrap="square" rtlCol="0">
            <a:spAutoFit/>
          </a:bodyPr>
          <a:lstStyle/>
          <a:p>
            <a:pPr algn="ctr"/>
            <a:r>
              <a:rPr lang="es-CL" sz="2800" b="1" dirty="0">
                <a:highlight>
                  <a:srgbClr val="FFFF00"/>
                </a:highlight>
                <a:latin typeface="Aptos" panose="020B0004020202020204" pitchFamily="34" charset="0"/>
              </a:rPr>
              <a:t>RÍOS Y LAGOS SANOS EN LA CLV.</a:t>
            </a:r>
            <a:endParaRPr lang="es-CL" sz="2800" dirty="0">
              <a:highlight>
                <a:srgbClr val="FFFF00"/>
              </a:highlight>
            </a:endParaRPr>
          </a:p>
        </p:txBody>
      </p:sp>
      <p:sp>
        <p:nvSpPr>
          <p:cNvPr id="5" name="CuadroTexto 4">
            <a:extLst>
              <a:ext uri="{FF2B5EF4-FFF2-40B4-BE49-F238E27FC236}">
                <a16:creationId xmlns:a16="http://schemas.microsoft.com/office/drawing/2014/main" id="{EDE59142-9FAE-A713-38CB-303C6D065FA4}"/>
              </a:ext>
            </a:extLst>
          </p:cNvPr>
          <p:cNvSpPr txBox="1"/>
          <p:nvPr/>
        </p:nvSpPr>
        <p:spPr>
          <a:xfrm>
            <a:off x="0" y="5903893"/>
            <a:ext cx="12192000" cy="954107"/>
          </a:xfrm>
          <a:prstGeom prst="rect">
            <a:avLst/>
          </a:prstGeom>
          <a:solidFill>
            <a:schemeClr val="bg2"/>
          </a:solidFill>
        </p:spPr>
        <p:txBody>
          <a:bodyPr wrap="square">
            <a:spAutoFit/>
          </a:bodyPr>
          <a:lstStyle/>
          <a:p>
            <a:r>
              <a:rPr lang="es-CL" sz="1400" b="1" dirty="0">
                <a:effectLst/>
                <a:latin typeface="Aptos" panose="020B0004020202020204" pitchFamily="34" charset="0"/>
              </a:rPr>
              <a:t>(1) </a:t>
            </a:r>
            <a:r>
              <a:rPr lang="es-CL" sz="1400" b="1" dirty="0" err="1">
                <a:effectLst/>
                <a:latin typeface="Aptos" panose="020B0004020202020204" pitchFamily="34" charset="0"/>
              </a:rPr>
              <a:t>Incorporating</a:t>
            </a:r>
            <a:r>
              <a:rPr lang="es-CL" sz="1400" b="1" dirty="0">
                <a:effectLst/>
                <a:latin typeface="Aptos" panose="020B0004020202020204" pitchFamily="34" charset="0"/>
              </a:rPr>
              <a:t> </a:t>
            </a:r>
            <a:r>
              <a:rPr lang="es-CL" sz="1400" b="1" dirty="0" err="1">
                <a:effectLst/>
                <a:latin typeface="Aptos" panose="020B0004020202020204" pitchFamily="34" charset="0"/>
              </a:rPr>
              <a:t>the</a:t>
            </a:r>
            <a:r>
              <a:rPr lang="es-CL" sz="1400" b="1" dirty="0">
                <a:effectLst/>
                <a:latin typeface="Aptos" panose="020B0004020202020204" pitchFamily="34" charset="0"/>
              </a:rPr>
              <a:t> Human </a:t>
            </a:r>
            <a:r>
              <a:rPr lang="es-CL" sz="1400" b="1" dirty="0" err="1">
                <a:effectLst/>
                <a:latin typeface="Aptos" panose="020B0004020202020204" pitchFamily="34" charset="0"/>
              </a:rPr>
              <a:t>Dimension</a:t>
            </a:r>
            <a:r>
              <a:rPr lang="es-CL" sz="1400" b="1" dirty="0">
                <a:effectLst/>
                <a:latin typeface="Aptos" panose="020B0004020202020204" pitchFamily="34" charset="0"/>
              </a:rPr>
              <a:t> </a:t>
            </a:r>
            <a:r>
              <a:rPr lang="es-CL" sz="1400" b="1" dirty="0" err="1">
                <a:effectLst/>
                <a:latin typeface="Aptos" panose="020B0004020202020204" pitchFamily="34" charset="0"/>
              </a:rPr>
              <a:t>to</a:t>
            </a:r>
            <a:r>
              <a:rPr lang="es-CL" sz="1400" b="1" dirty="0">
                <a:effectLst/>
                <a:latin typeface="Aptos" panose="020B0004020202020204" pitchFamily="34" charset="0"/>
              </a:rPr>
              <a:t> </a:t>
            </a:r>
            <a:r>
              <a:rPr lang="es-CL" sz="1400" b="1" dirty="0" err="1">
                <a:effectLst/>
                <a:latin typeface="Aptos" panose="020B0004020202020204" pitchFamily="34" charset="0"/>
              </a:rPr>
              <a:t>Advance</a:t>
            </a:r>
            <a:r>
              <a:rPr lang="es-CL" sz="1400" b="1" dirty="0">
                <a:effectLst/>
                <a:latin typeface="Aptos" panose="020B0004020202020204" pitchFamily="34" charset="0"/>
              </a:rPr>
              <a:t> </a:t>
            </a:r>
            <a:r>
              <a:rPr lang="es-CL" sz="1400" b="1" dirty="0" err="1">
                <a:effectLst/>
                <a:latin typeface="Aptos" panose="020B0004020202020204" pitchFamily="34" charset="0"/>
              </a:rPr>
              <a:t>Stream</a:t>
            </a:r>
            <a:r>
              <a:rPr lang="es-CL" sz="1400" b="1" dirty="0">
                <a:effectLst/>
                <a:latin typeface="Aptos" panose="020B0004020202020204" pitchFamily="34" charset="0"/>
              </a:rPr>
              <a:t> </a:t>
            </a:r>
            <a:r>
              <a:rPr lang="es-CL" sz="1400" b="1" dirty="0" err="1">
                <a:effectLst/>
                <a:latin typeface="Aptos" panose="020B0004020202020204" pitchFamily="34" charset="0"/>
              </a:rPr>
              <a:t>Ecology</a:t>
            </a:r>
            <a:r>
              <a:rPr lang="es-CL" sz="1400" b="1" dirty="0">
                <a:latin typeface="Aptos" panose="020B0004020202020204" pitchFamily="34" charset="0"/>
              </a:rPr>
              <a:t>. </a:t>
            </a:r>
            <a:r>
              <a:rPr lang="es-CL" sz="1400" b="1" dirty="0">
                <a:effectLst/>
                <a:latin typeface="Aptos" panose="020B0004020202020204" pitchFamily="34" charset="0"/>
              </a:rPr>
              <a:t>Judy L. Meyer. </a:t>
            </a:r>
            <a:r>
              <a:rPr lang="es-CL" sz="1400" b="1" dirty="0" err="1">
                <a:effectLst/>
                <a:latin typeface="Aptos" panose="020B0004020202020204" pitchFamily="34" charset="0"/>
              </a:rPr>
              <a:t>Journal</a:t>
            </a:r>
            <a:r>
              <a:rPr lang="es-CL" sz="1400" b="1" dirty="0">
                <a:effectLst/>
                <a:latin typeface="Aptos" panose="020B0004020202020204" pitchFamily="34" charset="0"/>
              </a:rPr>
              <a:t> </a:t>
            </a:r>
            <a:r>
              <a:rPr lang="es-CL" sz="1400" b="1" dirty="0" err="1">
                <a:effectLst/>
                <a:latin typeface="Aptos" panose="020B0004020202020204" pitchFamily="34" charset="0"/>
              </a:rPr>
              <a:t>of</a:t>
            </a:r>
            <a:r>
              <a:rPr lang="es-CL" sz="1400" b="1" dirty="0">
                <a:effectLst/>
                <a:latin typeface="Aptos" panose="020B0004020202020204" pitchFamily="34" charset="0"/>
              </a:rPr>
              <a:t> </a:t>
            </a:r>
            <a:r>
              <a:rPr lang="es-CL" sz="1400" b="1" dirty="0" err="1">
                <a:effectLst/>
                <a:latin typeface="Aptos" panose="020B0004020202020204" pitchFamily="34" charset="0"/>
              </a:rPr>
              <a:t>the</a:t>
            </a:r>
            <a:r>
              <a:rPr lang="es-CL" sz="1400" b="1" dirty="0">
                <a:effectLst/>
                <a:latin typeface="Aptos" panose="020B0004020202020204" pitchFamily="34" charset="0"/>
              </a:rPr>
              <a:t> North American </a:t>
            </a:r>
            <a:r>
              <a:rPr lang="es-CL" sz="1400" b="1" dirty="0" err="1">
                <a:effectLst/>
                <a:latin typeface="Aptos" panose="020B0004020202020204" pitchFamily="34" charset="0"/>
              </a:rPr>
              <a:t>Benthological</a:t>
            </a:r>
            <a:r>
              <a:rPr lang="es-CL" sz="1400" b="1" dirty="0">
                <a:effectLst/>
                <a:latin typeface="Aptos" panose="020B0004020202020204" pitchFamily="34" charset="0"/>
              </a:rPr>
              <a:t> </a:t>
            </a:r>
            <a:r>
              <a:rPr lang="es-CL" sz="1400" b="1" dirty="0" err="1">
                <a:effectLst/>
                <a:latin typeface="Aptos" panose="020B0004020202020204" pitchFamily="34" charset="0"/>
              </a:rPr>
              <a:t>Society</a:t>
            </a:r>
            <a:r>
              <a:rPr lang="es-CL" sz="1400" b="1" dirty="0">
                <a:effectLst/>
                <a:latin typeface="Aptos" panose="020B0004020202020204" pitchFamily="34" charset="0"/>
              </a:rPr>
              <a:t>, Vol. 16, No. 2, New </a:t>
            </a:r>
            <a:r>
              <a:rPr lang="es-CL" sz="1400" b="1" dirty="0" err="1">
                <a:effectLst/>
                <a:latin typeface="Aptos" panose="020B0004020202020204" pitchFamily="34" charset="0"/>
              </a:rPr>
              <a:t>Concepts</a:t>
            </a:r>
            <a:r>
              <a:rPr lang="es-CL" sz="1400" b="1" dirty="0">
                <a:effectLst/>
                <a:latin typeface="Aptos" panose="020B0004020202020204" pitchFamily="34" charset="0"/>
              </a:rPr>
              <a:t> in</a:t>
            </a:r>
            <a:r>
              <a:rPr lang="es-CL" sz="1400" b="1" dirty="0">
                <a:latin typeface="Aptos" panose="020B0004020202020204" pitchFamily="34" charset="0"/>
              </a:rPr>
              <a:t> </a:t>
            </a:r>
            <a:r>
              <a:rPr lang="es-CL" sz="1400" b="1" dirty="0" err="1">
                <a:effectLst/>
                <a:latin typeface="Aptos" panose="020B0004020202020204" pitchFamily="34" charset="0"/>
              </a:rPr>
              <a:t>Stream</a:t>
            </a:r>
            <a:r>
              <a:rPr lang="es-CL" sz="1400" b="1" dirty="0">
                <a:effectLst/>
                <a:latin typeface="Aptos" panose="020B0004020202020204" pitchFamily="34" charset="0"/>
              </a:rPr>
              <a:t> </a:t>
            </a:r>
            <a:r>
              <a:rPr lang="es-CL" sz="1400" b="1" dirty="0" err="1">
                <a:effectLst/>
                <a:latin typeface="Aptos" panose="020B0004020202020204" pitchFamily="34" charset="0"/>
              </a:rPr>
              <a:t>Ecology</a:t>
            </a:r>
            <a:r>
              <a:rPr lang="es-CL" sz="1400" b="1" dirty="0">
                <a:effectLst/>
                <a:latin typeface="Aptos" panose="020B0004020202020204" pitchFamily="34" charset="0"/>
              </a:rPr>
              <a:t>: </a:t>
            </a:r>
            <a:r>
              <a:rPr lang="es-CL" sz="1400" b="1" dirty="0" err="1">
                <a:effectLst/>
                <a:latin typeface="Aptos" panose="020B0004020202020204" pitchFamily="34" charset="0"/>
              </a:rPr>
              <a:t>Proceedings</a:t>
            </a:r>
            <a:r>
              <a:rPr lang="es-CL" sz="1400" b="1" dirty="0">
                <a:effectLst/>
                <a:latin typeface="Aptos" panose="020B0004020202020204" pitchFamily="34" charset="0"/>
              </a:rPr>
              <a:t> </a:t>
            </a:r>
            <a:r>
              <a:rPr lang="es-CL" sz="1400" b="1" dirty="0" err="1">
                <a:effectLst/>
                <a:latin typeface="Aptos" panose="020B0004020202020204" pitchFamily="34" charset="0"/>
              </a:rPr>
              <a:t>of</a:t>
            </a:r>
            <a:r>
              <a:rPr lang="es-CL" sz="1400" b="1" dirty="0">
                <a:effectLst/>
                <a:latin typeface="Aptos" panose="020B0004020202020204" pitchFamily="34" charset="0"/>
              </a:rPr>
              <a:t> a </a:t>
            </a:r>
            <a:r>
              <a:rPr lang="es-CL" sz="1400" b="1" dirty="0" err="1">
                <a:effectLst/>
                <a:latin typeface="Aptos" panose="020B0004020202020204" pitchFamily="34" charset="0"/>
              </a:rPr>
              <a:t>Symposium</a:t>
            </a:r>
            <a:r>
              <a:rPr lang="es-CL" sz="1400" b="1" dirty="0">
                <a:effectLst/>
                <a:latin typeface="Aptos" panose="020B0004020202020204" pitchFamily="34" charset="0"/>
              </a:rPr>
              <a:t> (Jun., 1997), pp. 439-447.</a:t>
            </a:r>
            <a:endParaRPr lang="es-CL" sz="1400" b="1" dirty="0">
              <a:latin typeface="Aptos" panose="020B0004020202020204" pitchFamily="34" charset="0"/>
            </a:endParaRPr>
          </a:p>
          <a:p>
            <a:r>
              <a:rPr lang="es-CL" sz="1400" dirty="0">
                <a:solidFill>
                  <a:srgbClr val="4C4D4F"/>
                </a:solidFill>
                <a:effectLst/>
                <a:latin typeface="Arial" panose="020B0604020202020204" pitchFamily="34" charset="0"/>
              </a:rPr>
              <a:t>(</a:t>
            </a:r>
            <a:r>
              <a:rPr lang="es-CL" sz="1400" b="1" dirty="0">
                <a:solidFill>
                  <a:srgbClr val="4C4D4F"/>
                </a:solidFill>
                <a:latin typeface="Arial" panose="020B0604020202020204" pitchFamily="34" charset="0"/>
              </a:rPr>
              <a:t>2</a:t>
            </a:r>
            <a:r>
              <a:rPr lang="es-CL" sz="1400" b="1" dirty="0">
                <a:effectLst/>
                <a:latin typeface="Arial" panose="020B0604020202020204" pitchFamily="34" charset="0"/>
              </a:rPr>
              <a:t>) Young R, </a:t>
            </a:r>
            <a:r>
              <a:rPr lang="es-CL" sz="1400" b="1" dirty="0" err="1">
                <a:effectLst/>
                <a:latin typeface="Arial" panose="020B0604020202020204" pitchFamily="34" charset="0"/>
              </a:rPr>
              <a:t>Wagenhoff</a:t>
            </a:r>
            <a:r>
              <a:rPr lang="es-CL" sz="1400" b="1" dirty="0">
                <a:effectLst/>
                <a:latin typeface="Arial" panose="020B0604020202020204" pitchFamily="34" charset="0"/>
              </a:rPr>
              <a:t> A, Holmes R, Newton M, </a:t>
            </a:r>
            <a:r>
              <a:rPr lang="es-CL" sz="1400" b="1" dirty="0" err="1">
                <a:effectLst/>
                <a:latin typeface="Arial" panose="020B0604020202020204" pitchFamily="34" charset="0"/>
              </a:rPr>
              <a:t>Clapcott</a:t>
            </a:r>
            <a:r>
              <a:rPr lang="es-CL" sz="1400" b="1" dirty="0">
                <a:effectLst/>
                <a:latin typeface="Arial" panose="020B0604020202020204" pitchFamily="34" charset="0"/>
              </a:rPr>
              <a:t> J 2018. </a:t>
            </a:r>
            <a:r>
              <a:rPr lang="es-CL" sz="1400" b="1" dirty="0" err="1">
                <a:effectLst/>
                <a:latin typeface="Arial" panose="020B0604020202020204" pitchFamily="34" charset="0"/>
              </a:rPr>
              <a:t>What</a:t>
            </a:r>
            <a:r>
              <a:rPr lang="es-CL" sz="1400" b="1" dirty="0">
                <a:effectLst/>
                <a:latin typeface="Arial" panose="020B0604020202020204" pitchFamily="34" charset="0"/>
              </a:rPr>
              <a:t> </a:t>
            </a:r>
            <a:r>
              <a:rPr lang="es-CL" sz="1400" b="1" dirty="0" err="1">
                <a:effectLst/>
                <a:latin typeface="Arial" panose="020B0604020202020204" pitchFamily="34" charset="0"/>
              </a:rPr>
              <a:t>is</a:t>
            </a:r>
            <a:r>
              <a:rPr lang="es-CL" sz="1400" b="1" dirty="0">
                <a:effectLst/>
                <a:latin typeface="Arial" panose="020B0604020202020204" pitchFamily="34" charset="0"/>
              </a:rPr>
              <a:t> a </a:t>
            </a:r>
            <a:r>
              <a:rPr lang="es-CL" sz="1400" b="1" dirty="0" err="1">
                <a:effectLst/>
                <a:latin typeface="Arial" panose="020B0604020202020204" pitchFamily="34" charset="0"/>
              </a:rPr>
              <a:t>healthy</a:t>
            </a:r>
            <a:r>
              <a:rPr lang="es-CL" sz="1400" b="1" dirty="0">
                <a:effectLst/>
                <a:latin typeface="Arial" panose="020B0604020202020204" pitchFamily="34" charset="0"/>
              </a:rPr>
              <a:t> </a:t>
            </a:r>
            <a:r>
              <a:rPr lang="es-CL" sz="1400" b="1" dirty="0" err="1">
                <a:effectLst/>
                <a:latin typeface="Arial" panose="020B0604020202020204" pitchFamily="34" charset="0"/>
              </a:rPr>
              <a:t>river</a:t>
            </a:r>
            <a:r>
              <a:rPr lang="es-CL" sz="1400" b="1" dirty="0">
                <a:effectLst/>
                <a:latin typeface="Arial" panose="020B0604020202020204" pitchFamily="34" charset="0"/>
              </a:rPr>
              <a:t>?. </a:t>
            </a:r>
            <a:r>
              <a:rPr lang="es-CL" sz="1400" b="1" dirty="0" err="1">
                <a:effectLst/>
                <a:latin typeface="Arial" panose="020B0604020202020204" pitchFamily="34" charset="0"/>
              </a:rPr>
              <a:t>Prepared</a:t>
            </a:r>
            <a:r>
              <a:rPr lang="es-CL" sz="1400" b="1" dirty="0">
                <a:effectLst/>
                <a:latin typeface="Arial" panose="020B0604020202020204" pitchFamily="34" charset="0"/>
              </a:rPr>
              <a:t> </a:t>
            </a:r>
            <a:r>
              <a:rPr lang="es-CL" sz="1400" b="1" dirty="0" err="1">
                <a:effectLst/>
                <a:latin typeface="Arial" panose="020B0604020202020204" pitchFamily="34" charset="0"/>
              </a:rPr>
              <a:t>for</a:t>
            </a:r>
            <a:r>
              <a:rPr lang="es-CL" sz="1400" b="1" dirty="0">
                <a:effectLst/>
                <a:latin typeface="Arial" panose="020B0604020202020204" pitchFamily="34" charset="0"/>
              </a:rPr>
              <a:t> </a:t>
            </a:r>
            <a:r>
              <a:rPr lang="es-CL" sz="1400" b="1" dirty="0" err="1">
                <a:effectLst/>
                <a:latin typeface="Arial" panose="020B0604020202020204" pitchFamily="34" charset="0"/>
              </a:rPr>
              <a:t>Cawthron</a:t>
            </a:r>
            <a:r>
              <a:rPr lang="es-CL" sz="1400" b="1" dirty="0">
                <a:effectLst/>
                <a:latin typeface="Arial" panose="020B0604020202020204" pitchFamily="34" charset="0"/>
              </a:rPr>
              <a:t> </a:t>
            </a:r>
            <a:r>
              <a:rPr lang="es-CL" sz="1400" b="1" dirty="0" err="1">
                <a:effectLst/>
                <a:latin typeface="Arial" panose="020B0604020202020204" pitchFamily="34" charset="0"/>
              </a:rPr>
              <a:t>Foundation</a:t>
            </a:r>
            <a:r>
              <a:rPr lang="es-CL" sz="1400" b="1" dirty="0">
                <a:effectLst/>
                <a:latin typeface="Arial" panose="020B0604020202020204" pitchFamily="34" charset="0"/>
              </a:rPr>
              <a:t>. </a:t>
            </a:r>
            <a:r>
              <a:rPr lang="es-CL" sz="1400" b="1" dirty="0" err="1">
                <a:effectLst/>
                <a:latin typeface="Arial" panose="020B0604020202020204" pitchFamily="34" charset="0"/>
              </a:rPr>
              <a:t>Cawthron</a:t>
            </a:r>
            <a:r>
              <a:rPr lang="es-CL" sz="1400" b="1" dirty="0">
                <a:effectLst/>
                <a:latin typeface="Arial" panose="020B0604020202020204" pitchFamily="34" charset="0"/>
              </a:rPr>
              <a:t> </a:t>
            </a:r>
            <a:r>
              <a:rPr lang="es-CL" sz="1400" b="1" dirty="0" err="1">
                <a:effectLst/>
                <a:latin typeface="Arial" panose="020B0604020202020204" pitchFamily="34" charset="0"/>
              </a:rPr>
              <a:t>Report</a:t>
            </a:r>
            <a:r>
              <a:rPr lang="es-CL" sz="1400" b="1" dirty="0">
                <a:effectLst/>
                <a:latin typeface="Arial" panose="020B0604020202020204" pitchFamily="34" charset="0"/>
              </a:rPr>
              <a:t> No. 3035. 45 p.</a:t>
            </a:r>
          </a:p>
        </p:txBody>
      </p:sp>
    </p:spTree>
    <p:extLst>
      <p:ext uri="{BB962C8B-B14F-4D97-AF65-F5344CB8AC3E}">
        <p14:creationId xmlns:p14="http://schemas.microsoft.com/office/powerpoint/2010/main" val="3877605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297C9C8-529F-A41B-B3B0-BC4564465404}"/>
            </a:ext>
          </a:extLst>
        </p:cNvPr>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71990BB1-E1EE-14EA-2799-BB789D8E842D}"/>
              </a:ext>
            </a:extLst>
          </p:cNvPr>
          <p:cNvGraphicFramePr>
            <a:graphicFrameLocks noGrp="1"/>
          </p:cNvGraphicFramePr>
          <p:nvPr>
            <p:extLst>
              <p:ext uri="{D42A27DB-BD31-4B8C-83A1-F6EECF244321}">
                <p14:modId xmlns:p14="http://schemas.microsoft.com/office/powerpoint/2010/main" val="4211824369"/>
              </p:ext>
            </p:extLst>
          </p:nvPr>
        </p:nvGraphicFramePr>
        <p:xfrm>
          <a:off x="803565" y="374072"/>
          <a:ext cx="10945090" cy="5264727"/>
        </p:xfrm>
        <a:graphic>
          <a:graphicData uri="http://schemas.openxmlformats.org/drawingml/2006/table">
            <a:tbl>
              <a:tblPr>
                <a:tableStyleId>{5C22544A-7EE6-4342-B048-85BDC9FD1C3A}</a:tableStyleId>
              </a:tblPr>
              <a:tblGrid>
                <a:gridCol w="2579100">
                  <a:extLst>
                    <a:ext uri="{9D8B030D-6E8A-4147-A177-3AD203B41FA5}">
                      <a16:colId xmlns:a16="http://schemas.microsoft.com/office/drawing/2014/main" val="2045192510"/>
                    </a:ext>
                  </a:extLst>
                </a:gridCol>
                <a:gridCol w="581402">
                  <a:extLst>
                    <a:ext uri="{9D8B030D-6E8A-4147-A177-3AD203B41FA5}">
                      <a16:colId xmlns:a16="http://schemas.microsoft.com/office/drawing/2014/main" val="1151981470"/>
                    </a:ext>
                  </a:extLst>
                </a:gridCol>
                <a:gridCol w="4250078">
                  <a:extLst>
                    <a:ext uri="{9D8B030D-6E8A-4147-A177-3AD203B41FA5}">
                      <a16:colId xmlns:a16="http://schemas.microsoft.com/office/drawing/2014/main" val="1553361570"/>
                    </a:ext>
                  </a:extLst>
                </a:gridCol>
                <a:gridCol w="1115053">
                  <a:extLst>
                    <a:ext uri="{9D8B030D-6E8A-4147-A177-3AD203B41FA5}">
                      <a16:colId xmlns:a16="http://schemas.microsoft.com/office/drawing/2014/main" val="3099109367"/>
                    </a:ext>
                  </a:extLst>
                </a:gridCol>
                <a:gridCol w="774721">
                  <a:extLst>
                    <a:ext uri="{9D8B030D-6E8A-4147-A177-3AD203B41FA5}">
                      <a16:colId xmlns:a16="http://schemas.microsoft.com/office/drawing/2014/main" val="2030714916"/>
                    </a:ext>
                  </a:extLst>
                </a:gridCol>
                <a:gridCol w="1644736">
                  <a:extLst>
                    <a:ext uri="{9D8B030D-6E8A-4147-A177-3AD203B41FA5}">
                      <a16:colId xmlns:a16="http://schemas.microsoft.com/office/drawing/2014/main" val="522745641"/>
                    </a:ext>
                  </a:extLst>
                </a:gridCol>
              </a:tblGrid>
              <a:tr h="745762">
                <a:tc gridSpan="2">
                  <a:txBody>
                    <a:bodyPr/>
                    <a:lstStyle/>
                    <a:p>
                      <a:pPr algn="ctr" eaLnBrk="0" hangingPunct="0">
                        <a:spcBef>
                          <a:spcPts val="70"/>
                        </a:spcBef>
                      </a:pPr>
                      <a:endParaRPr lang="es-MX" sz="1050" b="1" kern="100" spc="-10" dirty="0">
                        <a:effectLst/>
                        <a:latin typeface="Aptos" panose="020B0004020202020204" pitchFamily="34" charset="0"/>
                      </a:endParaRPr>
                    </a:p>
                    <a:p>
                      <a:pPr algn="ctr" eaLnBrk="0" hangingPunct="0">
                        <a:spcBef>
                          <a:spcPts val="70"/>
                        </a:spcBef>
                      </a:pPr>
                      <a:r>
                        <a:rPr lang="es-MX" sz="2400" b="1" kern="100" spc="-10" dirty="0">
                          <a:effectLst/>
                          <a:highlight>
                            <a:srgbClr val="00FF00"/>
                          </a:highlight>
                          <a:latin typeface="Aptos" panose="020B0004020202020204" pitchFamily="34" charset="0"/>
                        </a:rPr>
                        <a:t>CATEGORÍA</a:t>
                      </a:r>
                      <a:endParaRPr lang="es-CL" sz="4800" b="1" kern="100" dirty="0">
                        <a:effectLst/>
                        <a:highlight>
                          <a:srgbClr val="00FF00"/>
                        </a:highlight>
                        <a:latin typeface="Aptos" panose="020B0004020202020204" pitchFamily="34" charset="0"/>
                        <a:ea typeface="Aptos" panose="020B0004020202020204" pitchFamily="34" charset="0"/>
                      </a:endParaRPr>
                    </a:p>
                  </a:txBody>
                  <a:tcPr marL="0" marR="0" marT="0" marB="0"/>
                </a:tc>
                <a:tc hMerge="1">
                  <a:txBody>
                    <a:bodyPr/>
                    <a:lstStyle/>
                    <a:p>
                      <a:endParaRPr lang="es-CL"/>
                    </a:p>
                  </a:txBody>
                  <a:tcPr/>
                </a:tc>
                <a:tc gridSpan="4">
                  <a:txBody>
                    <a:bodyPr/>
                    <a:lstStyle/>
                    <a:p>
                      <a:pPr algn="ctr" eaLnBrk="0" hangingPunct="0">
                        <a:spcBef>
                          <a:spcPts val="70"/>
                        </a:spcBef>
                      </a:pPr>
                      <a:endParaRPr lang="es-MX" sz="1200" b="1" kern="100" dirty="0">
                        <a:effectLst/>
                        <a:latin typeface="Aptos" panose="020B0004020202020204" pitchFamily="34" charset="0"/>
                      </a:endParaRPr>
                    </a:p>
                    <a:p>
                      <a:pPr algn="ctr" eaLnBrk="0" hangingPunct="0">
                        <a:spcBef>
                          <a:spcPts val="70"/>
                        </a:spcBef>
                      </a:pPr>
                      <a:r>
                        <a:rPr lang="es-MX" sz="2400" b="1" kern="100" dirty="0">
                          <a:effectLst/>
                          <a:highlight>
                            <a:srgbClr val="00FF00"/>
                          </a:highlight>
                          <a:latin typeface="Aptos" panose="020B0004020202020204" pitchFamily="34" charset="0"/>
                        </a:rPr>
                        <a:t>SERVICIOS  ECOSISTÉMICOS</a:t>
                      </a:r>
                      <a:endParaRPr lang="es-CL" sz="2400" b="1" kern="100" dirty="0">
                        <a:effectLst/>
                        <a:highlight>
                          <a:srgbClr val="00FF00"/>
                        </a:highlight>
                        <a:latin typeface="Aptos" panose="020B0004020202020204" pitchFamily="34" charset="0"/>
                        <a:ea typeface="Aptos" panose="020B0004020202020204" pitchFamily="34" charset="0"/>
                      </a:endParaRPr>
                    </a:p>
                  </a:txBody>
                  <a:tcPr marL="0" marR="0" marT="0" marB="0"/>
                </a:tc>
                <a:tc hMerge="1">
                  <a:txBody>
                    <a:bodyPr/>
                    <a:lstStyle/>
                    <a:p>
                      <a:endParaRPr lang="es-CL"/>
                    </a:p>
                  </a:txBody>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3998207240"/>
                  </a:ext>
                </a:extLst>
              </a:tr>
              <a:tr h="1087113">
                <a:tc gridSpan="2">
                  <a:txBody>
                    <a:bodyPr/>
                    <a:lstStyle/>
                    <a:p>
                      <a:pPr algn="just" eaLnBrk="0" hangingPunct="0">
                        <a:spcBef>
                          <a:spcPts val="70"/>
                        </a:spcBef>
                      </a:pPr>
                      <a:endParaRPr lang="es-MX" sz="1400" kern="100" spc="-10" dirty="0">
                        <a:effectLst/>
                        <a:latin typeface="Aptos" panose="020B0004020202020204" pitchFamily="34" charset="0"/>
                      </a:endParaRPr>
                    </a:p>
                    <a:p>
                      <a:pPr algn="ctr" eaLnBrk="0" hangingPunct="0">
                        <a:spcBef>
                          <a:spcPts val="70"/>
                        </a:spcBef>
                      </a:pPr>
                      <a:r>
                        <a:rPr lang="es-MX" sz="1600" b="1" kern="100" spc="-10" dirty="0">
                          <a:solidFill>
                            <a:schemeClr val="tx1"/>
                          </a:solidFill>
                          <a:effectLst/>
                          <a:highlight>
                            <a:srgbClr val="FFFF00"/>
                          </a:highlight>
                          <a:latin typeface="Aptos" panose="020B0004020202020204" pitchFamily="34" charset="0"/>
                        </a:rPr>
                        <a:t>APROVISIONAMIENTO</a:t>
                      </a:r>
                      <a:endParaRPr lang="es-CL" sz="1600" b="1" kern="100" dirty="0">
                        <a:solidFill>
                          <a:schemeClr val="tx1"/>
                        </a:solidFill>
                        <a:effectLst/>
                        <a:highlight>
                          <a:srgbClr val="FFFF00"/>
                        </a:highlight>
                        <a:latin typeface="Aptos" panose="020B0004020202020204" pitchFamily="34" charset="0"/>
                        <a:ea typeface="Aptos" panose="020B0004020202020204" pitchFamily="34" charset="0"/>
                      </a:endParaRPr>
                    </a:p>
                  </a:txBody>
                  <a:tcPr marL="0" marR="0" marT="0" marB="0"/>
                </a:tc>
                <a:tc hMerge="1">
                  <a:txBody>
                    <a:bodyPr/>
                    <a:lstStyle/>
                    <a:p>
                      <a:endParaRPr lang="es-CL"/>
                    </a:p>
                  </a:txBody>
                  <a:tcPr/>
                </a:tc>
                <a:tc gridSpan="4">
                  <a:txBody>
                    <a:bodyPr/>
                    <a:lstStyle/>
                    <a:p>
                      <a:pPr indent="1905" algn="l" eaLnBrk="0" hangingPunct="0">
                        <a:spcBef>
                          <a:spcPts val="70"/>
                        </a:spcBef>
                      </a:pPr>
                      <a:r>
                        <a:rPr lang="es-MX" sz="1800" b="1" kern="100" dirty="0">
                          <a:effectLst/>
                          <a:latin typeface="Aptos" panose="020B0004020202020204" pitchFamily="34" charset="0"/>
                        </a:rPr>
                        <a:t>Pesca,</a:t>
                      </a:r>
                      <a:r>
                        <a:rPr lang="es-MX" sz="1800" b="1" kern="100" spc="-20" dirty="0">
                          <a:effectLst/>
                          <a:latin typeface="Aptos" panose="020B0004020202020204" pitchFamily="34" charset="0"/>
                        </a:rPr>
                        <a:t> </a:t>
                      </a:r>
                      <a:r>
                        <a:rPr lang="es-MX" sz="1800" b="1" kern="100" dirty="0">
                          <a:effectLst/>
                          <a:latin typeface="Aptos" panose="020B0004020202020204" pitchFamily="34" charset="0"/>
                        </a:rPr>
                        <a:t>acuicultura, agua</a:t>
                      </a:r>
                      <a:r>
                        <a:rPr lang="es-MX" sz="1800" b="1" kern="100" spc="-10" dirty="0">
                          <a:effectLst/>
                          <a:latin typeface="Aptos" panose="020B0004020202020204" pitchFamily="34" charset="0"/>
                        </a:rPr>
                        <a:t> </a:t>
                      </a:r>
                      <a:r>
                        <a:rPr lang="es-MX" sz="1800" b="1" kern="100" dirty="0">
                          <a:effectLst/>
                          <a:latin typeface="Aptos" panose="020B0004020202020204" pitchFamily="34" charset="0"/>
                        </a:rPr>
                        <a:t>para</a:t>
                      </a:r>
                      <a:r>
                        <a:rPr lang="es-MX" sz="1800" b="1" kern="100" spc="-35" dirty="0">
                          <a:effectLst/>
                          <a:latin typeface="Aptos" panose="020B0004020202020204" pitchFamily="34" charset="0"/>
                        </a:rPr>
                        <a:t> </a:t>
                      </a:r>
                      <a:r>
                        <a:rPr lang="es-MX" sz="1800" b="1" kern="100" dirty="0">
                          <a:effectLst/>
                          <a:latin typeface="Aptos" panose="020B0004020202020204" pitchFamily="34" charset="0"/>
                        </a:rPr>
                        <a:t>generación de</a:t>
                      </a:r>
                      <a:r>
                        <a:rPr lang="es-MX" sz="1800" b="1" kern="100" spc="-55" dirty="0">
                          <a:effectLst/>
                          <a:latin typeface="Aptos" panose="020B0004020202020204" pitchFamily="34" charset="0"/>
                        </a:rPr>
                        <a:t> </a:t>
                      </a:r>
                      <a:r>
                        <a:rPr lang="es-MX" sz="1800" b="1" kern="100" dirty="0">
                          <a:effectLst/>
                          <a:latin typeface="Aptos" panose="020B0004020202020204" pitchFamily="34" charset="0"/>
                        </a:rPr>
                        <a:t>energía,</a:t>
                      </a:r>
                      <a:r>
                        <a:rPr lang="es-MX" sz="1800" b="1" kern="100" spc="-10" dirty="0">
                          <a:effectLst/>
                          <a:latin typeface="Aptos" panose="020B0004020202020204" pitchFamily="34" charset="0"/>
                        </a:rPr>
                        <a:t> </a:t>
                      </a:r>
                      <a:r>
                        <a:rPr lang="es-MX" sz="1800" b="1" kern="100" dirty="0">
                          <a:effectLst/>
                          <a:latin typeface="Aptos" panose="020B0004020202020204" pitchFamily="34" charset="0"/>
                        </a:rPr>
                        <a:t>agua para</a:t>
                      </a:r>
                      <a:r>
                        <a:rPr lang="es-MX" sz="1800" b="1" kern="100" spc="-15" dirty="0">
                          <a:effectLst/>
                          <a:latin typeface="Aptos" panose="020B0004020202020204" pitchFamily="34" charset="0"/>
                        </a:rPr>
                        <a:t> </a:t>
                      </a:r>
                      <a:r>
                        <a:rPr lang="es-MX" sz="1800" b="1" kern="100" dirty="0">
                          <a:effectLst/>
                          <a:latin typeface="Aptos" panose="020B0004020202020204" pitchFamily="34" charset="0"/>
                        </a:rPr>
                        <a:t>irrigación, agua para consumo humano, productos maderables y no maderables, </a:t>
                      </a:r>
                      <a:r>
                        <a:rPr lang="es-MX" sz="1800" b="1" kern="100" spc="-10" dirty="0">
                          <a:effectLst/>
                          <a:latin typeface="Aptos" panose="020B0004020202020204" pitchFamily="34" charset="0"/>
                        </a:rPr>
                        <a:t>alimentos.</a:t>
                      </a:r>
                      <a:endParaRPr lang="es-CL" sz="4000" b="1" kern="100" dirty="0">
                        <a:effectLst/>
                        <a:latin typeface="Aptos" panose="020B0004020202020204" pitchFamily="34" charset="0"/>
                        <a:ea typeface="Aptos" panose="020B0004020202020204" pitchFamily="34" charset="0"/>
                      </a:endParaRPr>
                    </a:p>
                  </a:txBody>
                  <a:tcPr marL="0" marR="0" marT="0" marB="0"/>
                </a:tc>
                <a:tc hMerge="1">
                  <a:txBody>
                    <a:bodyPr/>
                    <a:lstStyle/>
                    <a:p>
                      <a:endParaRPr lang="es-CL"/>
                    </a:p>
                  </a:txBody>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540421019"/>
                  </a:ext>
                </a:extLst>
              </a:tr>
              <a:tr h="1630670">
                <a:tc>
                  <a:txBody>
                    <a:bodyPr/>
                    <a:lstStyle/>
                    <a:p>
                      <a:pPr indent="-3810" algn="ctr" eaLnBrk="0" hangingPunct="0">
                        <a:spcBef>
                          <a:spcPts val="70"/>
                        </a:spcBef>
                      </a:pPr>
                      <a:r>
                        <a:rPr lang="es-MX" sz="1600" b="1" kern="100" spc="-10" dirty="0">
                          <a:effectLst/>
                          <a:highlight>
                            <a:srgbClr val="FFFF00"/>
                          </a:highlight>
                          <a:latin typeface="Aptos" panose="020B0004020202020204" pitchFamily="34" charset="0"/>
                        </a:rPr>
                        <a:t>REGULACIÓN </a:t>
                      </a:r>
                      <a:r>
                        <a:rPr lang="es-MX" sz="1600" b="1" kern="100" spc="-10" dirty="0">
                          <a:effectLst/>
                          <a:latin typeface="Aptos" panose="020B0004020202020204" pitchFamily="34" charset="0"/>
                        </a:rPr>
                        <a:t>           </a:t>
                      </a:r>
                      <a:r>
                        <a:rPr lang="es-MX" sz="1600" b="1" kern="100" spc="-20" dirty="0">
                          <a:effectLst/>
                          <a:highlight>
                            <a:srgbClr val="FFFF00"/>
                          </a:highlight>
                          <a:latin typeface="Aptos" panose="020B0004020202020204" pitchFamily="34" charset="0"/>
                        </a:rPr>
                        <a:t>MANTENIMIENTO</a:t>
                      </a:r>
                      <a:endParaRPr lang="es-CL" sz="3600" b="1" kern="100" dirty="0">
                        <a:effectLst/>
                        <a:highlight>
                          <a:srgbClr val="FFFF00"/>
                        </a:highlight>
                        <a:latin typeface="Aptos" panose="020B0004020202020204" pitchFamily="34" charset="0"/>
                        <a:ea typeface="Aptos" panose="020B0004020202020204" pitchFamily="34" charset="0"/>
                      </a:endParaRPr>
                    </a:p>
                  </a:txBody>
                  <a:tcPr marL="0" marR="0" marT="0" marB="0"/>
                </a:tc>
                <a:tc>
                  <a:txBody>
                    <a:bodyPr/>
                    <a:lstStyle/>
                    <a:p>
                      <a:pPr algn="just" eaLnBrk="0" hangingPunct="0">
                        <a:spcBef>
                          <a:spcPts val="70"/>
                        </a:spcBef>
                      </a:pPr>
                      <a:r>
                        <a:rPr lang="es-MX" sz="750" kern="100" dirty="0">
                          <a:effectLst/>
                          <a:latin typeface="Aptos" panose="020B0004020202020204" pitchFamily="34" charset="0"/>
                        </a:rPr>
                        <a:t>y</a:t>
                      </a:r>
                      <a:endParaRPr lang="es-CL" sz="1200" kern="100" dirty="0">
                        <a:effectLst/>
                        <a:latin typeface="Aptos" panose="020B0004020202020204" pitchFamily="34" charset="0"/>
                        <a:ea typeface="Aptos" panose="020B0004020202020204" pitchFamily="34" charset="0"/>
                      </a:endParaRPr>
                    </a:p>
                  </a:txBody>
                  <a:tcPr marL="0" marR="0" marT="0" marB="0"/>
                </a:tc>
                <a:tc gridSpan="4">
                  <a:txBody>
                    <a:bodyPr/>
                    <a:lstStyle/>
                    <a:p>
                      <a:pPr indent="1905" algn="just" eaLnBrk="0" hangingPunct="0">
                        <a:spcBef>
                          <a:spcPts val="70"/>
                        </a:spcBef>
                      </a:pPr>
                      <a:r>
                        <a:rPr lang="es-MX" sz="1800" b="1" kern="100" dirty="0">
                          <a:effectLst/>
                          <a:latin typeface="Aptos" panose="020B0004020202020204" pitchFamily="34" charset="0"/>
                        </a:rPr>
                        <a:t>Regulación de concentraciones de contaminantes y organismos nocivos para la</a:t>
                      </a:r>
                      <a:r>
                        <a:rPr lang="es-MX" sz="1800" b="1" kern="100" spc="-15" dirty="0">
                          <a:effectLst/>
                          <a:latin typeface="Aptos" panose="020B0004020202020204" pitchFamily="34" charset="0"/>
                        </a:rPr>
                        <a:t> </a:t>
                      </a:r>
                      <a:r>
                        <a:rPr lang="es-MX" sz="1800" b="1" kern="100" dirty="0">
                          <a:effectLst/>
                          <a:latin typeface="Aptos" panose="020B0004020202020204" pitchFamily="34" charset="0"/>
                        </a:rPr>
                        <a:t>salud humana (regulación de</a:t>
                      </a:r>
                      <a:r>
                        <a:rPr lang="es-MX" sz="1800" b="1" kern="100" spc="-10" dirty="0">
                          <a:effectLst/>
                          <a:latin typeface="Aptos" panose="020B0004020202020204" pitchFamily="34" charset="0"/>
                        </a:rPr>
                        <a:t> </a:t>
                      </a:r>
                      <a:r>
                        <a:rPr lang="es-MX" sz="1800" b="1" kern="100" dirty="0">
                          <a:effectLst/>
                          <a:latin typeface="Aptos" panose="020B0004020202020204" pitchFamily="34" charset="0"/>
                        </a:rPr>
                        <a:t>plagas y vectores de</a:t>
                      </a:r>
                      <a:r>
                        <a:rPr lang="es-MX" sz="1800" b="1" kern="100" spc="-25" dirty="0">
                          <a:effectLst/>
                          <a:latin typeface="Aptos" panose="020B0004020202020204" pitchFamily="34" charset="0"/>
                        </a:rPr>
                        <a:t> </a:t>
                      </a:r>
                      <a:r>
                        <a:rPr lang="es-MX" sz="1800" b="1" kern="100" dirty="0">
                          <a:effectLst/>
                          <a:latin typeface="Aptos" panose="020B0004020202020204" pitchFamily="34" charset="0"/>
                        </a:rPr>
                        <a:t>enfermedades), regulación de interacciones biológicas entre organismos y con componentes abióticos de los ecosistemas, ciclo de nutrientes del agua, regulación del clima, retención de nutrientes desde el</a:t>
                      </a:r>
                      <a:r>
                        <a:rPr lang="es-MX" sz="1800" b="1" kern="100" spc="-5" dirty="0">
                          <a:effectLst/>
                          <a:latin typeface="Aptos" panose="020B0004020202020204" pitchFamily="34" charset="0"/>
                        </a:rPr>
                        <a:t> </a:t>
                      </a:r>
                      <a:r>
                        <a:rPr lang="es-MX" sz="1800" b="1" kern="100" dirty="0">
                          <a:effectLst/>
                          <a:latin typeface="Aptos" panose="020B0004020202020204" pitchFamily="34" charset="0"/>
                        </a:rPr>
                        <a:t>ecosistema.</a:t>
                      </a:r>
                      <a:endParaRPr lang="es-CL" sz="1800" b="1" kern="100" dirty="0">
                        <a:effectLst/>
                        <a:latin typeface="Aptos" panose="020B0004020202020204" pitchFamily="34" charset="0"/>
                        <a:ea typeface="Aptos" panose="020B0004020202020204" pitchFamily="34" charset="0"/>
                      </a:endParaRPr>
                    </a:p>
                  </a:txBody>
                  <a:tcPr marL="0" marR="0" marT="0" marB="0"/>
                </a:tc>
                <a:tc hMerge="1">
                  <a:txBody>
                    <a:bodyPr/>
                    <a:lstStyle/>
                    <a:p>
                      <a:endParaRPr lang="es-CL"/>
                    </a:p>
                  </a:txBody>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2733590514"/>
                  </a:ext>
                </a:extLst>
              </a:tr>
              <a:tr h="1801182">
                <a:tc gridSpan="2">
                  <a:txBody>
                    <a:bodyPr/>
                    <a:lstStyle/>
                    <a:p>
                      <a:pPr algn="ctr" eaLnBrk="0" hangingPunct="0">
                        <a:spcBef>
                          <a:spcPts val="70"/>
                        </a:spcBef>
                      </a:pPr>
                      <a:r>
                        <a:rPr lang="es-MX" sz="1600" b="1" kern="100" spc="-10" dirty="0">
                          <a:effectLst/>
                          <a:highlight>
                            <a:srgbClr val="FFFF00"/>
                          </a:highlight>
                          <a:latin typeface="Aptos" panose="020B0004020202020204" pitchFamily="34" charset="0"/>
                        </a:rPr>
                        <a:t>CULTURALES</a:t>
                      </a:r>
                      <a:endParaRPr lang="es-CL" sz="1600" b="1" kern="100" dirty="0">
                        <a:effectLst/>
                        <a:highlight>
                          <a:srgbClr val="FFFF00"/>
                        </a:highlight>
                        <a:latin typeface="Aptos" panose="020B0004020202020204" pitchFamily="34" charset="0"/>
                        <a:ea typeface="Aptos" panose="020B0004020202020204" pitchFamily="34" charset="0"/>
                      </a:endParaRPr>
                    </a:p>
                  </a:txBody>
                  <a:tcPr marL="0" marR="0" marT="0" marB="0"/>
                </a:tc>
                <a:tc hMerge="1">
                  <a:txBody>
                    <a:bodyPr/>
                    <a:lstStyle/>
                    <a:p>
                      <a:endParaRPr lang="es-CL"/>
                    </a:p>
                  </a:txBody>
                  <a:tcPr/>
                </a:tc>
                <a:tc>
                  <a:txBody>
                    <a:bodyPr/>
                    <a:lstStyle/>
                    <a:p>
                      <a:pPr indent="-1905" algn="just" eaLnBrk="0" hangingPunct="0">
                        <a:spcBef>
                          <a:spcPts val="70"/>
                        </a:spcBef>
                      </a:pPr>
                      <a:r>
                        <a:rPr lang="es-MX" sz="1800" b="1" kern="100" dirty="0">
                          <a:effectLst/>
                          <a:latin typeface="Aptos" panose="020B0004020202020204" pitchFamily="34" charset="0"/>
                        </a:rPr>
                        <a:t>Experiencias de turismo, belleza religiosidad,</a:t>
                      </a:r>
                      <a:r>
                        <a:rPr lang="es-MX" sz="1800" b="1" kern="100" spc="-65" dirty="0">
                          <a:effectLst/>
                          <a:latin typeface="Aptos" panose="020B0004020202020204" pitchFamily="34" charset="0"/>
                        </a:rPr>
                        <a:t> </a:t>
                      </a:r>
                      <a:r>
                        <a:rPr lang="es-MX" sz="1800" b="1" kern="100" dirty="0">
                          <a:effectLst/>
                          <a:latin typeface="Aptos" panose="020B0004020202020204" pitchFamily="34" charset="0"/>
                        </a:rPr>
                        <a:t>investigación,</a:t>
                      </a:r>
                      <a:r>
                        <a:rPr lang="es-MX" sz="1800" b="1" kern="100" spc="-60" dirty="0">
                          <a:effectLst/>
                          <a:latin typeface="Aptos" panose="020B0004020202020204" pitchFamily="34" charset="0"/>
                        </a:rPr>
                        <a:t> </a:t>
                      </a:r>
                      <a:r>
                        <a:rPr lang="es-MX" sz="1800" b="1" kern="100" dirty="0">
                          <a:effectLst/>
                          <a:latin typeface="Aptos" panose="020B0004020202020204" pitchFamily="34" charset="0"/>
                        </a:rPr>
                        <a:t>educación.</a:t>
                      </a:r>
                      <a:endParaRPr lang="es-CL" sz="1800" b="1" kern="100" dirty="0">
                        <a:effectLst/>
                        <a:latin typeface="Aptos" panose="020B0004020202020204" pitchFamily="34" charset="0"/>
                        <a:ea typeface="Aptos" panose="020B0004020202020204" pitchFamily="34" charset="0"/>
                      </a:endParaRPr>
                    </a:p>
                  </a:txBody>
                  <a:tcPr marL="0" marR="0" marT="0" marB="0"/>
                </a:tc>
                <a:tc>
                  <a:txBody>
                    <a:bodyPr/>
                    <a:lstStyle/>
                    <a:p>
                      <a:pPr algn="just" eaLnBrk="0" hangingPunct="0">
                        <a:spcBef>
                          <a:spcPts val="70"/>
                        </a:spcBef>
                      </a:pPr>
                      <a:r>
                        <a:rPr lang="es-MX" sz="1800" b="1" kern="100" spc="-10" dirty="0">
                          <a:effectLst/>
                          <a:latin typeface="Aptos" panose="020B0004020202020204" pitchFamily="34" charset="0"/>
                        </a:rPr>
                        <a:t>, escénica,</a:t>
                      </a:r>
                      <a:endParaRPr lang="es-CL" sz="1800" b="1" kern="100" dirty="0">
                        <a:effectLst/>
                        <a:latin typeface="Aptos" panose="020B0004020202020204" pitchFamily="34" charset="0"/>
                        <a:ea typeface="Aptos" panose="020B0004020202020204" pitchFamily="34" charset="0"/>
                      </a:endParaRPr>
                    </a:p>
                  </a:txBody>
                  <a:tcPr marL="0" marR="0" marT="0" marB="0"/>
                </a:tc>
                <a:tc>
                  <a:txBody>
                    <a:bodyPr/>
                    <a:lstStyle/>
                    <a:p>
                      <a:pPr algn="just" eaLnBrk="0" hangingPunct="0">
                        <a:spcBef>
                          <a:spcPts val="70"/>
                        </a:spcBef>
                      </a:pPr>
                      <a:r>
                        <a:rPr lang="es-MX" sz="1800" b="1" kern="100" spc="-10" dirty="0">
                          <a:effectLst/>
                          <a:latin typeface="Aptos" panose="020B0004020202020204" pitchFamily="34" charset="0"/>
                        </a:rPr>
                        <a:t>sitios</a:t>
                      </a:r>
                      <a:endParaRPr lang="es-CL" sz="1800" b="1" kern="100" dirty="0">
                        <a:effectLst/>
                        <a:latin typeface="Aptos" panose="020B0004020202020204" pitchFamily="34" charset="0"/>
                        <a:ea typeface="Aptos" panose="020B0004020202020204" pitchFamily="34" charset="0"/>
                      </a:endParaRPr>
                    </a:p>
                  </a:txBody>
                  <a:tcPr marL="0" marR="0" marT="0" marB="0"/>
                </a:tc>
                <a:tc>
                  <a:txBody>
                    <a:bodyPr/>
                    <a:lstStyle/>
                    <a:p>
                      <a:pPr algn="just" eaLnBrk="0" hangingPunct="0">
                        <a:spcBef>
                          <a:spcPts val="70"/>
                        </a:spcBef>
                      </a:pPr>
                      <a:r>
                        <a:rPr lang="es-MX" sz="1800" b="1" kern="100" spc="-10" dirty="0">
                          <a:effectLst/>
                          <a:latin typeface="Aptos" panose="020B0004020202020204" pitchFamily="34" charset="0"/>
                        </a:rPr>
                        <a:t>patrimoniales,</a:t>
                      </a:r>
                      <a:endParaRPr lang="es-CL" sz="1800" b="1" kern="100" dirty="0">
                        <a:effectLst/>
                        <a:latin typeface="Aptos" panose="020B0004020202020204" pitchFamily="34" charset="0"/>
                        <a:ea typeface="Aptos" panose="020B0004020202020204" pitchFamily="34" charset="0"/>
                      </a:endParaRPr>
                    </a:p>
                  </a:txBody>
                  <a:tcPr marL="0" marR="0" marT="0" marB="0"/>
                </a:tc>
                <a:extLst>
                  <a:ext uri="{0D108BD9-81ED-4DB2-BD59-A6C34878D82A}">
                    <a16:rowId xmlns:a16="http://schemas.microsoft.com/office/drawing/2014/main" val="1546856341"/>
                  </a:ext>
                </a:extLst>
              </a:tr>
            </a:tbl>
          </a:graphicData>
        </a:graphic>
      </p:graphicFrame>
      <p:graphicFrame>
        <p:nvGraphicFramePr>
          <p:cNvPr id="3" name="Tabla 2">
            <a:extLst>
              <a:ext uri="{FF2B5EF4-FFF2-40B4-BE49-F238E27FC236}">
                <a16:creationId xmlns:a16="http://schemas.microsoft.com/office/drawing/2014/main" id="{3D19B956-B5D6-D0B1-4247-B41A5611FCEC}"/>
              </a:ext>
            </a:extLst>
          </p:cNvPr>
          <p:cNvGraphicFramePr>
            <a:graphicFrameLocks noGrp="1"/>
          </p:cNvGraphicFramePr>
          <p:nvPr>
            <p:extLst>
              <p:ext uri="{D42A27DB-BD31-4B8C-83A1-F6EECF244321}">
                <p14:modId xmlns:p14="http://schemas.microsoft.com/office/powerpoint/2010/main" val="2625490846"/>
              </p:ext>
            </p:extLst>
          </p:nvPr>
        </p:nvGraphicFramePr>
        <p:xfrm>
          <a:off x="803565" y="4495799"/>
          <a:ext cx="10573934" cy="1017731"/>
        </p:xfrm>
        <a:graphic>
          <a:graphicData uri="http://schemas.openxmlformats.org/drawingml/2006/table">
            <a:tbl>
              <a:tblPr>
                <a:tableStyleId>{5C22544A-7EE6-4342-B048-85BDC9FD1C3A}</a:tableStyleId>
              </a:tblPr>
              <a:tblGrid>
                <a:gridCol w="3129742">
                  <a:extLst>
                    <a:ext uri="{9D8B030D-6E8A-4147-A177-3AD203B41FA5}">
                      <a16:colId xmlns:a16="http://schemas.microsoft.com/office/drawing/2014/main" val="1190188828"/>
                    </a:ext>
                  </a:extLst>
                </a:gridCol>
                <a:gridCol w="7444192">
                  <a:extLst>
                    <a:ext uri="{9D8B030D-6E8A-4147-A177-3AD203B41FA5}">
                      <a16:colId xmlns:a16="http://schemas.microsoft.com/office/drawing/2014/main" val="2189811541"/>
                    </a:ext>
                  </a:extLst>
                </a:gridCol>
              </a:tblGrid>
              <a:tr h="264821">
                <a:tc>
                  <a:txBody>
                    <a:bodyPr/>
                    <a:lstStyle/>
                    <a:p>
                      <a:pPr algn="ctr" eaLnBrk="0" hangingPunct="0"/>
                      <a:endParaRPr lang="es-CL" sz="1600" b="1" kern="100" dirty="0">
                        <a:effectLst/>
                        <a:highlight>
                          <a:srgbClr val="00FF00"/>
                        </a:highlight>
                        <a:latin typeface="Times New Roman" panose="02020603050405020304" pitchFamily="18" charset="0"/>
                        <a:ea typeface="Times New Roman" panose="02020603050405020304" pitchFamily="18" charset="0"/>
                      </a:endParaRPr>
                    </a:p>
                  </a:txBody>
                  <a:tcPr marL="0" marR="0" marT="0" marB="0"/>
                </a:tc>
                <a:tc>
                  <a:txBody>
                    <a:bodyPr/>
                    <a:lstStyle/>
                    <a:p>
                      <a:pPr algn="ctr" eaLnBrk="0" hangingPunct="0"/>
                      <a:endParaRPr lang="es-CL" sz="1600" b="1" kern="100" dirty="0">
                        <a:effectLst/>
                        <a:highlight>
                          <a:srgbClr val="00FF00"/>
                        </a:highlight>
                        <a:latin typeface="Aptos" panose="020B0004020202020204" pitchFamily="34" charset="0"/>
                        <a:ea typeface="Times New Roman" panose="02020603050405020304" pitchFamily="18" charset="0"/>
                      </a:endParaRPr>
                    </a:p>
                  </a:txBody>
                  <a:tcPr marL="0" marR="0" marT="0" marB="0"/>
                </a:tc>
                <a:extLst>
                  <a:ext uri="{0D108BD9-81ED-4DB2-BD59-A6C34878D82A}">
                    <a16:rowId xmlns:a16="http://schemas.microsoft.com/office/drawing/2014/main" val="2432470194"/>
                  </a:ext>
                </a:extLst>
              </a:tr>
              <a:tr h="752910">
                <a:tc>
                  <a:txBody>
                    <a:bodyPr/>
                    <a:lstStyle/>
                    <a:p>
                      <a:pPr algn="ctr" eaLnBrk="0" hangingPunct="0"/>
                      <a:r>
                        <a:rPr lang="es-MX" sz="1600" b="1" kern="100" spc="-10" dirty="0">
                          <a:effectLst/>
                          <a:highlight>
                            <a:srgbClr val="FFFF00"/>
                          </a:highlight>
                        </a:rPr>
                        <a:t>SOPORTE</a:t>
                      </a:r>
                      <a:endParaRPr lang="es-CL" sz="3200" b="1" kern="100" dirty="0">
                        <a:effectLst/>
                        <a:highlight>
                          <a:srgbClr val="FFFF00"/>
                        </a:highlight>
                        <a:latin typeface="Times New Roman" panose="02020603050405020304" pitchFamily="18" charset="0"/>
                        <a:ea typeface="Times New Roman" panose="02020603050405020304" pitchFamily="18" charset="0"/>
                      </a:endParaRPr>
                    </a:p>
                  </a:txBody>
                  <a:tcPr marL="0" marR="0" marT="0" marB="0"/>
                </a:tc>
                <a:tc>
                  <a:txBody>
                    <a:bodyPr/>
                    <a:lstStyle/>
                    <a:p>
                      <a:pPr indent="1905" algn="just" eaLnBrk="0" hangingPunct="0"/>
                      <a:r>
                        <a:rPr lang="es-MX" sz="1800" b="1" kern="100" dirty="0">
                          <a:effectLst/>
                          <a:latin typeface="Aptos" panose="020B0004020202020204" pitchFamily="34" charset="0"/>
                        </a:rPr>
                        <a:t>Producción</a:t>
                      </a:r>
                      <a:r>
                        <a:rPr lang="es-MX" sz="1800" b="1" kern="100" spc="-15" dirty="0">
                          <a:effectLst/>
                          <a:latin typeface="Aptos" panose="020B0004020202020204" pitchFamily="34" charset="0"/>
                        </a:rPr>
                        <a:t> </a:t>
                      </a:r>
                      <a:r>
                        <a:rPr lang="es-MX" sz="1800" b="1" kern="100" dirty="0">
                          <a:effectLst/>
                          <a:latin typeface="Aptos" panose="020B0004020202020204" pitchFamily="34" charset="0"/>
                        </a:rPr>
                        <a:t>primaria,</a:t>
                      </a:r>
                      <a:r>
                        <a:rPr lang="es-MX" sz="1800" b="1" kern="100" spc="-5" dirty="0">
                          <a:effectLst/>
                          <a:latin typeface="Aptos" panose="020B0004020202020204" pitchFamily="34" charset="0"/>
                        </a:rPr>
                        <a:t> </a:t>
                      </a:r>
                      <a:r>
                        <a:rPr lang="es-MX" sz="1800" b="1" kern="100" dirty="0">
                          <a:effectLst/>
                          <a:latin typeface="Aptos" panose="020B0004020202020204" pitchFamily="34" charset="0"/>
                        </a:rPr>
                        <a:t>biodiversidad,</a:t>
                      </a:r>
                      <a:r>
                        <a:rPr lang="es-MX" sz="1800" b="1" kern="100" spc="-65" dirty="0">
                          <a:effectLst/>
                          <a:latin typeface="Aptos" panose="020B0004020202020204" pitchFamily="34" charset="0"/>
                        </a:rPr>
                        <a:t> </a:t>
                      </a:r>
                      <a:r>
                        <a:rPr lang="es-MX" sz="1800" b="1" kern="100" dirty="0">
                          <a:effectLst/>
                          <a:latin typeface="Aptos" panose="020B0004020202020204" pitchFamily="34" charset="0"/>
                        </a:rPr>
                        <a:t>ciclo</a:t>
                      </a:r>
                      <a:r>
                        <a:rPr lang="es-MX" sz="1800" b="1" kern="100" spc="-25" dirty="0">
                          <a:effectLst/>
                          <a:latin typeface="Aptos" panose="020B0004020202020204" pitchFamily="34" charset="0"/>
                        </a:rPr>
                        <a:t> </a:t>
                      </a:r>
                      <a:r>
                        <a:rPr lang="es-MX" sz="1800" b="1" kern="100" dirty="0">
                          <a:effectLst/>
                          <a:latin typeface="Aptos" panose="020B0004020202020204" pitchFamily="34" charset="0"/>
                        </a:rPr>
                        <a:t>de</a:t>
                      </a:r>
                      <a:r>
                        <a:rPr lang="es-MX" sz="1800" b="1" kern="100" spc="-65" dirty="0">
                          <a:effectLst/>
                          <a:latin typeface="Aptos" panose="020B0004020202020204" pitchFamily="34" charset="0"/>
                        </a:rPr>
                        <a:t> </a:t>
                      </a:r>
                      <a:r>
                        <a:rPr lang="es-MX" sz="1800" b="1" kern="100" dirty="0">
                          <a:effectLst/>
                          <a:latin typeface="Aptos" panose="020B0004020202020204" pitchFamily="34" charset="0"/>
                        </a:rPr>
                        <a:t>carbono,</a:t>
                      </a:r>
                      <a:r>
                        <a:rPr lang="es-MX" sz="1800" b="1" kern="100" spc="-60" dirty="0">
                          <a:effectLst/>
                          <a:latin typeface="Aptos" panose="020B0004020202020204" pitchFamily="34" charset="0"/>
                        </a:rPr>
                        <a:t> </a:t>
                      </a:r>
                      <a:r>
                        <a:rPr lang="es-MX" sz="1800" b="1" kern="100" dirty="0">
                          <a:effectLst/>
                          <a:latin typeface="Aptos" panose="020B0004020202020204" pitchFamily="34" charset="0"/>
                        </a:rPr>
                        <a:t>formación</a:t>
                      </a:r>
                      <a:r>
                        <a:rPr lang="es-MX" sz="1800" b="1" kern="100" spc="40" dirty="0">
                          <a:effectLst/>
                          <a:latin typeface="Aptos" panose="020B0004020202020204" pitchFamily="34" charset="0"/>
                        </a:rPr>
                        <a:t> </a:t>
                      </a:r>
                      <a:r>
                        <a:rPr lang="es-MX" sz="1800" b="1" kern="100" dirty="0">
                          <a:effectLst/>
                          <a:latin typeface="Aptos" panose="020B0004020202020204" pitchFamily="34" charset="0"/>
                        </a:rPr>
                        <a:t>de</a:t>
                      </a:r>
                      <a:r>
                        <a:rPr lang="es-MX" sz="1800" b="1" kern="100" spc="-65" dirty="0">
                          <a:effectLst/>
                          <a:latin typeface="Aptos" panose="020B0004020202020204" pitchFamily="34" charset="0"/>
                        </a:rPr>
                        <a:t> </a:t>
                      </a:r>
                      <a:r>
                        <a:rPr lang="es-MX" sz="1800" b="1" kern="100" dirty="0">
                          <a:effectLst/>
                          <a:latin typeface="Aptos" panose="020B0004020202020204" pitchFamily="34" charset="0"/>
                        </a:rPr>
                        <a:t>suelo, corredoresológicos, endemismo, refugio, ciclo de nutrientes.</a:t>
                      </a:r>
                      <a:endParaRPr lang="es-CL" sz="1800" b="1" kern="100" dirty="0">
                        <a:effectLst/>
                        <a:latin typeface="Aptos" panose="020B0004020202020204" pitchFamily="34" charset="0"/>
                        <a:ea typeface="Times New Roman" panose="02020603050405020304" pitchFamily="18" charset="0"/>
                      </a:endParaRPr>
                    </a:p>
                  </a:txBody>
                  <a:tcPr marL="0" marR="0" marT="0" marB="0"/>
                </a:tc>
                <a:extLst>
                  <a:ext uri="{0D108BD9-81ED-4DB2-BD59-A6C34878D82A}">
                    <a16:rowId xmlns:a16="http://schemas.microsoft.com/office/drawing/2014/main" val="1338008508"/>
                  </a:ext>
                </a:extLst>
              </a:tr>
            </a:tbl>
          </a:graphicData>
        </a:graphic>
      </p:graphicFrame>
      <p:sp>
        <p:nvSpPr>
          <p:cNvPr id="5" name="CuadroTexto 4">
            <a:extLst>
              <a:ext uri="{FF2B5EF4-FFF2-40B4-BE49-F238E27FC236}">
                <a16:creationId xmlns:a16="http://schemas.microsoft.com/office/drawing/2014/main" id="{942EDB4E-FD05-631F-A492-EC645C67F5EB}"/>
              </a:ext>
            </a:extLst>
          </p:cNvPr>
          <p:cNvSpPr txBox="1"/>
          <p:nvPr/>
        </p:nvSpPr>
        <p:spPr>
          <a:xfrm>
            <a:off x="0" y="5934670"/>
            <a:ext cx="12192000" cy="430887"/>
          </a:xfrm>
          <a:prstGeom prst="rect">
            <a:avLst/>
          </a:prstGeom>
          <a:solidFill>
            <a:schemeClr val="accent5">
              <a:lumMod val="20000"/>
              <a:lumOff val="80000"/>
            </a:schemeClr>
          </a:solidFill>
        </p:spPr>
        <p:txBody>
          <a:bodyPr wrap="square">
            <a:spAutoFit/>
          </a:bodyPr>
          <a:lstStyle/>
          <a:p>
            <a:r>
              <a:rPr lang="es-CL" sz="1050" b="1" kern="0" dirty="0">
                <a:effectLst/>
                <a:latin typeface="Aptos" panose="020B0004020202020204" pitchFamily="34" charset="0"/>
                <a:ea typeface="Times New Roman" panose="02020603050405020304" pitchFamily="18" charset="0"/>
                <a:cs typeface="Aptos" panose="020B0004020202020204" pitchFamily="34" charset="0"/>
              </a:rPr>
              <a:t>RESOLUCION EXENTA N°437 APRUEBA ANTEPROYECTO DEL PLAN DE DESCONTAMINACION POR CLOROFILA "A'', TRANSPARENCIA Y FOSFORO DISUELTO, PARA LA CUENCA DEL LAGO VILLARRICA. MMA. SANTIAGO, 25 DE MAYO DE 2020. </a:t>
            </a:r>
            <a:endParaRPr lang="es-CL" sz="1050" dirty="0"/>
          </a:p>
        </p:txBody>
      </p:sp>
    </p:spTree>
    <p:extLst>
      <p:ext uri="{BB962C8B-B14F-4D97-AF65-F5344CB8AC3E}">
        <p14:creationId xmlns:p14="http://schemas.microsoft.com/office/powerpoint/2010/main" val="3502591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13000">
              <a:schemeClr val="accent2">
                <a:lumMod val="0"/>
                <a:lumOff val="100000"/>
              </a:schemeClr>
            </a:gs>
            <a:gs pos="100000">
              <a:schemeClr val="accent2">
                <a:lumMod val="10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76F7396D-00CD-EE98-CED9-1D5D0FCBB746}"/>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4192F836-CF31-D800-8BB9-7C0EF989C66B}"/>
              </a:ext>
            </a:extLst>
          </p:cNvPr>
          <p:cNvPicPr>
            <a:picLocks noChangeAspect="1"/>
          </p:cNvPicPr>
          <p:nvPr/>
        </p:nvPicPr>
        <p:blipFill>
          <a:blip r:embed="rId3"/>
          <a:stretch>
            <a:fillRect/>
          </a:stretch>
        </p:blipFill>
        <p:spPr>
          <a:xfrm>
            <a:off x="3414485" y="62201"/>
            <a:ext cx="5363029" cy="6795799"/>
          </a:xfrm>
          <a:prstGeom prst="rect">
            <a:avLst/>
          </a:prstGeom>
          <a:ln w="120650">
            <a:solidFill>
              <a:srgbClr val="80FF64"/>
            </a:solidFill>
          </a:ln>
        </p:spPr>
      </p:pic>
      <p:sp>
        <p:nvSpPr>
          <p:cNvPr id="3" name="CuadroTexto 2">
            <a:extLst>
              <a:ext uri="{FF2B5EF4-FFF2-40B4-BE49-F238E27FC236}">
                <a16:creationId xmlns:a16="http://schemas.microsoft.com/office/drawing/2014/main" id="{0C928BE5-D6D7-FFF8-66BF-11970CB08689}"/>
              </a:ext>
            </a:extLst>
          </p:cNvPr>
          <p:cNvSpPr txBox="1"/>
          <p:nvPr/>
        </p:nvSpPr>
        <p:spPr>
          <a:xfrm>
            <a:off x="204902" y="3428999"/>
            <a:ext cx="2755883" cy="461665"/>
          </a:xfrm>
          <a:prstGeom prst="rect">
            <a:avLst/>
          </a:prstGeom>
          <a:solidFill>
            <a:schemeClr val="bg2"/>
          </a:solidFill>
        </p:spPr>
        <p:txBody>
          <a:bodyPr wrap="none" rtlCol="0">
            <a:spAutoFit/>
          </a:bodyPr>
          <a:lstStyle/>
          <a:p>
            <a:r>
              <a:rPr lang="es-CL" sz="2400" b="1" dirty="0"/>
              <a:t>NEW ZEALAND </a:t>
            </a:r>
          </a:p>
        </p:txBody>
      </p:sp>
      <p:cxnSp>
        <p:nvCxnSpPr>
          <p:cNvPr id="5" name="Conector recto 4">
            <a:extLst>
              <a:ext uri="{FF2B5EF4-FFF2-40B4-BE49-F238E27FC236}">
                <a16:creationId xmlns:a16="http://schemas.microsoft.com/office/drawing/2014/main" id="{66D9C384-CFFD-933D-F4AD-77077E075A00}"/>
              </a:ext>
            </a:extLst>
          </p:cNvPr>
          <p:cNvCxnSpPr/>
          <p:nvPr/>
        </p:nvCxnSpPr>
        <p:spPr>
          <a:xfrm>
            <a:off x="7897091" y="858982"/>
            <a:ext cx="51261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1B4ED1C0-DEB0-4B07-8BC9-70F13346B78C}"/>
              </a:ext>
            </a:extLst>
          </p:cNvPr>
          <p:cNvCxnSpPr/>
          <p:nvPr/>
        </p:nvCxnSpPr>
        <p:spPr>
          <a:xfrm>
            <a:off x="7121236" y="1039091"/>
            <a:ext cx="1330037"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3351AC6B-C959-049D-36A1-6F964D8E4DB9}"/>
              </a:ext>
            </a:extLst>
          </p:cNvPr>
          <p:cNvCxnSpPr/>
          <p:nvPr/>
        </p:nvCxnSpPr>
        <p:spPr>
          <a:xfrm>
            <a:off x="7121236" y="1219200"/>
            <a:ext cx="235528"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2DC2BB25-1A01-F747-5A60-71A69CFF06C5}"/>
              </a:ext>
            </a:extLst>
          </p:cNvPr>
          <p:cNvCxnSpPr/>
          <p:nvPr/>
        </p:nvCxnSpPr>
        <p:spPr>
          <a:xfrm>
            <a:off x="3984912" y="748145"/>
            <a:ext cx="3463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AB9C939F-2F2A-9A2F-80DD-84C9E6CBA3C9}"/>
              </a:ext>
            </a:extLst>
          </p:cNvPr>
          <p:cNvCxnSpPr>
            <a:cxnSpLocks/>
          </p:cNvCxnSpPr>
          <p:nvPr/>
        </p:nvCxnSpPr>
        <p:spPr>
          <a:xfrm>
            <a:off x="3803073" y="1925782"/>
            <a:ext cx="51954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603E8FC0-2C7F-FEEF-6A9A-16E86FBF047E}"/>
              </a:ext>
            </a:extLst>
          </p:cNvPr>
          <p:cNvCxnSpPr>
            <a:cxnSpLocks/>
          </p:cNvCxnSpPr>
          <p:nvPr/>
        </p:nvCxnSpPr>
        <p:spPr>
          <a:xfrm>
            <a:off x="3803073" y="3428999"/>
            <a:ext cx="51954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D0C8ABB3-B3FA-62AC-B033-53B23404D33B}"/>
              </a:ext>
            </a:extLst>
          </p:cNvPr>
          <p:cNvCxnSpPr>
            <a:cxnSpLocks/>
          </p:cNvCxnSpPr>
          <p:nvPr/>
        </p:nvCxnSpPr>
        <p:spPr>
          <a:xfrm>
            <a:off x="3889663" y="4475018"/>
            <a:ext cx="58189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ECC7DD0D-6077-2BB5-4148-416C8ABBDD90}"/>
              </a:ext>
            </a:extLst>
          </p:cNvPr>
          <p:cNvCxnSpPr>
            <a:cxnSpLocks/>
          </p:cNvCxnSpPr>
          <p:nvPr/>
        </p:nvCxnSpPr>
        <p:spPr>
          <a:xfrm>
            <a:off x="3932958" y="4668981"/>
            <a:ext cx="4329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68C74DD4-5E8B-0F1F-6F0F-CBDCFFEA841B}"/>
              </a:ext>
            </a:extLst>
          </p:cNvPr>
          <p:cNvCxnSpPr>
            <a:cxnSpLocks/>
          </p:cNvCxnSpPr>
          <p:nvPr/>
        </p:nvCxnSpPr>
        <p:spPr>
          <a:xfrm>
            <a:off x="3932958" y="5285508"/>
            <a:ext cx="51954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765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3EDE6"/>
        </a:solidFill>
        <a:effectLst/>
      </p:bgPr>
    </p:bg>
    <p:spTree>
      <p:nvGrpSpPr>
        <p:cNvPr id="1" name="">
          <a:extLst>
            <a:ext uri="{FF2B5EF4-FFF2-40B4-BE49-F238E27FC236}">
              <a16:creationId xmlns:a16="http://schemas.microsoft.com/office/drawing/2014/main" id="{C29C8B3E-9C98-B0E2-2033-056578F6C814}"/>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66C00306-3DC5-876E-EEA1-D2AD6844BE39}"/>
              </a:ext>
            </a:extLst>
          </p:cNvPr>
          <p:cNvPicPr>
            <a:picLocks noChangeAspect="1"/>
          </p:cNvPicPr>
          <p:nvPr/>
        </p:nvPicPr>
        <p:blipFill>
          <a:blip r:embed="rId2"/>
          <a:srcRect l="3119" b="64531"/>
          <a:stretch/>
        </p:blipFill>
        <p:spPr>
          <a:xfrm>
            <a:off x="0" y="-19092"/>
            <a:ext cx="12192000" cy="3843065"/>
          </a:xfrm>
          <a:prstGeom prst="rect">
            <a:avLst/>
          </a:prstGeom>
        </p:spPr>
      </p:pic>
      <p:sp>
        <p:nvSpPr>
          <p:cNvPr id="3" name="CuadroTexto 2">
            <a:extLst>
              <a:ext uri="{FF2B5EF4-FFF2-40B4-BE49-F238E27FC236}">
                <a16:creationId xmlns:a16="http://schemas.microsoft.com/office/drawing/2014/main" id="{1966BCAC-811F-6AD4-2759-ED3DBCEE91E8}"/>
              </a:ext>
            </a:extLst>
          </p:cNvPr>
          <p:cNvSpPr txBox="1"/>
          <p:nvPr/>
        </p:nvSpPr>
        <p:spPr>
          <a:xfrm>
            <a:off x="4044950" y="149968"/>
            <a:ext cx="4797083" cy="461665"/>
          </a:xfrm>
          <a:prstGeom prst="rect">
            <a:avLst/>
          </a:prstGeom>
          <a:noFill/>
        </p:spPr>
        <p:txBody>
          <a:bodyPr wrap="square">
            <a:spAutoFit/>
          </a:bodyPr>
          <a:lstStyle/>
          <a:p>
            <a:pPr algn="ctr"/>
            <a:r>
              <a:rPr lang="es-CL" sz="2400" b="1" dirty="0">
                <a:solidFill>
                  <a:srgbClr val="FFFF00"/>
                </a:solidFill>
                <a:effectLst/>
                <a:highlight>
                  <a:srgbClr val="000000"/>
                </a:highlight>
                <a:latin typeface="Aptos" panose="020B0004020202020204" pitchFamily="34" charset="0"/>
                <a:ea typeface="Aptos" panose="020B0004020202020204" pitchFamily="34" charset="0"/>
                <a:cs typeface="Times New Roman" panose="02020603050405020304" pitchFamily="18" charset="0"/>
              </a:rPr>
              <a:t>MARTES 22 DE AGOSTO 1995.</a:t>
            </a:r>
            <a:r>
              <a:rPr lang="es-CL" sz="2400" dirty="0">
                <a:solidFill>
                  <a:srgbClr val="FFFF00"/>
                </a:solidFill>
                <a:effectLst/>
                <a:highlight>
                  <a:srgbClr val="000000"/>
                </a:highlight>
                <a:latin typeface="Aptos" panose="020B0004020202020204" pitchFamily="34" charset="0"/>
              </a:rPr>
              <a:t> </a:t>
            </a:r>
            <a:endParaRPr lang="es-CL" sz="2400" dirty="0">
              <a:solidFill>
                <a:srgbClr val="FFFF00"/>
              </a:solidFill>
              <a:highlight>
                <a:srgbClr val="000000"/>
              </a:highlight>
              <a:latin typeface="Aptos" panose="020B0004020202020204" pitchFamily="34" charset="0"/>
            </a:endParaRPr>
          </a:p>
        </p:txBody>
      </p:sp>
      <p:pic>
        <p:nvPicPr>
          <p:cNvPr id="1026" name="Picture 2" descr="SALVAR LOS CANALES DE AGUAS SERVIDAS | Somos Puentes">
            <a:extLst>
              <a:ext uri="{FF2B5EF4-FFF2-40B4-BE49-F238E27FC236}">
                <a16:creationId xmlns:a16="http://schemas.microsoft.com/office/drawing/2014/main" id="{289BEC67-4449-6111-47EF-098FC575A1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42102"/>
            <a:ext cx="4533900" cy="30158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8,311 imágenes, fotos de stock, objetos en 3D y vectores sobre Salmon  nadando | Shutterstock">
            <a:extLst>
              <a:ext uri="{FF2B5EF4-FFF2-40B4-BE49-F238E27FC236}">
                <a16:creationId xmlns:a16="http://schemas.microsoft.com/office/drawing/2014/main" id="{943100AB-F239-C992-5988-F9B794882CD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213"/>
          <a:stretch/>
        </p:blipFill>
        <p:spPr bwMode="auto">
          <a:xfrm>
            <a:off x="7803171" y="3823973"/>
            <a:ext cx="4388830" cy="2959648"/>
          </a:xfrm>
          <a:prstGeom prst="rect">
            <a:avLst/>
          </a:prstGeom>
          <a:solidFill>
            <a:srgbClr val="DCFEC0"/>
          </a:solidFill>
        </p:spPr>
      </p:pic>
      <p:sp>
        <p:nvSpPr>
          <p:cNvPr id="4" name="Flecha derecha 3">
            <a:extLst>
              <a:ext uri="{FF2B5EF4-FFF2-40B4-BE49-F238E27FC236}">
                <a16:creationId xmlns:a16="http://schemas.microsoft.com/office/drawing/2014/main" id="{431E86AF-682C-6451-2028-76011FDEB43D}"/>
              </a:ext>
            </a:extLst>
          </p:cNvPr>
          <p:cNvSpPr/>
          <p:nvPr/>
        </p:nvSpPr>
        <p:spPr>
          <a:xfrm rot="1792570">
            <a:off x="6155806" y="4202716"/>
            <a:ext cx="1642642" cy="45720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Flecha derecha 4">
            <a:extLst>
              <a:ext uri="{FF2B5EF4-FFF2-40B4-BE49-F238E27FC236}">
                <a16:creationId xmlns:a16="http://schemas.microsoft.com/office/drawing/2014/main" id="{69AFAF66-6933-3684-E211-DA247AEA739C}"/>
              </a:ext>
            </a:extLst>
          </p:cNvPr>
          <p:cNvSpPr/>
          <p:nvPr/>
        </p:nvSpPr>
        <p:spPr>
          <a:xfrm rot="8294678">
            <a:off x="4549408" y="4305672"/>
            <a:ext cx="1566588" cy="45720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cxnSp>
        <p:nvCxnSpPr>
          <p:cNvPr id="7" name="Conector recto 6">
            <a:extLst>
              <a:ext uri="{FF2B5EF4-FFF2-40B4-BE49-F238E27FC236}">
                <a16:creationId xmlns:a16="http://schemas.microsoft.com/office/drawing/2014/main" id="{E3BAF11E-9FDC-F04C-4AA6-6272C9B1DB24}"/>
              </a:ext>
            </a:extLst>
          </p:cNvPr>
          <p:cNvCxnSpPr/>
          <p:nvPr/>
        </p:nvCxnSpPr>
        <p:spPr>
          <a:xfrm>
            <a:off x="415636" y="2424545"/>
            <a:ext cx="955964" cy="0"/>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2DEEF88A-3F15-47D3-0EE9-6A36C912AAB1}"/>
              </a:ext>
            </a:extLst>
          </p:cNvPr>
          <p:cNvCxnSpPr/>
          <p:nvPr/>
        </p:nvCxnSpPr>
        <p:spPr>
          <a:xfrm>
            <a:off x="2757055" y="2974334"/>
            <a:ext cx="1287895"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3EF9AAD5-81AA-D5AD-4D81-4CCDEF5528C9}"/>
              </a:ext>
            </a:extLst>
          </p:cNvPr>
          <p:cNvCxnSpPr>
            <a:cxnSpLocks/>
          </p:cNvCxnSpPr>
          <p:nvPr/>
        </p:nvCxnSpPr>
        <p:spPr>
          <a:xfrm>
            <a:off x="304799" y="3144982"/>
            <a:ext cx="88669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4183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70C2F2C2-C82E-9A20-314F-49A861F1C82C}"/>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C8612497-9B79-C76E-7890-57B6F3569E51}"/>
              </a:ext>
            </a:extLst>
          </p:cNvPr>
          <p:cNvSpPr txBox="1"/>
          <p:nvPr/>
        </p:nvSpPr>
        <p:spPr>
          <a:xfrm>
            <a:off x="3169172" y="180109"/>
            <a:ext cx="5853655" cy="646331"/>
          </a:xfrm>
          <a:prstGeom prst="rect">
            <a:avLst/>
          </a:prstGeom>
          <a:solidFill>
            <a:srgbClr val="FFFF00"/>
          </a:solidFill>
          <a:ln w="41275" cmpd="dbl">
            <a:solidFill>
              <a:srgbClr val="C00000"/>
            </a:solidFill>
          </a:ln>
        </p:spPr>
        <p:txBody>
          <a:bodyPr wrap="none" rtlCol="0">
            <a:spAutoFit/>
          </a:bodyPr>
          <a:lstStyle/>
          <a:p>
            <a:pPr algn="ctr"/>
            <a:r>
              <a:rPr lang="es-ES_tradnl" sz="36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ALGUNOS FUNDAMENTOS.</a:t>
            </a:r>
            <a:endParaRPr lang="es-CL"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uadroTexto 2">
            <a:extLst>
              <a:ext uri="{FF2B5EF4-FFF2-40B4-BE49-F238E27FC236}">
                <a16:creationId xmlns:a16="http://schemas.microsoft.com/office/drawing/2014/main" id="{184F4D0C-F661-D552-803B-2185915DC244}"/>
              </a:ext>
            </a:extLst>
          </p:cNvPr>
          <p:cNvSpPr txBox="1"/>
          <p:nvPr/>
        </p:nvSpPr>
        <p:spPr>
          <a:xfrm>
            <a:off x="1776804" y="928254"/>
            <a:ext cx="8638390" cy="523220"/>
          </a:xfrm>
          <a:prstGeom prst="rect">
            <a:avLst/>
          </a:prstGeom>
          <a:solidFill>
            <a:srgbClr val="FFFF00"/>
          </a:solidFill>
          <a:ln w="41275" cmpd="dbl">
            <a:solidFill>
              <a:srgbClr val="C00000"/>
            </a:solidFill>
          </a:ln>
        </p:spPr>
        <p:txBody>
          <a:bodyPr wrap="none" rtlCol="0">
            <a:spAutoFit/>
          </a:bodyPr>
          <a:lstStyle/>
          <a:p>
            <a:pPr algn="ctr"/>
            <a:r>
              <a:rPr lang="es-MX" sz="2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DECLARACIONES Y ACUERDOS INTERNACIONALES.</a:t>
            </a:r>
            <a:endParaRPr lang="es-CL"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24BC1790-451C-1B76-27C5-54A767C67ECB}"/>
              </a:ext>
            </a:extLst>
          </p:cNvPr>
          <p:cNvSpPr txBox="1"/>
          <p:nvPr/>
        </p:nvSpPr>
        <p:spPr>
          <a:xfrm>
            <a:off x="277091" y="1717963"/>
            <a:ext cx="11817927" cy="4083169"/>
          </a:xfrm>
          <a:prstGeom prst="rect">
            <a:avLst/>
          </a:prstGeom>
          <a:solidFill>
            <a:srgbClr val="DCFEC0"/>
          </a:solidFill>
        </p:spPr>
        <p:txBody>
          <a:bodyPr wrap="square" rtlCol="0">
            <a:spAutoFit/>
          </a:bodyPr>
          <a:lstStyle/>
          <a:p>
            <a:pPr algn="just">
              <a:spcBef>
                <a:spcPts val="800"/>
              </a:spcBef>
              <a:spcAft>
                <a:spcPts val="400"/>
              </a:spcAft>
            </a:pPr>
            <a:r>
              <a:rPr lang="es-CL" sz="1800" b="1" kern="100" dirty="0">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1.- Declaración universal de derechos humanos. ONU. </a:t>
            </a:r>
            <a:endParaRPr lang="es-CL" sz="1800" b="1" kern="100" dirty="0">
              <a:solidFill>
                <a:srgbClr val="0F4761"/>
              </a:solidFill>
              <a:effectLst/>
              <a:highlight>
                <a:srgbClr val="00FFFF"/>
              </a:highlight>
              <a:latin typeface="Aptos" panose="020B0004020202020204" pitchFamily="34" charset="0"/>
              <a:ea typeface="Times New Roman" panose="02020603050405020304" pitchFamily="18" charset="0"/>
              <a:cs typeface="Times New Roman" panose="02020603050405020304" pitchFamily="18" charset="0"/>
            </a:endParaRPr>
          </a:p>
          <a:p>
            <a:pPr algn="just"/>
            <a:r>
              <a:rPr lang="es-CL" sz="1800" b="1" kern="100" dirty="0">
                <a:effectLst/>
                <a:latin typeface="Aptos" panose="020B0004020202020204" pitchFamily="34" charset="0"/>
                <a:ea typeface="Aptos" panose="020B0004020202020204" pitchFamily="34" charset="0"/>
                <a:cs typeface="Aptos" panose="020B0004020202020204" pitchFamily="34" charset="0"/>
              </a:rPr>
              <a:t>Artículo 3 </a:t>
            </a:r>
            <a:r>
              <a:rPr lang="es-CL" sz="1800" kern="100" dirty="0">
                <a:effectLst/>
                <a:latin typeface="Aptos" panose="020B0004020202020204" pitchFamily="34" charset="0"/>
                <a:ea typeface="Aptos" panose="020B0004020202020204" pitchFamily="34" charset="0"/>
                <a:cs typeface="Aptos" panose="020B0004020202020204" pitchFamily="34" charset="0"/>
              </a:rPr>
              <a:t>Todo individuo tiene derecho a la vida, a la libertad y a la seguridad de su persona. </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indent="228600" algn="just"/>
            <a:r>
              <a:rPr lang="es-CL" sz="1800" dirty="0">
                <a:effectLst/>
                <a:highlight>
                  <a:srgbClr val="00FF00"/>
                </a:highlight>
                <a:latin typeface="Aptos" panose="020B0004020202020204" pitchFamily="34" charset="0"/>
                <a:ea typeface="Times New Roman" panose="02020603050405020304" pitchFamily="18" charset="0"/>
                <a:cs typeface="Aptos" panose="020B0004020202020204" pitchFamily="34" charset="0"/>
              </a:rPr>
              <a:t> </a:t>
            </a:r>
            <a:endParaRPr lang="es-CL" sz="1800" dirty="0">
              <a:effectLst/>
              <a:latin typeface="Times New Roman" panose="02020603050405020304" pitchFamily="18" charset="0"/>
              <a:ea typeface="Times New Roman" panose="02020603050405020304" pitchFamily="18" charset="0"/>
            </a:endParaRPr>
          </a:p>
          <a:p>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2.- Carta de Belgrado. </a:t>
            </a:r>
            <a:r>
              <a:rPr lang="es-MX" sz="1800" b="1" kern="0" dirty="0">
                <a:solidFill>
                  <a:srgbClr val="000000"/>
                </a:solidFill>
                <a:effectLst/>
                <a:highlight>
                  <a:srgbClr val="00FFFF"/>
                </a:highlight>
                <a:latin typeface="Aptos" panose="020B0004020202020204" pitchFamily="34" charset="0"/>
                <a:ea typeface="Aptos" panose="020B0004020202020204" pitchFamily="34" charset="0"/>
                <a:cs typeface="Times New Roman" panose="02020603050405020304" pitchFamily="18" charset="0"/>
              </a:rPr>
              <a:t>Educación Ambiental (Belgrado, 13 - 22 de octubre de 1975)</a:t>
            </a:r>
            <a:endParaRPr lang="es-CL" kern="100" dirty="0">
              <a:solidFill>
                <a:srgbClr val="000000"/>
              </a:solidFill>
              <a:highlight>
                <a:srgbClr val="00FFFF"/>
              </a:highlight>
              <a:latin typeface="Aptos" panose="020B0004020202020204" pitchFamily="34" charset="0"/>
              <a:ea typeface="Aptos" panose="020B0004020202020204" pitchFamily="34" charset="0"/>
              <a:cs typeface="Times New Roman" panose="02020603050405020304" pitchFamily="18" charset="0"/>
            </a:endParaRPr>
          </a:p>
          <a:p>
            <a:endParaRPr lang="es-CL" sz="1800" b="1" kern="100" dirty="0">
              <a:solidFill>
                <a:srgbClr val="000000"/>
              </a:solidFill>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endParaRPr>
          </a:p>
          <a:p>
            <a:r>
              <a:rPr lang="es-CL"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3.-</a:t>
            </a:r>
            <a:r>
              <a:rPr lang="es-CL" sz="1800"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r>
              <a:rPr lang="es-CL" sz="1800" b="1" dirty="0">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Declaración de </a:t>
            </a:r>
            <a:r>
              <a:rPr lang="es-CL" sz="1800" b="1" dirty="0" err="1">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Tbilisi</a:t>
            </a:r>
            <a:r>
              <a:rPr lang="es-CL" sz="1800" b="1" dirty="0">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 (1977). Educación.</a:t>
            </a:r>
            <a:endParaRPr lang="es-CL" sz="1800" dirty="0">
              <a:effectLst/>
              <a:highlight>
                <a:srgbClr val="00FFFF"/>
              </a:highlight>
              <a:latin typeface="Times New Roman" panose="02020603050405020304" pitchFamily="18" charset="0"/>
              <a:ea typeface="Times New Roman" panose="02020603050405020304" pitchFamily="18" charset="0"/>
            </a:endParaRPr>
          </a:p>
          <a:p>
            <a:pPr algn="just"/>
            <a:r>
              <a:rPr lang="es-CL" sz="18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 </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4.- </a:t>
            </a:r>
            <a:r>
              <a:rPr lang="es-CL" sz="1800" b="1" kern="100" dirty="0" err="1">
                <a:effectLst/>
                <a:highlight>
                  <a:srgbClr val="00FFFF"/>
                </a:highlight>
                <a:latin typeface="Aptos" panose="020B0004020202020204" pitchFamily="34" charset="0"/>
                <a:ea typeface="Aptos" panose="020B0004020202020204" pitchFamily="34" charset="0"/>
                <a:cs typeface="Aptos" panose="020B0004020202020204" pitchFamily="34" charset="0"/>
              </a:rPr>
              <a:t>Declaración</a:t>
            </a:r>
            <a:r>
              <a:rPr lang="es-C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 de Estocolmo sobre el medio ambiente humano. ONU, junio 1972. </a:t>
            </a:r>
            <a:endParaRPr lang="es-CL" sz="18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Principio 6</a:t>
            </a:r>
            <a:r>
              <a:rPr lang="es-CL" sz="1800"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 </a:t>
            </a:r>
            <a:r>
              <a:rPr lang="es-CL" sz="1800" b="1" kern="100" dirty="0">
                <a:effectLst/>
                <a:latin typeface="Aptos" panose="020B0004020202020204" pitchFamily="34" charset="0"/>
                <a:ea typeface="Aptos" panose="020B0004020202020204" pitchFamily="34" charset="0"/>
                <a:cs typeface="Aptos" panose="020B0004020202020204" pitchFamily="34" charset="0"/>
              </a:rPr>
              <a:t>debe ponerse fin a la descarga de sustancias tóxicas o de otras materias </a:t>
            </a:r>
            <a:r>
              <a:rPr lang="es-CL" sz="1800" kern="100" dirty="0">
                <a:effectLst/>
                <a:latin typeface="Aptos" panose="020B0004020202020204" pitchFamily="34" charset="0"/>
                <a:ea typeface="Aptos" panose="020B0004020202020204" pitchFamily="34" charset="0"/>
                <a:cs typeface="Aptos" panose="020B0004020202020204" pitchFamily="34" charset="0"/>
              </a:rPr>
              <a:t>y a la liberación de calor, en cantidades o concentraciones tales </a:t>
            </a:r>
            <a:r>
              <a:rPr lang="es-CL" sz="2000" b="1" kern="100" dirty="0">
                <a:effectLst/>
                <a:latin typeface="Aptos" panose="020B0004020202020204" pitchFamily="34" charset="0"/>
                <a:ea typeface="Aptos" panose="020B0004020202020204" pitchFamily="34" charset="0"/>
                <a:cs typeface="Aptos" panose="020B0004020202020204" pitchFamily="34" charset="0"/>
              </a:rPr>
              <a:t>que el medio no pueda neutralizarlas para que no se causen daños graves  e  irreparables a los ecosistemas.</a:t>
            </a:r>
            <a:endParaRPr lang="es-CL" sz="18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kern="100" dirty="0">
                <a:effectLst/>
                <a:latin typeface="Aptos" panose="020B0004020202020204" pitchFamily="34" charset="0"/>
                <a:ea typeface="Aptos" panose="020B0004020202020204" pitchFamily="34" charset="0"/>
                <a:cs typeface="Aptos" panose="020B0004020202020204" pitchFamily="34" charset="0"/>
              </a:rPr>
              <a:t> </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MX" sz="18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5.- Carta de Ottawa. Promoción de la salud. 21 noviembre 1986. </a:t>
            </a:r>
            <a:endParaRPr lang="es-CL" sz="18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effectLst/>
                <a:latin typeface="Aptos" panose="020B0004020202020204" pitchFamily="34" charset="0"/>
                <a:ea typeface="Aptos" panose="020B0004020202020204" pitchFamily="34" charset="0"/>
                <a:cs typeface="Aptos" panose="020B0004020202020204" pitchFamily="34" charset="0"/>
              </a:rPr>
              <a:t> </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94256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91935DCE-0178-8AE7-9122-8EAF225C72E1}"/>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FD327C07-C13D-671B-A272-E986E0B441DC}"/>
              </a:ext>
            </a:extLst>
          </p:cNvPr>
          <p:cNvSpPr txBox="1"/>
          <p:nvPr/>
        </p:nvSpPr>
        <p:spPr>
          <a:xfrm>
            <a:off x="3169171" y="27709"/>
            <a:ext cx="5853655" cy="646331"/>
          </a:xfrm>
          <a:prstGeom prst="rect">
            <a:avLst/>
          </a:prstGeom>
          <a:solidFill>
            <a:srgbClr val="FFFF00"/>
          </a:solidFill>
          <a:ln w="41275" cmpd="thickThin">
            <a:solidFill>
              <a:srgbClr val="C00000"/>
            </a:solidFill>
          </a:ln>
        </p:spPr>
        <p:txBody>
          <a:bodyPr wrap="none" rtlCol="0">
            <a:spAutoFit/>
          </a:bodyPr>
          <a:lstStyle/>
          <a:p>
            <a:pPr algn="ctr"/>
            <a:r>
              <a:rPr lang="es-ES_tradnl" sz="36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ALGUNOS FUNDAMENTOS.</a:t>
            </a:r>
            <a:endParaRPr lang="es-CL"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uadroTexto 2">
            <a:extLst>
              <a:ext uri="{FF2B5EF4-FFF2-40B4-BE49-F238E27FC236}">
                <a16:creationId xmlns:a16="http://schemas.microsoft.com/office/drawing/2014/main" id="{402D61C8-0B1F-A58A-ADD1-CDCA59E529BB}"/>
              </a:ext>
            </a:extLst>
          </p:cNvPr>
          <p:cNvSpPr txBox="1"/>
          <p:nvPr/>
        </p:nvSpPr>
        <p:spPr>
          <a:xfrm>
            <a:off x="1776805" y="786739"/>
            <a:ext cx="8638390" cy="523220"/>
          </a:xfrm>
          <a:prstGeom prst="rect">
            <a:avLst/>
          </a:prstGeom>
          <a:solidFill>
            <a:srgbClr val="FFFF00"/>
          </a:solidFill>
          <a:ln w="41275" cmpd="thickThin">
            <a:solidFill>
              <a:srgbClr val="C00000"/>
            </a:solidFill>
          </a:ln>
        </p:spPr>
        <p:txBody>
          <a:bodyPr wrap="none" rtlCol="0">
            <a:spAutoFit/>
          </a:bodyPr>
          <a:lstStyle/>
          <a:p>
            <a:pPr algn="ctr"/>
            <a:r>
              <a:rPr lang="es-MX" sz="2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DECLARACIONES Y ACUERDOS INTERNACIONALES.</a:t>
            </a:r>
            <a:endParaRPr lang="es-CL"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0E580D60-44FB-0ABB-4F9C-C342045766DE}"/>
              </a:ext>
            </a:extLst>
          </p:cNvPr>
          <p:cNvSpPr txBox="1"/>
          <p:nvPr/>
        </p:nvSpPr>
        <p:spPr>
          <a:xfrm>
            <a:off x="214744" y="1422658"/>
            <a:ext cx="11762508" cy="5539978"/>
          </a:xfrm>
          <a:prstGeom prst="rect">
            <a:avLst/>
          </a:prstGeom>
          <a:solidFill>
            <a:srgbClr val="DCFEC0"/>
          </a:solidFill>
        </p:spPr>
        <p:txBody>
          <a:bodyPr wrap="square" rtlCol="0">
            <a:spAutoFit/>
          </a:bodyPr>
          <a:lstStyle/>
          <a:p>
            <a:pPr algn="ctr"/>
            <a:r>
              <a:rPr lang="es-CL"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6.-</a:t>
            </a:r>
            <a:r>
              <a:rPr lang="es-CL" sz="1800" b="1" kern="100" dirty="0">
                <a:effectLst/>
                <a:latin typeface="Aptos" panose="020B0004020202020204" pitchFamily="34" charset="0"/>
                <a:ea typeface="Aptos" panose="020B0004020202020204" pitchFamily="34" charset="0"/>
                <a:cs typeface="Aptos" panose="020B0004020202020204" pitchFamily="34" charset="0"/>
              </a:rPr>
              <a:t> DECLARACIÓN DE RÍO. MEDIO AMBIENTE Y DESARROLLO. CUMBRE DE LA TIERRA. 13-14, JUNIO, 1992.</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s-C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endParaRPr>
          </a:p>
          <a:p>
            <a:pPr algn="just"/>
            <a:r>
              <a:rPr lang="es-C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Principio 1</a:t>
            </a:r>
            <a:r>
              <a:rPr lang="es-CL" sz="1800"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 </a:t>
            </a:r>
            <a:r>
              <a:rPr lang="es-CL" sz="1800" kern="100" dirty="0">
                <a:effectLst/>
                <a:latin typeface="Aptos" panose="020B0004020202020204" pitchFamily="34" charset="0"/>
                <a:ea typeface="Aptos" panose="020B0004020202020204" pitchFamily="34" charset="0"/>
                <a:cs typeface="Aptos" panose="020B0004020202020204" pitchFamily="34" charset="0"/>
              </a:rPr>
              <a:t>Los seres humanos constituyen el centro de las preocupaciones relacionadas </a:t>
            </a:r>
            <a:r>
              <a:rPr lang="es-CL"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CON EL DESARROLLO SOSTENIBLE</a:t>
            </a:r>
            <a:r>
              <a:rPr lang="es-CL" sz="1800" b="1" kern="100" dirty="0">
                <a:effectLst/>
                <a:latin typeface="Aptos" panose="020B0004020202020204" pitchFamily="34" charset="0"/>
                <a:ea typeface="Aptos" panose="020B0004020202020204" pitchFamily="34" charset="0"/>
                <a:cs typeface="Aptos" panose="020B0004020202020204" pitchFamily="34" charset="0"/>
              </a:rPr>
              <a:t>. Tienen derecho a una vida saludable y productiva en armonía con la naturaleza.</a:t>
            </a:r>
            <a:endParaRPr lang="es-CL" sz="18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Principio 3.</a:t>
            </a:r>
            <a:r>
              <a:rPr lang="es-CL" sz="1800"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 </a:t>
            </a:r>
            <a:r>
              <a:rPr lang="es-CL" sz="1800" kern="100" dirty="0">
                <a:effectLst/>
                <a:latin typeface="Aptos" panose="020B0004020202020204" pitchFamily="34" charset="0"/>
                <a:ea typeface="Aptos" panose="020B0004020202020204" pitchFamily="34" charset="0"/>
                <a:cs typeface="Aptos" panose="020B0004020202020204" pitchFamily="34" charset="0"/>
              </a:rPr>
              <a:t>El derecho al desarrollo debe ejercerse en forma tal que responda </a:t>
            </a:r>
            <a:r>
              <a:rPr lang="es-CL" sz="1800" b="1" kern="100" dirty="0">
                <a:effectLst/>
                <a:latin typeface="Aptos" panose="020B0004020202020204" pitchFamily="34" charset="0"/>
                <a:ea typeface="Aptos" panose="020B0004020202020204" pitchFamily="34" charset="0"/>
                <a:cs typeface="Aptos" panose="020B0004020202020204" pitchFamily="34" charset="0"/>
              </a:rPr>
              <a:t>equitativamente a las necesidades de desarrollo y ambientales de las</a:t>
            </a:r>
            <a:r>
              <a:rPr lang="es-CL" sz="1800" kern="100" dirty="0">
                <a:effectLst/>
                <a:latin typeface="Aptos" panose="020B0004020202020204" pitchFamily="34" charset="0"/>
                <a:ea typeface="Aptos" panose="020B0004020202020204" pitchFamily="34" charset="0"/>
                <a:cs typeface="Aptos" panose="020B0004020202020204" pitchFamily="34" charset="0"/>
              </a:rPr>
              <a:t> </a:t>
            </a:r>
            <a:r>
              <a:rPr lang="es-CL"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generaciones presentes y futuras.</a:t>
            </a:r>
            <a:endParaRPr lang="es-CL"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Principio 4.</a:t>
            </a:r>
            <a:r>
              <a:rPr lang="es-CL" sz="1800"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 </a:t>
            </a:r>
            <a:r>
              <a:rPr lang="es-CL" sz="1800" kern="100" dirty="0">
                <a:effectLst/>
                <a:latin typeface="Aptos" panose="020B0004020202020204" pitchFamily="34" charset="0"/>
                <a:ea typeface="Aptos" panose="020B0004020202020204" pitchFamily="34" charset="0"/>
                <a:cs typeface="Aptos" panose="020B0004020202020204" pitchFamily="34" charset="0"/>
              </a:rPr>
              <a:t>a fin de alcanzar el desarrollo sostenible,</a:t>
            </a:r>
            <a:r>
              <a:rPr lang="es-CL" sz="1800" b="1" kern="100" dirty="0">
                <a:effectLst/>
                <a:latin typeface="Aptos" panose="020B0004020202020204" pitchFamily="34" charset="0"/>
                <a:ea typeface="Aptos" panose="020B0004020202020204" pitchFamily="34" charset="0"/>
                <a:cs typeface="Aptos" panose="020B0004020202020204" pitchFamily="34" charset="0"/>
              </a:rPr>
              <a:t> la protección del medio ambiente deberá constituir parte integrante del proceso de desarrollo y </a:t>
            </a:r>
            <a:r>
              <a:rPr lang="es-CL"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no podrá considerarse en forma aislada.</a:t>
            </a:r>
            <a:endParaRPr lang="es-CL"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Principio 9.</a:t>
            </a:r>
            <a:r>
              <a:rPr lang="es-CL" sz="1800"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 </a:t>
            </a:r>
            <a:r>
              <a:rPr lang="es-CL" sz="1800" kern="100" dirty="0">
                <a:effectLst/>
                <a:latin typeface="Aptos" panose="020B0004020202020204" pitchFamily="34" charset="0"/>
                <a:ea typeface="Aptos" panose="020B0004020202020204" pitchFamily="34" charset="0"/>
                <a:cs typeface="Aptos" panose="020B0004020202020204" pitchFamily="34" charset="0"/>
              </a:rPr>
              <a:t>Los Estados deberían cooperar en el fortalecimiento de su propia capacidad de lograr el desarrollo sostenible, </a:t>
            </a:r>
            <a:r>
              <a:rPr lang="es-CL"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aumentando el saber científico</a:t>
            </a:r>
            <a:r>
              <a:rPr lang="es-CL" sz="1800"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s-CL" sz="1800" kern="100" dirty="0">
                <a:effectLst/>
                <a:latin typeface="Aptos" panose="020B0004020202020204" pitchFamily="34" charset="0"/>
                <a:ea typeface="Aptos" panose="020B0004020202020204" pitchFamily="34" charset="0"/>
                <a:cs typeface="Aptos" panose="020B0004020202020204" pitchFamily="34" charset="0"/>
              </a:rPr>
              <a:t>mediante el intercambio de conocimientos científicos y tecnológicos, e intensificando el desarrollo, la adaptación, la difusión y la transferencia de tecnologías, entre estas, </a:t>
            </a:r>
            <a:r>
              <a:rPr lang="es-CL" sz="20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tecnologías nuevas e innovadoras.</a:t>
            </a:r>
            <a:endParaRPr lang="es-CL"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Principio 10.</a:t>
            </a:r>
            <a:r>
              <a:rPr lang="es-CL" sz="1800"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 </a:t>
            </a:r>
            <a:r>
              <a:rPr lang="es-CL" sz="1800" kern="100" dirty="0">
                <a:effectLst/>
                <a:latin typeface="Aptos" panose="020B0004020202020204" pitchFamily="34" charset="0"/>
                <a:ea typeface="Aptos" panose="020B0004020202020204" pitchFamily="34" charset="0"/>
                <a:cs typeface="Aptos" panose="020B0004020202020204" pitchFamily="34" charset="0"/>
              </a:rPr>
              <a:t>el mejor modo de tratar las cuestiones ambientales es</a:t>
            </a:r>
            <a:r>
              <a:rPr lang="es-CL" sz="1800" b="1" kern="100" dirty="0">
                <a:effectLst/>
                <a:latin typeface="Aptos" panose="020B0004020202020204" pitchFamily="34" charset="0"/>
                <a:ea typeface="Aptos" panose="020B0004020202020204" pitchFamily="34" charset="0"/>
                <a:cs typeface="Aptos" panose="020B0004020202020204" pitchFamily="34" charset="0"/>
              </a:rPr>
              <a:t> </a:t>
            </a:r>
            <a:r>
              <a:rPr lang="es-CL"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CON LA PARTICIPACIÓN DE TODOS LOS CIUDADANOS INTERESADOS</a:t>
            </a:r>
            <a:r>
              <a:rPr lang="es-CL" sz="1800" kern="100" dirty="0">
                <a:effectLst/>
                <a:latin typeface="Aptos" panose="020B0004020202020204" pitchFamily="34" charset="0"/>
                <a:ea typeface="Aptos" panose="020B0004020202020204" pitchFamily="34" charset="0"/>
                <a:cs typeface="Aptos" panose="020B0004020202020204" pitchFamily="34" charset="0"/>
              </a:rPr>
              <a:t>, en el nivel que corresponda</a:t>
            </a:r>
            <a:r>
              <a:rPr lang="es-CL" sz="1800" b="1" kern="100" dirty="0">
                <a:effectLst/>
                <a:latin typeface="Aptos" panose="020B0004020202020204" pitchFamily="34" charset="0"/>
                <a:ea typeface="Aptos" panose="020B0004020202020204" pitchFamily="34" charset="0"/>
                <a:cs typeface="Aptos" panose="020B0004020202020204" pitchFamily="34" charset="0"/>
              </a:rPr>
              <a:t>. Toda persona deberá tener acceso adecuado a la información sobre el medio ambiente </a:t>
            </a:r>
            <a:r>
              <a:rPr lang="es-CL" sz="1800" kern="100" dirty="0">
                <a:effectLst/>
                <a:latin typeface="Aptos" panose="020B0004020202020204" pitchFamily="34" charset="0"/>
                <a:ea typeface="Aptos" panose="020B0004020202020204" pitchFamily="34" charset="0"/>
                <a:cs typeface="Aptos" panose="020B0004020202020204" pitchFamily="34" charset="0"/>
              </a:rPr>
              <a:t>de que dispongan las autoridades públicas, incluida la información sobre los materiales y las actividades que encierran peligro en sus comunidades</a:t>
            </a:r>
            <a:r>
              <a:rPr lang="es-CL" sz="1800" b="1" kern="100" dirty="0">
                <a:effectLst/>
                <a:latin typeface="Aptos" panose="020B0004020202020204" pitchFamily="34" charset="0"/>
                <a:ea typeface="Aptos" panose="020B0004020202020204" pitchFamily="34" charset="0"/>
                <a:cs typeface="Aptos" panose="020B0004020202020204" pitchFamily="34" charset="0"/>
              </a:rPr>
              <a:t>, </a:t>
            </a:r>
            <a:r>
              <a:rPr lang="es-CL"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ASÍ COMO LA OPORTUNIDAD DE PARTICIPAR EN LOS PROCESOS DE ADOPCIÓN DE DECISIONES.</a:t>
            </a:r>
            <a:endParaRPr lang="es-CL"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PRINCIPIO 15</a:t>
            </a:r>
            <a:r>
              <a:rPr lang="es-CL" sz="1800"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 </a:t>
            </a:r>
            <a:r>
              <a:rPr lang="es-CL" sz="1800" kern="100" dirty="0">
                <a:effectLst/>
                <a:latin typeface="Aptos" panose="020B0004020202020204" pitchFamily="34" charset="0"/>
                <a:ea typeface="Aptos" panose="020B0004020202020204" pitchFamily="34" charset="0"/>
                <a:cs typeface="Aptos" panose="020B0004020202020204" pitchFamily="34" charset="0"/>
              </a:rPr>
              <a:t>Con el fin de proteger el medio ambiente, los Estados deberán aplicar ampliamente </a:t>
            </a:r>
            <a:r>
              <a:rPr lang="es-CL"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EL CRITERIO DE PRECAUCIÓN.</a:t>
            </a:r>
            <a:endParaRPr lang="es-CL"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65968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54B58F01-7DA2-AD4C-63BA-DD9AF3F62CF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0BA0BDA0-F8B0-873B-F8CA-932D83999B01}"/>
              </a:ext>
            </a:extLst>
          </p:cNvPr>
          <p:cNvSpPr txBox="1"/>
          <p:nvPr/>
        </p:nvSpPr>
        <p:spPr>
          <a:xfrm>
            <a:off x="3169172" y="180109"/>
            <a:ext cx="5853655" cy="646331"/>
          </a:xfrm>
          <a:prstGeom prst="rect">
            <a:avLst/>
          </a:prstGeom>
          <a:solidFill>
            <a:srgbClr val="FFFF00"/>
          </a:solidFill>
        </p:spPr>
        <p:txBody>
          <a:bodyPr wrap="none" rtlCol="0">
            <a:spAutoFit/>
          </a:bodyPr>
          <a:lstStyle/>
          <a:p>
            <a:pPr algn="ctr"/>
            <a:r>
              <a:rPr lang="es-ES_tradnl" sz="36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ALGUNOS FUNDAMENTOS.</a:t>
            </a:r>
            <a:endParaRPr lang="es-CL"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uadroTexto 2">
            <a:extLst>
              <a:ext uri="{FF2B5EF4-FFF2-40B4-BE49-F238E27FC236}">
                <a16:creationId xmlns:a16="http://schemas.microsoft.com/office/drawing/2014/main" id="{31CC0F11-B5C2-85C5-7A30-3DECEE3AE7D5}"/>
              </a:ext>
            </a:extLst>
          </p:cNvPr>
          <p:cNvSpPr txBox="1"/>
          <p:nvPr/>
        </p:nvSpPr>
        <p:spPr>
          <a:xfrm>
            <a:off x="1776804" y="928254"/>
            <a:ext cx="8638390" cy="523220"/>
          </a:xfrm>
          <a:prstGeom prst="rect">
            <a:avLst/>
          </a:prstGeom>
          <a:solidFill>
            <a:srgbClr val="FFFF00"/>
          </a:solidFill>
          <a:ln w="41275" cmpd="thinThick">
            <a:solidFill>
              <a:srgbClr val="C00000"/>
            </a:solidFill>
          </a:ln>
        </p:spPr>
        <p:txBody>
          <a:bodyPr wrap="none" rtlCol="0">
            <a:spAutoFit/>
          </a:bodyPr>
          <a:lstStyle/>
          <a:p>
            <a:pPr algn="ctr"/>
            <a:r>
              <a:rPr lang="es-MX" sz="2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DECLARACIONES Y ACUERDOS INTERNACIONALES.</a:t>
            </a:r>
            <a:endParaRPr lang="es-CL"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527AD48C-7A22-3507-F917-9A13B4609C73}"/>
              </a:ext>
            </a:extLst>
          </p:cNvPr>
          <p:cNvSpPr txBox="1"/>
          <p:nvPr/>
        </p:nvSpPr>
        <p:spPr>
          <a:xfrm>
            <a:off x="339634" y="1745673"/>
            <a:ext cx="11575275" cy="4893647"/>
          </a:xfrm>
          <a:prstGeom prst="rect">
            <a:avLst/>
          </a:prstGeom>
          <a:solidFill>
            <a:srgbClr val="DCFEC0"/>
          </a:solidFill>
        </p:spPr>
        <p:txBody>
          <a:bodyPr wrap="square" rtlCol="0">
            <a:spAutoFit/>
          </a:bodyPr>
          <a:lstStyle/>
          <a:p>
            <a:pPr algn="just" fontAlgn="base"/>
            <a:r>
              <a:rPr lang="es-CL" sz="1800" b="1" dirty="0">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7.- Protocolo de </a:t>
            </a:r>
            <a:r>
              <a:rPr lang="es-CL" sz="1800" b="1" dirty="0" err="1">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Kyoto</a:t>
            </a:r>
            <a:r>
              <a:rPr lang="es-CL" sz="1800" b="1" dirty="0">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 (1998)</a:t>
            </a:r>
            <a:endParaRPr lang="es-CL" sz="1800" dirty="0">
              <a:effectLst/>
              <a:highlight>
                <a:srgbClr val="00FFFF"/>
              </a:highlight>
              <a:latin typeface="Times New Roman" panose="02020603050405020304" pitchFamily="18" charset="0"/>
              <a:ea typeface="Times New Roman" panose="02020603050405020304" pitchFamily="18" charset="0"/>
            </a:endParaRPr>
          </a:p>
          <a:p>
            <a:pPr algn="just" fontAlgn="base"/>
            <a:r>
              <a:rPr lang="es-CL"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Reducción de emisiones netas de gases de efecto invernadero</a:t>
            </a:r>
            <a:endParaRPr lang="es-CL" sz="1800" dirty="0">
              <a:effectLst/>
              <a:latin typeface="Times New Roman" panose="02020603050405020304" pitchFamily="18" charset="0"/>
              <a:ea typeface="Times New Roman" panose="02020603050405020304" pitchFamily="18" charset="0"/>
            </a:endParaRPr>
          </a:p>
          <a:p>
            <a:pPr algn="just" fontAlgn="base"/>
            <a:r>
              <a:rPr lang="es-CL" sz="1800" b="1" dirty="0">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endParaRPr lang="es-CL" sz="1800" dirty="0">
              <a:effectLst/>
              <a:latin typeface="Times New Roman" panose="02020603050405020304" pitchFamily="18" charset="0"/>
              <a:ea typeface="Times New Roman" panose="02020603050405020304" pitchFamily="18" charset="0"/>
            </a:endParaRPr>
          </a:p>
          <a:p>
            <a:pPr algn="just"/>
            <a:r>
              <a:rPr lang="es-MX" sz="18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8.- Educación 2030. Declaración de Incheon</a:t>
            </a:r>
            <a:r>
              <a:rPr lang="es-MX" sz="1800" b="1" kern="100" dirty="0">
                <a:effectLst/>
                <a:latin typeface="Aptos" panose="020B0004020202020204" pitchFamily="34" charset="0"/>
                <a:ea typeface="Aptos" panose="020B0004020202020204" pitchFamily="34" charset="0"/>
                <a:cs typeface="Times New Roman" panose="02020603050405020304" pitchFamily="18" charset="0"/>
              </a:rPr>
              <a:t>. Hacia una educación inclusiva y equitativa de calidad y un </a:t>
            </a:r>
            <a:r>
              <a:rPr lang="es-MX" sz="24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aprendizaje a lo largo de la vida para todos. </a:t>
            </a:r>
            <a:r>
              <a:rPr lang="es-MX" sz="1800" b="1" kern="100" dirty="0">
                <a:effectLst/>
                <a:latin typeface="Aptos" panose="020B0004020202020204" pitchFamily="34" charset="0"/>
                <a:ea typeface="Aptos" panose="020B0004020202020204" pitchFamily="34" charset="0"/>
                <a:cs typeface="Times New Roman" panose="02020603050405020304" pitchFamily="18" charset="0"/>
              </a:rPr>
              <a:t>mayo 2015.</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fontAlgn="base"/>
            <a:r>
              <a:rPr lang="es-CL" sz="1800" b="1" dirty="0">
                <a:solidFill>
                  <a:srgbClr val="333333"/>
                </a:solidFill>
                <a:effectLst/>
                <a:highlight>
                  <a:srgbClr val="00FF00"/>
                </a:highlight>
                <a:latin typeface="Aptos" panose="020B0004020202020204" pitchFamily="34" charset="0"/>
                <a:ea typeface="Times New Roman" panose="02020603050405020304" pitchFamily="18" charset="0"/>
                <a:cs typeface="Aptos" panose="020B0004020202020204" pitchFamily="34" charset="0"/>
              </a:rPr>
              <a:t> </a:t>
            </a:r>
            <a:endParaRPr lang="es-CL" sz="1800" dirty="0">
              <a:effectLst/>
              <a:latin typeface="Times New Roman" panose="02020603050405020304" pitchFamily="18" charset="0"/>
              <a:ea typeface="Times New Roman" panose="02020603050405020304" pitchFamily="18" charset="0"/>
            </a:endParaRPr>
          </a:p>
          <a:p>
            <a:pPr algn="just" fontAlgn="base"/>
            <a:r>
              <a:rPr lang="es-CL" sz="1800" b="1" dirty="0">
                <a:solidFill>
                  <a:srgbClr val="333333"/>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9.- Acuerdo de París. 2016</a:t>
            </a:r>
            <a:endParaRPr lang="es-CL" sz="1800" dirty="0">
              <a:effectLst/>
              <a:highlight>
                <a:srgbClr val="00FFFF"/>
              </a:highlight>
              <a:latin typeface="Times New Roman" panose="02020603050405020304" pitchFamily="18" charset="0"/>
              <a:ea typeface="Times New Roman" panose="02020603050405020304" pitchFamily="18" charset="0"/>
            </a:endParaRPr>
          </a:p>
          <a:p>
            <a:pPr algn="just" fontAlgn="base"/>
            <a:r>
              <a:rPr lang="es-CL" sz="1800" dirty="0">
                <a:solidFill>
                  <a:srgbClr val="333333"/>
                </a:solidFill>
                <a:effectLst/>
                <a:latin typeface="Aptos" panose="020B0004020202020204" pitchFamily="34" charset="0"/>
                <a:ea typeface="Times New Roman" panose="02020603050405020304" pitchFamily="18" charset="0"/>
                <a:cs typeface="Aptos" panose="020B0004020202020204" pitchFamily="34" charset="0"/>
              </a:rPr>
              <a:t>El Acuerdo de París es un </a:t>
            </a:r>
            <a:r>
              <a:rPr lang="es-CL" sz="1800" b="1" dirty="0">
                <a:solidFill>
                  <a:srgbClr val="333333"/>
                </a:solidFill>
                <a:effectLst/>
                <a:latin typeface="Aptos" panose="020B0004020202020204" pitchFamily="34" charset="0"/>
                <a:ea typeface="Times New Roman" panose="02020603050405020304" pitchFamily="18" charset="0"/>
                <a:cs typeface="Aptos" panose="020B0004020202020204" pitchFamily="34" charset="0"/>
              </a:rPr>
              <a:t>tratado internacional</a:t>
            </a:r>
            <a:r>
              <a:rPr lang="es-CL" sz="1800" dirty="0">
                <a:solidFill>
                  <a:srgbClr val="333333"/>
                </a:solidFill>
                <a:effectLst/>
                <a:latin typeface="Aptos" panose="020B0004020202020204" pitchFamily="34" charset="0"/>
                <a:ea typeface="Times New Roman" panose="02020603050405020304" pitchFamily="18" charset="0"/>
                <a:cs typeface="Aptos" panose="020B0004020202020204" pitchFamily="34" charset="0"/>
              </a:rPr>
              <a:t> </a:t>
            </a:r>
            <a:r>
              <a:rPr lang="es-CL" sz="1800" b="1" dirty="0">
                <a:solidFill>
                  <a:srgbClr val="333333"/>
                </a:solidFill>
                <a:effectLst/>
                <a:latin typeface="Aptos" panose="020B0004020202020204" pitchFamily="34" charset="0"/>
                <a:ea typeface="Times New Roman" panose="02020603050405020304" pitchFamily="18" charset="0"/>
                <a:cs typeface="Aptos" panose="020B0004020202020204" pitchFamily="34" charset="0"/>
              </a:rPr>
              <a:t>sobre el CAMBIO CLIMÁTICO JURÍDICAMENTE VINCULANTE</a:t>
            </a:r>
            <a:r>
              <a:rPr lang="es-CL" sz="1800" dirty="0">
                <a:solidFill>
                  <a:srgbClr val="333333"/>
                </a:solidFill>
                <a:effectLst/>
                <a:latin typeface="Aptos" panose="020B0004020202020204" pitchFamily="34" charset="0"/>
                <a:ea typeface="Times New Roman" panose="02020603050405020304" pitchFamily="18" charset="0"/>
                <a:cs typeface="Aptos" panose="020B0004020202020204" pitchFamily="34" charset="0"/>
              </a:rPr>
              <a:t>. Fue adoptado por 196 Partes en la COP21 en París, el 12 de diciembre de 2015 y entró en vigor el 4 de noviembre de 2016. </a:t>
            </a:r>
            <a:r>
              <a:rPr lang="es-CL" sz="1800" b="1" dirty="0">
                <a:solidFill>
                  <a:srgbClr val="333333"/>
                </a:solidFill>
                <a:effectLst/>
                <a:latin typeface="Aptos" panose="020B0004020202020204" pitchFamily="34" charset="0"/>
                <a:ea typeface="Times New Roman" panose="02020603050405020304" pitchFamily="18" charset="0"/>
                <a:cs typeface="Aptos" panose="020B0004020202020204" pitchFamily="34" charset="0"/>
              </a:rPr>
              <a:t>Su objetivo es limitar el calentamiento mundial</a:t>
            </a:r>
            <a:r>
              <a:rPr lang="es-CL" sz="1800" dirty="0">
                <a:solidFill>
                  <a:srgbClr val="333333"/>
                </a:solidFill>
                <a:effectLst/>
                <a:latin typeface="Aptos" panose="020B0004020202020204" pitchFamily="34" charset="0"/>
                <a:ea typeface="Times New Roman" panose="02020603050405020304" pitchFamily="18" charset="0"/>
                <a:cs typeface="Aptos" panose="020B0004020202020204" pitchFamily="34" charset="0"/>
              </a:rPr>
              <a:t> a muy por debajo de 2, preferiblemente </a:t>
            </a:r>
            <a:r>
              <a:rPr lang="es-CL" sz="1800" b="1" dirty="0">
                <a:solidFill>
                  <a:srgbClr val="333333"/>
                </a:solidFill>
                <a:effectLst/>
                <a:latin typeface="Aptos" panose="020B0004020202020204" pitchFamily="34" charset="0"/>
                <a:ea typeface="Times New Roman" panose="02020603050405020304" pitchFamily="18" charset="0"/>
                <a:cs typeface="Aptos" panose="020B0004020202020204" pitchFamily="34" charset="0"/>
              </a:rPr>
              <a:t>a 1,5 grados centígrados</a:t>
            </a:r>
            <a:r>
              <a:rPr lang="es-CL" sz="1800" dirty="0">
                <a:solidFill>
                  <a:srgbClr val="333333"/>
                </a:solidFill>
                <a:effectLst/>
                <a:latin typeface="Aptos" panose="020B0004020202020204" pitchFamily="34" charset="0"/>
                <a:ea typeface="Times New Roman" panose="02020603050405020304" pitchFamily="18" charset="0"/>
                <a:cs typeface="Aptos" panose="020B0004020202020204" pitchFamily="34" charset="0"/>
              </a:rPr>
              <a:t>, en comparación con los niveles preindustriales.</a:t>
            </a:r>
            <a:endParaRPr lang="es-CL" sz="1800" dirty="0">
              <a:effectLst/>
              <a:latin typeface="Times New Roman" panose="02020603050405020304" pitchFamily="18" charset="0"/>
              <a:ea typeface="Times New Roman" panose="02020603050405020304" pitchFamily="18" charset="0"/>
            </a:endParaRPr>
          </a:p>
          <a:p>
            <a:pPr algn="just" fontAlgn="base"/>
            <a:r>
              <a:rPr lang="es-CL" sz="1800" b="1" dirty="0">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endParaRPr lang="es-CL" sz="1800" dirty="0">
              <a:effectLst/>
              <a:latin typeface="Times New Roman" panose="02020603050405020304" pitchFamily="18" charset="0"/>
              <a:ea typeface="Times New Roman" panose="02020603050405020304" pitchFamily="18" charset="0"/>
            </a:endParaRPr>
          </a:p>
          <a:p>
            <a:pPr algn="just" fontAlgn="base"/>
            <a:r>
              <a:rPr lang="es-CL" sz="1800" b="1" dirty="0">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10.- ONU, Agenda 2030 de desarrollo sostenible. Objetivos de desarrollo sostenible. (ODS) 25 de septiembre de 2015</a:t>
            </a:r>
            <a:endParaRPr lang="es-CL" sz="1800" dirty="0">
              <a:effectLst/>
              <a:highlight>
                <a:srgbClr val="00FFFF"/>
              </a:highlight>
              <a:latin typeface="Times New Roman" panose="02020603050405020304" pitchFamily="18" charset="0"/>
              <a:ea typeface="Times New Roman" panose="02020603050405020304" pitchFamily="18" charset="0"/>
            </a:endParaRPr>
          </a:p>
          <a:p>
            <a:pPr algn="just"/>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La Agenda 2030 para el Desarrollo Sostenible es una agenda global de desarrollo, universal y holística. Es también un acuerdo político, firmado por 193 Estados Miembros en septiembre de 2015, </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que traza un marco para el desarrollo ambiental, social y económico.</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17 objetivos (17ODS) 169 metas y más de 230 indicadores</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44242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0D1A9155-F09D-0396-E195-F20EA01840CE}"/>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E2517021-D701-3E90-A6CA-D503532B6EBC}"/>
              </a:ext>
            </a:extLst>
          </p:cNvPr>
          <p:cNvSpPr txBox="1"/>
          <p:nvPr/>
        </p:nvSpPr>
        <p:spPr>
          <a:xfrm>
            <a:off x="1230775" y="96983"/>
            <a:ext cx="9730450" cy="830997"/>
          </a:xfrm>
          <a:prstGeom prst="rect">
            <a:avLst/>
          </a:prstGeom>
          <a:solidFill>
            <a:srgbClr val="FFFF00"/>
          </a:solidFill>
          <a:ln w="57150" cmpd="thickThin">
            <a:solidFill>
              <a:srgbClr val="C00000"/>
            </a:solidFill>
          </a:ln>
        </p:spPr>
        <p:txBody>
          <a:bodyPr wrap="square" rtlCol="0">
            <a:spAutoFit/>
          </a:bodyPr>
          <a:lstStyle/>
          <a:p>
            <a:pPr algn="ctr"/>
            <a:r>
              <a:rPr lang="es-CL" sz="24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La Agenda 2030 se basa en tres principios:</a:t>
            </a:r>
            <a:r>
              <a:rPr lang="es-CL" sz="2400" b="1" kern="100" dirty="0">
                <a:latin typeface="Aptos" panose="020B0004020202020204" pitchFamily="34" charset="0"/>
                <a:ea typeface="Aptos" panose="020B0004020202020204" pitchFamily="34" charset="0"/>
                <a:cs typeface="Times New Roman" panose="02020603050405020304" pitchFamily="18" charset="0"/>
              </a:rPr>
              <a:t> </a:t>
            </a:r>
            <a:r>
              <a:rPr lang="es-CL" sz="24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Universalidad, Integración y que nadie se quede atrás.</a:t>
            </a:r>
          </a:p>
        </p:txBody>
      </p:sp>
      <p:sp>
        <p:nvSpPr>
          <p:cNvPr id="6" name="CuadroTexto 5">
            <a:extLst>
              <a:ext uri="{FF2B5EF4-FFF2-40B4-BE49-F238E27FC236}">
                <a16:creationId xmlns:a16="http://schemas.microsoft.com/office/drawing/2014/main" id="{09EF2F71-06F4-EF83-EDCD-E98835C6A89A}"/>
              </a:ext>
            </a:extLst>
          </p:cNvPr>
          <p:cNvSpPr txBox="1"/>
          <p:nvPr/>
        </p:nvSpPr>
        <p:spPr>
          <a:xfrm>
            <a:off x="5136293" y="1163782"/>
            <a:ext cx="1383712" cy="707886"/>
          </a:xfrm>
          <a:prstGeom prst="rect">
            <a:avLst/>
          </a:prstGeom>
          <a:solidFill>
            <a:srgbClr val="FFFF00"/>
          </a:solidFill>
          <a:ln w="73025" cmpd="tri">
            <a:solidFill>
              <a:srgbClr val="C00000"/>
            </a:solidFill>
          </a:ln>
        </p:spPr>
        <p:txBody>
          <a:bodyPr wrap="none" rtlCol="0">
            <a:spAutoFit/>
          </a:bodyPr>
          <a:lstStyle/>
          <a:p>
            <a:pPr algn="ctr" fontAlgn="base"/>
            <a:r>
              <a:rPr lang="es-CL" sz="40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ODS.</a:t>
            </a:r>
          </a:p>
        </p:txBody>
      </p:sp>
      <p:sp>
        <p:nvSpPr>
          <p:cNvPr id="7" name="CuadroTexto 6">
            <a:extLst>
              <a:ext uri="{FF2B5EF4-FFF2-40B4-BE49-F238E27FC236}">
                <a16:creationId xmlns:a16="http://schemas.microsoft.com/office/drawing/2014/main" id="{DAF29132-FF38-D4A2-64CB-4D933351B387}"/>
              </a:ext>
            </a:extLst>
          </p:cNvPr>
          <p:cNvSpPr txBox="1"/>
          <p:nvPr/>
        </p:nvSpPr>
        <p:spPr>
          <a:xfrm>
            <a:off x="242454" y="1959703"/>
            <a:ext cx="11707091" cy="4801314"/>
          </a:xfrm>
          <a:prstGeom prst="rect">
            <a:avLst/>
          </a:prstGeom>
          <a:solidFill>
            <a:srgbClr val="DFFEFF"/>
          </a:solidFill>
        </p:spPr>
        <p:txBody>
          <a:bodyPr wrap="square" rtlCol="0">
            <a:spAutoFit/>
          </a:bodyPr>
          <a:lstStyle/>
          <a:p>
            <a:pPr algn="just" fontAlgn="base"/>
            <a:endParaRPr lang="es-CL" sz="1800" dirty="0">
              <a:effectLst/>
              <a:latin typeface="Times New Roman" panose="02020603050405020304" pitchFamily="18" charset="0"/>
              <a:ea typeface="Times New Roman" panose="02020603050405020304" pitchFamily="18" charset="0"/>
            </a:endParaRPr>
          </a:p>
          <a:p>
            <a:pPr algn="just"/>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1.-</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Fin de la pobreza. 			</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2.-</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Hambre cero. </a:t>
            </a:r>
            <a:r>
              <a:rPr lang="es-CL" kern="100" dirty="0">
                <a:latin typeface="Aptos" panose="020B0004020202020204" pitchFamily="34" charset="0"/>
                <a:ea typeface="Aptos" panose="020B0004020202020204" pitchFamily="34" charset="0"/>
                <a:cs typeface="Times New Roman" panose="02020603050405020304" pitchFamily="18" charset="0"/>
              </a:rPr>
              <a:t>			</a:t>
            </a:r>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3.-</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Salud y bienestar. 	</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3.d</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Reforzar la capacidad de todos los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países</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en particular los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países</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en desarrollo, en materia de alerta temprana,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reducción</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de riesgos y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gestión</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de los riesgos para la salud nacional y mundial		</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4.-</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Educación de calidad. </a:t>
            </a:r>
            <a:r>
              <a:rPr lang="es-CL" kern="100" dirty="0">
                <a:latin typeface="Aptos" panose="020B0004020202020204" pitchFamily="34" charset="0"/>
                <a:ea typeface="Aptos" panose="020B0004020202020204" pitchFamily="34" charset="0"/>
                <a:cs typeface="Times New Roman" panose="02020603050405020304" pitchFamily="18" charset="0"/>
              </a:rPr>
              <a:t>			</a:t>
            </a:r>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5.-</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Igualdad de género. 	</a:t>
            </a:r>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6.-</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Agua limpia y saneamiento. </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7.-</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Energía asequible y no contaminante.   		</a:t>
            </a:r>
            <a:r>
              <a:rPr lang="es-CL" kern="100" dirty="0">
                <a:latin typeface="Aptos" panose="020B0004020202020204" pitchFamily="34" charset="0"/>
                <a:ea typeface="Aptos" panose="020B0004020202020204" pitchFamily="34" charset="0"/>
                <a:cs typeface="Times New Roman" panose="02020603050405020304" pitchFamily="18" charset="0"/>
              </a:rPr>
              <a:t>			</a:t>
            </a:r>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8.-</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Trabajo decente y crecimiento económico</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9.-</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Industria, innovación e infraestructura.  	</a:t>
            </a:r>
            <a:r>
              <a:rPr lang="es-CL" kern="100" dirty="0">
                <a:latin typeface="Aptos" panose="020B0004020202020204" pitchFamily="34" charset="0"/>
                <a:ea typeface="Aptos" panose="020B0004020202020204" pitchFamily="34" charset="0"/>
                <a:cs typeface="Times New Roman" panose="02020603050405020304" pitchFamily="18" charset="0"/>
              </a:rPr>
              <a:t>				</a:t>
            </a:r>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10.-</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Reducción de las desigualdades. </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11.-</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Ciudades y comunidades sostenibles. 		</a:t>
            </a:r>
            <a:r>
              <a:rPr lang="es-CL" kern="100" dirty="0">
                <a:latin typeface="Aptos" panose="020B0004020202020204" pitchFamily="34" charset="0"/>
                <a:ea typeface="Aptos" panose="020B0004020202020204" pitchFamily="34" charset="0"/>
                <a:cs typeface="Times New Roman" panose="02020603050405020304" pitchFamily="18" charset="0"/>
              </a:rPr>
              <a:t>		</a:t>
            </a:r>
            <a:r>
              <a:rPr lang="es-CL" b="1" kern="100" dirty="0">
                <a:latin typeface="Aptos" panose="020B0004020202020204" pitchFamily="34" charset="0"/>
                <a:ea typeface="Aptos" panose="020B0004020202020204" pitchFamily="34" charset="0"/>
                <a:cs typeface="Times New Roman" panose="02020603050405020304" pitchFamily="18" charset="0"/>
              </a:rPr>
              <a:t>	</a:t>
            </a:r>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12.-</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Producción y consumo responsables. </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12.4</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De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aqui</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 2020, lograr la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gestión</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ecológicamente</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racional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de</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LOS PRODUCTOS QUÍMICOS Y DE TODOS LOS DESECHOS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a lo largo de su ciclo de vida, de conformidad con los marcos internacionales convenidos, y reducir significativamente su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liberación</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 la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atmósfera</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el agua y el suelo a fin de </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minimizar sus efectos adversos en la salud humana y el medio ambiente</a:t>
            </a:r>
            <a:endParaRPr lang="es-CL" sz="18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13.-</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Acción por el clima. 		</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b="1" kern="100" dirty="0">
                <a:solidFill>
                  <a:srgbClr val="000000"/>
                </a:solidFill>
                <a:effectLst/>
                <a:highlight>
                  <a:srgbClr val="00FF00"/>
                </a:highlight>
                <a:latin typeface="Aptos" panose="020B0004020202020204" pitchFamily="34" charset="0"/>
                <a:ea typeface="Aptos" panose="020B0004020202020204" pitchFamily="34" charset="0"/>
                <a:cs typeface="Aptos" panose="020B0004020202020204" pitchFamily="34" charset="0"/>
              </a:rPr>
              <a:t>14.- </a:t>
            </a:r>
            <a:r>
              <a:rPr lang="es-CL" sz="1800" b="1" kern="100" dirty="0">
                <a:effectLst/>
                <a:highlight>
                  <a:srgbClr val="80FF64"/>
                </a:highlight>
                <a:latin typeface="Aptos" panose="020B0004020202020204" pitchFamily="34" charset="0"/>
                <a:ea typeface="Aptos" panose="020B0004020202020204" pitchFamily="34" charset="0"/>
                <a:cs typeface="Aptos" panose="020B0004020202020204" pitchFamily="34" charset="0"/>
              </a:rPr>
              <a:t>Vida submarina. </a:t>
            </a:r>
            <a:r>
              <a:rPr lang="es-CL" kern="100" dirty="0">
                <a:solidFill>
                  <a:srgbClr val="80FF64"/>
                </a:solidFill>
                <a:latin typeface="Aptos" panose="020B0004020202020204" pitchFamily="34" charset="0"/>
                <a:ea typeface="Aptos" panose="020B0004020202020204" pitchFamily="34" charset="0"/>
                <a:cs typeface="Times New Roman" panose="02020603050405020304" pitchFamily="18" charset="0"/>
              </a:rPr>
              <a:t>	</a:t>
            </a:r>
            <a:r>
              <a:rPr lang="es-CL" kern="100" dirty="0">
                <a:latin typeface="Aptos" panose="020B0004020202020204" pitchFamily="34" charset="0"/>
                <a:ea typeface="Aptos" panose="020B0004020202020204" pitchFamily="34" charset="0"/>
                <a:cs typeface="Times New Roman" panose="02020603050405020304" pitchFamily="18" charset="0"/>
              </a:rPr>
              <a:t>	</a:t>
            </a:r>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15.-</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Vida de ecosistemas terrestres. 		</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15.1</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De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aqui</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 2020,</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asegurar la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conservación</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el restablecimiento y el uso sostenible de los ecosistemas terrestres y los ecosistemas interiores de agua dulce y sus servicios, en particular los bosques, los humedales, las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montañas</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y las zonas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áridas</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en consonancia con las obligaciones </a:t>
            </a:r>
            <a:r>
              <a:rPr lang="es-CL" sz="1800" kern="100" dirty="0" err="1">
                <a:solidFill>
                  <a:srgbClr val="000000"/>
                </a:solidFill>
                <a:effectLst/>
                <a:latin typeface="Aptos" panose="020B0004020202020204" pitchFamily="34" charset="0"/>
                <a:ea typeface="Aptos" panose="020B0004020202020204" pitchFamily="34" charset="0"/>
                <a:cs typeface="Aptos" panose="020B0004020202020204" pitchFamily="34" charset="0"/>
              </a:rPr>
              <a:t>contraídas</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 en virtud de acuerdos internacionales</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16.- </a:t>
            </a:r>
            <a:r>
              <a:rPr lang="es-CL" sz="1800"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Paz, justicia e instituciones sólidas. </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89831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4F69AEF-24F3-1D06-3A22-5F27FB31069C}"/>
              </a:ext>
            </a:extLst>
          </p:cNvPr>
          <p:cNvPicPr>
            <a:picLocks noChangeAspect="1"/>
          </p:cNvPicPr>
          <p:nvPr/>
        </p:nvPicPr>
        <p:blipFill>
          <a:blip r:embed="rId2"/>
          <a:stretch>
            <a:fillRect/>
          </a:stretch>
        </p:blipFill>
        <p:spPr>
          <a:xfrm>
            <a:off x="2419643" y="-56822"/>
            <a:ext cx="7413674" cy="6914786"/>
          </a:xfrm>
          <a:prstGeom prst="rect">
            <a:avLst/>
          </a:prstGeom>
        </p:spPr>
      </p:pic>
      <p:sp>
        <p:nvSpPr>
          <p:cNvPr id="3" name="CuadroTexto 2">
            <a:extLst>
              <a:ext uri="{FF2B5EF4-FFF2-40B4-BE49-F238E27FC236}">
                <a16:creationId xmlns:a16="http://schemas.microsoft.com/office/drawing/2014/main" id="{989DE7A7-23B2-BBED-3427-F1A96D9BDA91}"/>
              </a:ext>
            </a:extLst>
          </p:cNvPr>
          <p:cNvSpPr txBox="1"/>
          <p:nvPr/>
        </p:nvSpPr>
        <p:spPr>
          <a:xfrm>
            <a:off x="196947" y="4346918"/>
            <a:ext cx="1969477" cy="2400657"/>
          </a:xfrm>
          <a:prstGeom prst="rect">
            <a:avLst/>
          </a:prstGeom>
          <a:noFill/>
          <a:ln w="85725">
            <a:solidFill>
              <a:srgbClr val="FFFF00"/>
            </a:solidFill>
          </a:ln>
        </p:spPr>
        <p:txBody>
          <a:bodyPr wrap="square" rtlCol="0">
            <a:spAutoFit/>
          </a:bodyPr>
          <a:lstStyle/>
          <a:p>
            <a:pPr algn="ctr"/>
            <a:r>
              <a:rPr lang="en-US" sz="1200" b="1"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FUENTE: PERSPECTIVES ON AQUACULTURE'S CONTRIBUTION TO THE SUSTAINABLE DEVELOPMENT GOALS FOR IMPROVED</a:t>
            </a:r>
            <a:r>
              <a:rPr lang="en-US" sz="1200" b="1" dirty="0">
                <a:solidFill>
                  <a:srgbClr val="FFFFFF"/>
                </a:solidFill>
                <a:highlight>
                  <a:srgbClr val="000000"/>
                </a:highlight>
                <a:latin typeface="Aptos" panose="020B0004020202020204" pitchFamily="34" charset="0"/>
                <a:ea typeface="Aptos" panose="020B0004020202020204" pitchFamily="34" charset="0"/>
                <a:cs typeface="Times New Roman" panose="02020603050405020304" pitchFamily="18" charset="0"/>
              </a:rPr>
              <a:t> </a:t>
            </a:r>
            <a:r>
              <a:rPr lang="en-US" sz="1200" b="1" dirty="0">
                <a:solidFill>
                  <a:srgbClr val="FFFFFF"/>
                </a:solidFill>
                <a:effectLst/>
                <a:highlight>
                  <a:srgbClr val="000000"/>
                </a:highlight>
                <a:latin typeface="Aptos" panose="020B0004020202020204" pitchFamily="34" charset="0"/>
                <a:ea typeface="Aptos" panose="020B0004020202020204" pitchFamily="34" charset="0"/>
                <a:cs typeface="Helvetica" pitchFamily="2" charset="0"/>
              </a:rPr>
              <a:t>HUMAN AND PLANETARY HEALTH. MAX TROELL</a:t>
            </a:r>
            <a:r>
              <a:rPr lang="en-US" sz="1200" b="1" spc="-165" dirty="0">
                <a:solidFill>
                  <a:srgbClr val="FFFFFF"/>
                </a:solidFill>
                <a:effectLst/>
                <a:highlight>
                  <a:srgbClr val="000000"/>
                </a:highlight>
                <a:latin typeface="Aptos" panose="020B0004020202020204" pitchFamily="34" charset="0"/>
                <a:ea typeface="Aptos" panose="020B0004020202020204" pitchFamily="34" charset="0"/>
                <a:cs typeface="Helvetica" pitchFamily="2" charset="0"/>
              </a:rPr>
              <a:t> </a:t>
            </a:r>
            <a:r>
              <a:rPr lang="en-US" sz="1200" b="1" spc="-165" baseline="30000" dirty="0">
                <a:solidFill>
                  <a:srgbClr val="FFFFFF"/>
                </a:solidFill>
                <a:highlight>
                  <a:srgbClr val="000000"/>
                </a:highlight>
                <a:latin typeface="Aptos" panose="020B0004020202020204" pitchFamily="34" charset="0"/>
                <a:ea typeface="Aptos" panose="020B0004020202020204" pitchFamily="34" charset="0"/>
                <a:cs typeface="Helvetica" pitchFamily="2" charset="0"/>
              </a:rPr>
              <a:t>.</a:t>
            </a:r>
            <a:r>
              <a:rPr lang="en-US" sz="1200" b="1" spc="-165" dirty="0">
                <a:solidFill>
                  <a:srgbClr val="FFFFFF"/>
                </a:solidFill>
                <a:effectLst/>
                <a:highlight>
                  <a:srgbClr val="000000"/>
                </a:highlight>
                <a:latin typeface="Aptos" panose="020B0004020202020204" pitchFamily="34" charset="0"/>
                <a:ea typeface="Aptos" panose="020B0004020202020204" pitchFamily="34" charset="0"/>
                <a:cs typeface="Helvetica" pitchFamily="2" charset="0"/>
              </a:rPr>
              <a:t> ,</a:t>
            </a:r>
          </a:p>
          <a:p>
            <a:pPr algn="ctr"/>
            <a:r>
              <a:rPr lang="en-US" sz="1200" b="1" dirty="0">
                <a:solidFill>
                  <a:srgbClr val="FFFFFF"/>
                </a:solidFill>
                <a:effectLst/>
                <a:highlight>
                  <a:srgbClr val="000000"/>
                </a:highlight>
                <a:latin typeface="Aptos" panose="020B0004020202020204" pitchFamily="34" charset="0"/>
                <a:ea typeface="Aptos" panose="020B0004020202020204" pitchFamily="34" charset="0"/>
                <a:cs typeface="Arial" panose="020B0604020202020204" pitchFamily="34" charset="0"/>
              </a:rPr>
              <a:t>J WORLD AQUAC SOC</a:t>
            </a:r>
            <a:r>
              <a:rPr lang="en-US" sz="1200" b="1" i="1" dirty="0">
                <a:solidFill>
                  <a:srgbClr val="FFFFFF"/>
                </a:solidFill>
                <a:effectLst/>
                <a:highlight>
                  <a:srgbClr val="000000"/>
                </a:highlight>
                <a:latin typeface="Aptos" panose="020B0004020202020204" pitchFamily="34" charset="0"/>
                <a:ea typeface="Aptos" panose="020B0004020202020204" pitchFamily="34" charset="0"/>
                <a:cs typeface="Arial" panose="020B0604020202020204" pitchFamily="34" charset="0"/>
              </a:rPr>
              <a:t>. </a:t>
            </a:r>
            <a:r>
              <a:rPr lang="en-US" sz="1200" b="1" dirty="0">
                <a:solidFill>
                  <a:srgbClr val="FFFF00"/>
                </a:solidFill>
                <a:effectLst/>
                <a:highlight>
                  <a:srgbClr val="000000"/>
                </a:highlight>
                <a:latin typeface="Aptos" panose="020B0004020202020204" pitchFamily="34" charset="0"/>
                <a:ea typeface="Aptos" panose="020B0004020202020204" pitchFamily="34" charset="0"/>
                <a:cs typeface="Arial" panose="020B0604020202020204" pitchFamily="34" charset="0"/>
              </a:rPr>
              <a:t>2023</a:t>
            </a:r>
            <a:r>
              <a:rPr lang="en-US" sz="1200" b="1" dirty="0">
                <a:solidFill>
                  <a:srgbClr val="FFFFFF"/>
                </a:solidFill>
                <a:effectLst/>
                <a:highlight>
                  <a:srgbClr val="000000"/>
                </a:highlight>
                <a:latin typeface="Aptos" panose="020B0004020202020204" pitchFamily="34" charset="0"/>
                <a:ea typeface="Aptos" panose="020B0004020202020204" pitchFamily="34" charset="0"/>
                <a:cs typeface="Arial" panose="020B0604020202020204" pitchFamily="34" charset="0"/>
              </a:rPr>
              <a:t>;54:251–342. </a:t>
            </a:r>
            <a:r>
              <a:rPr lang="en-US" sz="1200" b="1" dirty="0">
                <a:solidFill>
                  <a:srgbClr val="FFFFFF"/>
                </a:solidFill>
                <a:effectLst/>
                <a:highlight>
                  <a:srgbClr val="000000"/>
                </a:highlight>
                <a:latin typeface="Aptos" panose="020B0004020202020204" pitchFamily="34" charset="0"/>
                <a:ea typeface="Aptos" panose="020B0004020202020204" pitchFamily="34" charset="0"/>
                <a:cs typeface="Helvetica" pitchFamily="2" charset="0"/>
              </a:rPr>
              <a:t>DOI: 10.1111/JWAS.12946</a:t>
            </a:r>
            <a:endParaRPr lang="es-CL" sz="1200" dirty="0">
              <a:effectLst/>
              <a:highlight>
                <a:srgbClr val="000000"/>
              </a:highlight>
              <a:latin typeface="Aptos" panose="020B0004020202020204" pitchFamily="34" charset="0"/>
              <a:ea typeface="Aptos" panose="020B0004020202020204" pitchFamily="34" charset="0"/>
              <a:cs typeface="Helvetica" pitchFamily="2" charset="0"/>
            </a:endParaRPr>
          </a:p>
          <a:p>
            <a:r>
              <a:rPr lang="es-CL" dirty="0">
                <a:effectLst/>
              </a:rPr>
              <a:t> </a:t>
            </a:r>
            <a:endParaRPr lang="es-CL" dirty="0"/>
          </a:p>
        </p:txBody>
      </p:sp>
    </p:spTree>
    <p:extLst>
      <p:ext uri="{BB962C8B-B14F-4D97-AF65-F5344CB8AC3E}">
        <p14:creationId xmlns:p14="http://schemas.microsoft.com/office/powerpoint/2010/main" val="1460976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277C2D32-92C5-B7F0-6407-A2A1E28516D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8D2FC303-CEBD-0EFE-1702-9C7DF08DBE93}"/>
              </a:ext>
            </a:extLst>
          </p:cNvPr>
          <p:cNvSpPr txBox="1"/>
          <p:nvPr/>
        </p:nvSpPr>
        <p:spPr>
          <a:xfrm>
            <a:off x="3229120" y="180109"/>
            <a:ext cx="5853655" cy="646331"/>
          </a:xfrm>
          <a:prstGeom prst="rect">
            <a:avLst/>
          </a:prstGeom>
          <a:solidFill>
            <a:srgbClr val="FFFF00"/>
          </a:solidFill>
          <a:ln w="57150" cmpd="tri">
            <a:solidFill>
              <a:srgbClr val="C00000"/>
            </a:solidFill>
          </a:ln>
        </p:spPr>
        <p:txBody>
          <a:bodyPr wrap="none" rtlCol="0">
            <a:spAutoFit/>
          </a:bodyPr>
          <a:lstStyle/>
          <a:p>
            <a:pPr algn="ctr"/>
            <a:r>
              <a:rPr lang="es-ES_tradnl" sz="36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ALGUNOS FUNDAMENTOS.</a:t>
            </a:r>
            <a:endParaRPr lang="es-CL"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uadroTexto 2">
            <a:extLst>
              <a:ext uri="{FF2B5EF4-FFF2-40B4-BE49-F238E27FC236}">
                <a16:creationId xmlns:a16="http://schemas.microsoft.com/office/drawing/2014/main" id="{20636CD4-A6D6-79A2-C1F2-E8FD5FEAF8F6}"/>
              </a:ext>
            </a:extLst>
          </p:cNvPr>
          <p:cNvSpPr txBox="1"/>
          <p:nvPr/>
        </p:nvSpPr>
        <p:spPr>
          <a:xfrm>
            <a:off x="1776804" y="928254"/>
            <a:ext cx="8638390" cy="523220"/>
          </a:xfrm>
          <a:prstGeom prst="rect">
            <a:avLst/>
          </a:prstGeom>
          <a:solidFill>
            <a:srgbClr val="FFFF00"/>
          </a:solidFill>
          <a:ln w="60325" cmpd="tri">
            <a:solidFill>
              <a:srgbClr val="C00000"/>
            </a:solidFill>
          </a:ln>
        </p:spPr>
        <p:txBody>
          <a:bodyPr wrap="none" rtlCol="0">
            <a:spAutoFit/>
          </a:bodyPr>
          <a:lstStyle/>
          <a:p>
            <a:pPr algn="ctr"/>
            <a:r>
              <a:rPr lang="es-MX" sz="2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DECLARACIONES Y ACUERDOS INTERNACIONALES.</a:t>
            </a:r>
            <a:endParaRPr lang="es-CL"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F4FAC77A-FA6F-242C-B6AE-0F923BD1A627}"/>
              </a:ext>
            </a:extLst>
          </p:cNvPr>
          <p:cNvSpPr txBox="1"/>
          <p:nvPr/>
        </p:nvSpPr>
        <p:spPr>
          <a:xfrm>
            <a:off x="389974" y="1553288"/>
            <a:ext cx="11531949" cy="5078313"/>
          </a:xfrm>
          <a:prstGeom prst="rect">
            <a:avLst/>
          </a:prstGeom>
          <a:solidFill>
            <a:srgbClr val="DCFEC0"/>
          </a:solidFill>
        </p:spPr>
        <p:txBody>
          <a:bodyPr wrap="square" rtlCol="0">
            <a:spAutoFit/>
          </a:bodyPr>
          <a:lstStyle/>
          <a:p>
            <a:pPr algn="just" fontAlgn="base"/>
            <a:r>
              <a:rPr lang="es-CL" sz="1800" b="1" dirty="0">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11.- Directrices de política para una TRANSICIÓN JUSTA. </a:t>
            </a:r>
            <a:r>
              <a:rPr lang="es-CL" sz="18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Hacia economías y sociedades ambientalmente sostenibles para todos. OIT</a:t>
            </a:r>
            <a:r>
              <a:rPr lang="es-ES" sz="18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2015</a:t>
            </a:r>
            <a:endParaRPr lang="es-CL" dirty="0">
              <a:solidFill>
                <a:srgbClr val="000000"/>
              </a:solidFill>
              <a:latin typeface="Times New Roman" panose="02020603050405020304" pitchFamily="18" charset="0"/>
              <a:ea typeface="Times New Roman" panose="02020603050405020304" pitchFamily="18" charset="0"/>
            </a:endParaRPr>
          </a:p>
          <a:p>
            <a:pPr algn="just" fontAlgn="base"/>
            <a:endParaRPr lang="es-CL" sz="1800" b="1" kern="100" dirty="0">
              <a:solidFill>
                <a:srgbClr val="000000"/>
              </a:solidFill>
              <a:effectLst/>
              <a:highlight>
                <a:srgbClr val="FFFF00"/>
              </a:highlight>
              <a:latin typeface="Times New Roman" panose="02020603050405020304" pitchFamily="18" charset="0"/>
              <a:ea typeface="Aptos" panose="020B0004020202020204" pitchFamily="34" charset="0"/>
              <a:cs typeface="Aptos" panose="020B0004020202020204" pitchFamily="34" charset="0"/>
            </a:endParaRPr>
          </a:p>
          <a:p>
            <a:pPr algn="just" fontAlgn="base"/>
            <a:r>
              <a:rPr lang="es-ES_tradn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12.- Declaración de </a:t>
            </a:r>
            <a:r>
              <a:rPr lang="es-ES_tradnl" sz="1800" b="1" kern="100" dirty="0" err="1">
                <a:effectLst/>
                <a:highlight>
                  <a:srgbClr val="00FFFF"/>
                </a:highlight>
                <a:latin typeface="Aptos" panose="020B0004020202020204" pitchFamily="34" charset="0"/>
                <a:ea typeface="Aptos" panose="020B0004020202020204" pitchFamily="34" charset="0"/>
                <a:cs typeface="Aptos" panose="020B0004020202020204" pitchFamily="34" charset="0"/>
              </a:rPr>
              <a:t>Shangai</a:t>
            </a:r>
            <a:r>
              <a:rPr lang="es-ES_tradn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 </a:t>
            </a:r>
            <a:r>
              <a:rPr lang="es-CL" sz="1800" b="1" kern="100" dirty="0">
                <a:effectLst/>
                <a:highlight>
                  <a:srgbClr val="00FFFF"/>
                </a:highlight>
                <a:latin typeface="Aptos" panose="020B0004020202020204" pitchFamily="34" charset="0"/>
                <a:ea typeface="Aptos" panose="020B0004020202020204" pitchFamily="34" charset="0"/>
                <a:cs typeface="Aptos" panose="020B0004020202020204" pitchFamily="34" charset="0"/>
              </a:rPr>
              <a:t>sobre la PROMOCIÓN DE LA SALUD </a:t>
            </a:r>
            <a:r>
              <a:rPr lang="es-CL" sz="1800" b="1" kern="100" dirty="0">
                <a:effectLst/>
                <a:latin typeface="Aptos" panose="020B0004020202020204" pitchFamily="34" charset="0"/>
                <a:ea typeface="Aptos" panose="020B0004020202020204" pitchFamily="34" charset="0"/>
                <a:cs typeface="Aptos" panose="020B0004020202020204" pitchFamily="34" charset="0"/>
              </a:rPr>
              <a:t>en la Agenda 2030 para el Desarrollo Sostenible. 21-24 Noviembre, 2016.</a:t>
            </a:r>
            <a:endParaRPr lang="es-CL" kern="100" dirty="0">
              <a:latin typeface="Aptos" panose="020B0004020202020204" pitchFamily="34" charset="0"/>
              <a:ea typeface="Aptos" panose="020B0004020202020204" pitchFamily="34" charset="0"/>
              <a:cs typeface="Times New Roman" panose="02020603050405020304" pitchFamily="18" charset="0"/>
            </a:endParaRPr>
          </a:p>
          <a:p>
            <a:pPr algn="just" fontAlgn="base"/>
            <a:endParaRPr lang="es-CL" b="1" kern="100" dirty="0">
              <a:solidFill>
                <a:srgbClr val="000000"/>
              </a:solidFill>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gn="just" fontAlgn="base"/>
            <a:r>
              <a:rPr lang="es-CL" sz="1800" b="1" kern="100" dirty="0">
                <a:solidFill>
                  <a:srgbClr val="000000"/>
                </a:solidFill>
                <a:effectLst/>
                <a:highlight>
                  <a:srgbClr val="00FFFF"/>
                </a:highlight>
                <a:latin typeface="Aptos" panose="020B0004020202020204" pitchFamily="34" charset="0"/>
                <a:ea typeface="Aptos" panose="020B0004020202020204" pitchFamily="34" charset="0"/>
                <a:cs typeface="Aptos" panose="020B0004020202020204" pitchFamily="34" charset="0"/>
              </a:rPr>
              <a:t>13.- Principios jurídicos medioambientales para un desarrollo ecológicamente sustentable. </a:t>
            </a:r>
            <a:r>
              <a:rPr lang="es-CL" sz="1800" b="1" kern="100" dirty="0">
                <a:solidFill>
                  <a:srgbClr val="000000"/>
                </a:solidFill>
                <a:effectLst/>
                <a:latin typeface="Aptos" panose="020B0004020202020204" pitchFamily="34" charset="0"/>
                <a:ea typeface="Aptos" panose="020B0004020202020204" pitchFamily="34" charset="0"/>
                <a:cs typeface="Aptos" panose="020B0004020202020204" pitchFamily="34" charset="0"/>
              </a:rPr>
              <a:t>OEA, Poder Judicial República de Chile, Secretaría permanente Cumbre Judicial Iberoamericana. Septiembre 2018. </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(52) Principio de precaución</a:t>
            </a:r>
            <a:r>
              <a:rPr lang="es-CL" sz="1800"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endParaRPr lang="es-CL"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r>
              <a:rPr lang="es-CL"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(53) Principio de acción preventiva</a:t>
            </a:r>
            <a:endParaRPr lang="es-CL"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gn="just"/>
            <a:r>
              <a:rPr lang="es-MX"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(54) Principio de eficiencia</a:t>
            </a:r>
            <a:r>
              <a:rPr lang="es-MX" sz="1800" i="1" kern="0" spc="-10" dirty="0">
                <a:solidFill>
                  <a:srgbClr val="181C1A"/>
                </a:solidFill>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 </a:t>
            </a:r>
            <a:endParaRPr lang="es-CL"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(93) La responsabilidad social empresarial debe ser considerada en la perspectiva del derecho ambiental</a:t>
            </a:r>
            <a:r>
              <a:rPr lang="es-CL" sz="1800"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a:t>
            </a:r>
            <a:endParaRPr lang="es-CL"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18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(94 ) Obligación de promover educación ambiental.</a:t>
            </a:r>
            <a:endParaRPr lang="es-CL"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1800" b="1" dirty="0">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endParaRPr lang="es-CL" sz="1800" dirty="0">
              <a:effectLst/>
              <a:highlight>
                <a:srgbClr val="FFFF00"/>
              </a:highlight>
              <a:latin typeface="Times New Roman" panose="02020603050405020304" pitchFamily="18" charset="0"/>
              <a:ea typeface="Times New Roman" panose="02020603050405020304" pitchFamily="18" charset="0"/>
            </a:endParaRPr>
          </a:p>
          <a:p>
            <a:pPr algn="just"/>
            <a:r>
              <a:rPr lang="es-CL" sz="1800" b="1" dirty="0">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14.- Acuerdo de Escazú. </a:t>
            </a:r>
            <a:r>
              <a:rPr lang="es-CL" sz="1800" b="1" dirty="0">
                <a:effectLst/>
                <a:latin typeface="Aptos" panose="020B0004020202020204" pitchFamily="34" charset="0"/>
                <a:ea typeface="Times New Roman" panose="02020603050405020304" pitchFamily="18" charset="0"/>
                <a:cs typeface="Aptos" panose="020B0004020202020204" pitchFamily="34" charset="0"/>
              </a:rPr>
              <a:t>CEPAL. Acuerdo regional sobre el acceso a la </a:t>
            </a:r>
            <a:r>
              <a:rPr lang="es-CL" sz="1800" b="1" dirty="0" err="1">
                <a:effectLst/>
                <a:latin typeface="Aptos" panose="020B0004020202020204" pitchFamily="34" charset="0"/>
                <a:ea typeface="Times New Roman" panose="02020603050405020304" pitchFamily="18" charset="0"/>
                <a:cs typeface="Aptos" panose="020B0004020202020204" pitchFamily="34" charset="0"/>
              </a:rPr>
              <a:t>información</a:t>
            </a:r>
            <a:r>
              <a:rPr lang="es-CL" sz="1800" b="1" dirty="0">
                <a:effectLst/>
                <a:latin typeface="Aptos" panose="020B0004020202020204" pitchFamily="34" charset="0"/>
                <a:ea typeface="Times New Roman" panose="02020603050405020304" pitchFamily="18" charset="0"/>
                <a:cs typeface="Aptos" panose="020B0004020202020204" pitchFamily="34" charset="0"/>
              </a:rPr>
              <a:t>, la </a:t>
            </a:r>
            <a:r>
              <a:rPr lang="es-CL" sz="1800" b="1" dirty="0" err="1">
                <a:effectLst/>
                <a:latin typeface="Aptos" panose="020B0004020202020204" pitchFamily="34" charset="0"/>
                <a:ea typeface="Times New Roman" panose="02020603050405020304" pitchFamily="18" charset="0"/>
                <a:cs typeface="Aptos" panose="020B0004020202020204" pitchFamily="34" charset="0"/>
              </a:rPr>
              <a:t>participación</a:t>
            </a:r>
            <a:r>
              <a:rPr lang="es-CL" sz="1800" b="1" dirty="0">
                <a:effectLst/>
                <a:latin typeface="Aptos" panose="020B0004020202020204" pitchFamily="34" charset="0"/>
                <a:ea typeface="Times New Roman" panose="02020603050405020304" pitchFamily="18" charset="0"/>
                <a:cs typeface="Aptos" panose="020B0004020202020204" pitchFamily="34" charset="0"/>
              </a:rPr>
              <a:t> </a:t>
            </a:r>
            <a:r>
              <a:rPr lang="es-CL" sz="1800" b="1" dirty="0" err="1">
                <a:effectLst/>
                <a:latin typeface="Aptos" panose="020B0004020202020204" pitchFamily="34" charset="0"/>
                <a:ea typeface="Times New Roman" panose="02020603050405020304" pitchFamily="18" charset="0"/>
                <a:cs typeface="Aptos" panose="020B0004020202020204" pitchFamily="34" charset="0"/>
              </a:rPr>
              <a:t>pública</a:t>
            </a:r>
            <a:r>
              <a:rPr lang="es-CL" sz="1800" b="1" dirty="0">
                <a:effectLst/>
                <a:latin typeface="Aptos" panose="020B0004020202020204" pitchFamily="34" charset="0"/>
                <a:ea typeface="Times New Roman" panose="02020603050405020304" pitchFamily="18" charset="0"/>
                <a:cs typeface="Aptos" panose="020B0004020202020204" pitchFamily="34" charset="0"/>
              </a:rPr>
              <a:t> y el acceso a la justicia en asuntos ambientales en </a:t>
            </a:r>
            <a:r>
              <a:rPr lang="es-CL" sz="1800" b="1" dirty="0" err="1">
                <a:effectLst/>
                <a:latin typeface="Aptos" panose="020B0004020202020204" pitchFamily="34" charset="0"/>
                <a:ea typeface="Times New Roman" panose="02020603050405020304" pitchFamily="18" charset="0"/>
                <a:cs typeface="Aptos" panose="020B0004020202020204" pitchFamily="34" charset="0"/>
              </a:rPr>
              <a:t>América</a:t>
            </a:r>
            <a:r>
              <a:rPr lang="es-CL" sz="1800" b="1" dirty="0">
                <a:effectLst/>
                <a:latin typeface="Aptos" panose="020B0004020202020204" pitchFamily="34" charset="0"/>
                <a:ea typeface="Times New Roman" panose="02020603050405020304" pitchFamily="18" charset="0"/>
                <a:cs typeface="Aptos" panose="020B0004020202020204" pitchFamily="34" charset="0"/>
              </a:rPr>
              <a:t> Latina y el Caribe, Santiago, 2022. </a:t>
            </a:r>
            <a:endParaRPr lang="es-CL" sz="1800" dirty="0">
              <a:effectLst/>
              <a:latin typeface="Times New Roman" panose="02020603050405020304" pitchFamily="18" charset="0"/>
              <a:ea typeface="Times New Roman" panose="02020603050405020304" pitchFamily="18" charset="0"/>
            </a:endParaRPr>
          </a:p>
          <a:p>
            <a:pPr algn="just"/>
            <a:r>
              <a:rPr lang="es-CL" sz="1800" b="1" dirty="0" err="1">
                <a:solidFill>
                  <a:srgbClr val="000000"/>
                </a:solidFill>
                <a:effectLst/>
                <a:latin typeface="Aptos" panose="020B0004020202020204" pitchFamily="34" charset="0"/>
                <a:ea typeface="Times New Roman" panose="02020603050405020304" pitchFamily="18" charset="0"/>
                <a:cs typeface="Aptos" panose="020B0004020202020204" pitchFamily="34" charset="0"/>
              </a:rPr>
              <a:t>Artículo</a:t>
            </a:r>
            <a:r>
              <a:rPr lang="es-CL" sz="18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4 </a:t>
            </a:r>
            <a:r>
              <a:rPr lang="es-CL"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Cada Parte garantizará el derecho de toda persona </a:t>
            </a:r>
            <a:r>
              <a:rPr lang="es-CL" sz="2000" b="1" dirty="0">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a vivir en un medio ambiente sano</a:t>
            </a:r>
            <a:r>
              <a:rPr lang="es-CL" sz="18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r>
              <a:rPr lang="es-CL" sz="1800" dirty="0" err="1">
                <a:solidFill>
                  <a:srgbClr val="000000"/>
                </a:solidFill>
                <a:effectLst/>
                <a:latin typeface="Aptos" panose="020B0004020202020204" pitchFamily="34" charset="0"/>
                <a:ea typeface="Times New Roman" panose="02020603050405020304" pitchFamily="18" charset="0"/>
                <a:cs typeface="Aptos" panose="020B0004020202020204" pitchFamily="34" charset="0"/>
              </a:rPr>
              <a:t>asi</a:t>
            </a:r>
            <a:r>
              <a:rPr lang="es-CL"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como cualquier otro derecho humano universalmente reconocido que esté relacionado con el presente Acuerdo. </a:t>
            </a:r>
            <a:endParaRPr lang="es-CL"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89951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8000">
              <a:schemeClr val="accent2">
                <a:lumMod val="45000"/>
                <a:lumOff val="55000"/>
              </a:schemeClr>
            </a:gs>
            <a:gs pos="83000">
              <a:schemeClr val="accent2">
                <a:lumMod val="45000"/>
                <a:lumOff val="55000"/>
              </a:schemeClr>
            </a:gs>
            <a:gs pos="97531">
              <a:srgbClr val="C4DCEA"/>
            </a:gs>
            <a:gs pos="97062">
              <a:srgbClr val="C3DBEA"/>
            </a:gs>
            <a:gs pos="96125">
              <a:srgbClr val="C1DAE9"/>
            </a:gs>
            <a:gs pos="94250">
              <a:srgbClr val="BDD8E8"/>
            </a:gs>
            <a:gs pos="90500">
              <a:srgbClr val="B6D4E5"/>
            </a:gs>
            <a:gs pos="98000">
              <a:schemeClr val="accent2">
                <a:lumMod val="30000"/>
                <a:lumOff val="70000"/>
              </a:schemeClr>
            </a:gs>
          </a:gsLst>
          <a:lin ang="5400000" scaled="1"/>
          <a:tileRect/>
        </a:gradFill>
        <a:effectLst/>
      </p:bgPr>
    </p:bg>
    <p:spTree>
      <p:nvGrpSpPr>
        <p:cNvPr id="1" name="">
          <a:extLst>
            <a:ext uri="{FF2B5EF4-FFF2-40B4-BE49-F238E27FC236}">
              <a16:creationId xmlns:a16="http://schemas.microsoft.com/office/drawing/2014/main" id="{0BABBCE5-DACF-B8D8-6D64-90E9EC3301D7}"/>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5E343308-09B9-7B98-08E7-2E2AFEC5937B}"/>
              </a:ext>
            </a:extLst>
          </p:cNvPr>
          <p:cNvSpPr txBox="1"/>
          <p:nvPr/>
        </p:nvSpPr>
        <p:spPr>
          <a:xfrm>
            <a:off x="209836" y="3038402"/>
            <a:ext cx="11649652" cy="400110"/>
          </a:xfrm>
          <a:prstGeom prst="rect">
            <a:avLst/>
          </a:prstGeom>
          <a:solidFill>
            <a:srgbClr val="80FF64"/>
          </a:solidFill>
        </p:spPr>
        <p:txBody>
          <a:bodyPr wrap="square">
            <a:spAutoFit/>
          </a:bodyPr>
          <a:lstStyle/>
          <a:p>
            <a:pPr algn="ctr"/>
            <a:r>
              <a:rPr lang="es-ES_tradnl" sz="2000" b="1" kern="100" dirty="0">
                <a:effectLst/>
                <a:latin typeface="Aptos" panose="020B0004020202020204" pitchFamily="34" charset="0"/>
                <a:ea typeface="Aptos" panose="020B0004020202020204" pitchFamily="34" charset="0"/>
                <a:cs typeface="Times New Roman" panose="02020603050405020304" pitchFamily="18" charset="0"/>
              </a:rPr>
              <a:t>INSTRUMENTOS LEGALES  GENERALES: LEYES, DFL, DECRETOS, RESOLUCIONES.  (&gt;30)</a:t>
            </a:r>
            <a:endParaRPr lang="es-CL"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3B72CB38-639F-E491-7C1F-08BF17826D3D}"/>
              </a:ext>
            </a:extLst>
          </p:cNvPr>
          <p:cNvSpPr txBox="1"/>
          <p:nvPr/>
        </p:nvSpPr>
        <p:spPr>
          <a:xfrm>
            <a:off x="91440" y="1071801"/>
            <a:ext cx="12009120" cy="492443"/>
          </a:xfrm>
          <a:prstGeom prst="rect">
            <a:avLst/>
          </a:prstGeom>
          <a:noFill/>
        </p:spPr>
        <p:txBody>
          <a:bodyPr wrap="square" rtlCol="0">
            <a:spAutoFit/>
          </a:bodyPr>
          <a:lstStyle/>
          <a:p>
            <a:pPr algn="just" eaLnBrk="0" hangingPunct="0"/>
            <a:endParaRPr lang="es-CL" sz="1400" kern="1400" spc="-50" dirty="0">
              <a:latin typeface="Aptos Display" panose="020B0004020202020204" pitchFamily="34" charset="0"/>
              <a:ea typeface="Times New Roman" panose="02020603050405020304" pitchFamily="18" charset="0"/>
              <a:cs typeface="Times New Roman" panose="02020603050405020304" pitchFamily="18" charset="0"/>
            </a:endParaRPr>
          </a:p>
          <a:p>
            <a:pPr algn="just" eaLnBrk="0" hangingPunct="0">
              <a:spcAft>
                <a:spcPts val="400"/>
              </a:spcAft>
            </a:pPr>
            <a:endParaRPr lang="es-CL" sz="12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sp>
        <p:nvSpPr>
          <p:cNvPr id="3" name="CuadroTexto 2">
            <a:extLst>
              <a:ext uri="{FF2B5EF4-FFF2-40B4-BE49-F238E27FC236}">
                <a16:creationId xmlns:a16="http://schemas.microsoft.com/office/drawing/2014/main" id="{892D1C7E-B7BB-94B9-4B6B-373C2517C8D2}"/>
              </a:ext>
            </a:extLst>
          </p:cNvPr>
          <p:cNvSpPr txBox="1"/>
          <p:nvPr/>
        </p:nvSpPr>
        <p:spPr>
          <a:xfrm>
            <a:off x="209836" y="3756388"/>
            <a:ext cx="11649652" cy="707886"/>
          </a:xfrm>
          <a:prstGeom prst="rect">
            <a:avLst/>
          </a:prstGeom>
          <a:solidFill>
            <a:srgbClr val="80FF64"/>
          </a:solidFill>
        </p:spPr>
        <p:txBody>
          <a:bodyPr wrap="square">
            <a:spAutoFit/>
          </a:bodyPr>
          <a:lstStyle/>
          <a:p>
            <a:pPr algn="ctr"/>
            <a:r>
              <a:rPr lang="es-ES_tradnl" sz="2000" b="1" kern="100" dirty="0">
                <a:effectLst/>
                <a:latin typeface="Aptos" panose="020B0004020202020204" pitchFamily="34" charset="0"/>
                <a:ea typeface="Aptos" panose="020B0004020202020204" pitchFamily="34" charset="0"/>
                <a:cs typeface="Times New Roman" panose="02020603050405020304" pitchFamily="18" charset="0"/>
              </a:rPr>
              <a:t>INSTRUMENTOS LEGALES RELACIONADOS CON LAS PISC: LEYES, DFL, DECRETOS, RESOLUCIONES.  (</a:t>
            </a:r>
            <a:r>
              <a:rPr lang="es-ES_tradnl" sz="2000" b="1" kern="100" dirty="0">
                <a:latin typeface="Aptos" panose="020B0004020202020204" pitchFamily="34" charset="0"/>
                <a:ea typeface="Aptos" panose="020B0004020202020204" pitchFamily="34" charset="0"/>
                <a:cs typeface="Times New Roman" panose="02020603050405020304" pitchFamily="18" charset="0"/>
              </a:rPr>
              <a:t>&gt;50)</a:t>
            </a:r>
            <a:endParaRPr lang="es-CL"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30E24391-5421-DF15-984B-F37201682691}"/>
              </a:ext>
            </a:extLst>
          </p:cNvPr>
          <p:cNvSpPr txBox="1"/>
          <p:nvPr/>
        </p:nvSpPr>
        <p:spPr>
          <a:xfrm>
            <a:off x="209837" y="4782150"/>
            <a:ext cx="11649651" cy="707886"/>
          </a:xfrm>
          <a:prstGeom prst="rect">
            <a:avLst/>
          </a:prstGeom>
          <a:solidFill>
            <a:srgbClr val="80FF64"/>
          </a:solidFill>
        </p:spPr>
        <p:txBody>
          <a:bodyPr wrap="square">
            <a:spAutoFit/>
          </a:bodyPr>
          <a:lstStyle/>
          <a:p>
            <a:pPr algn="ctr"/>
            <a:r>
              <a:rPr lang="es-ES_tradnl" sz="2000" b="1" kern="100" dirty="0">
                <a:effectLst/>
                <a:latin typeface="Aptos" panose="020B0004020202020204" pitchFamily="34" charset="0"/>
                <a:ea typeface="Aptos" panose="020B0004020202020204" pitchFamily="34" charset="0"/>
                <a:cs typeface="Times New Roman" panose="02020603050405020304" pitchFamily="18" charset="0"/>
              </a:rPr>
              <a:t>OTROS INSTRUMENTOS LEGALES: POLÍTICA NACIONAL DE ACUICULTURA (2003), ACUERDO DE PRODUCCIÓN LIMPIA ARAUCANÍA (2010), NORMAS, OFICIOS.  (&gt;50)</a:t>
            </a:r>
            <a:endParaRPr lang="es-CL"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uadroTexto 5">
            <a:extLst>
              <a:ext uri="{FF2B5EF4-FFF2-40B4-BE49-F238E27FC236}">
                <a16:creationId xmlns:a16="http://schemas.microsoft.com/office/drawing/2014/main" id="{82825910-6969-B08B-DABC-B89D8B70115F}"/>
              </a:ext>
            </a:extLst>
          </p:cNvPr>
          <p:cNvSpPr txBox="1"/>
          <p:nvPr/>
        </p:nvSpPr>
        <p:spPr>
          <a:xfrm>
            <a:off x="1990450" y="180109"/>
            <a:ext cx="8330999" cy="646331"/>
          </a:xfrm>
          <a:prstGeom prst="rect">
            <a:avLst/>
          </a:prstGeom>
          <a:solidFill>
            <a:srgbClr val="FFFF00"/>
          </a:solidFill>
          <a:ln w="57150" cmpd="tri">
            <a:solidFill>
              <a:srgbClr val="C00000"/>
            </a:solidFill>
          </a:ln>
        </p:spPr>
        <p:txBody>
          <a:bodyPr wrap="none" rtlCol="0">
            <a:spAutoFit/>
          </a:bodyPr>
          <a:lstStyle/>
          <a:p>
            <a:pPr algn="ctr"/>
            <a:r>
              <a:rPr lang="es-ES_tradnl" sz="36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ALGUNOS FUNDAMENTOS CHILENOS.</a:t>
            </a:r>
            <a:endParaRPr lang="es-CL"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2A050F30-B9D3-EFA2-CC12-FF3614CE0D06}"/>
              </a:ext>
            </a:extLst>
          </p:cNvPr>
          <p:cNvSpPr txBox="1"/>
          <p:nvPr/>
        </p:nvSpPr>
        <p:spPr>
          <a:xfrm>
            <a:off x="209836" y="2012640"/>
            <a:ext cx="11649652" cy="707886"/>
          </a:xfrm>
          <a:prstGeom prst="rect">
            <a:avLst/>
          </a:prstGeom>
          <a:solidFill>
            <a:srgbClr val="80FF64"/>
          </a:solidFill>
        </p:spPr>
        <p:txBody>
          <a:bodyPr wrap="square" rtlCol="0">
            <a:spAutoFit/>
          </a:bodyPr>
          <a:lstStyle/>
          <a:p>
            <a:pPr algn="just"/>
            <a:r>
              <a:rPr lang="es-MX" sz="2000" b="1" kern="0" dirty="0">
                <a:effectLst/>
                <a:latin typeface="Aptos" panose="020B0004020202020204" pitchFamily="34" charset="0"/>
                <a:ea typeface="Aptos" panose="020B0004020202020204" pitchFamily="34" charset="0"/>
                <a:cs typeface="Times New Roman" panose="02020603050405020304" pitchFamily="18" charset="0"/>
              </a:rPr>
              <a:t>LEY 19300. BASES GENERALES DEL MEDIO AMBIENTE.  </a:t>
            </a:r>
            <a:r>
              <a:rPr lang="es-CL" sz="2000" kern="100" dirty="0">
                <a:latin typeface="Aptos" panose="020B0004020202020204" pitchFamily="34" charset="0"/>
                <a:ea typeface="Aptos" panose="020B0004020202020204" pitchFamily="34" charset="0"/>
                <a:cs typeface="Times New Roman" panose="02020603050405020304" pitchFamily="18" charset="0"/>
              </a:rPr>
              <a:t> </a:t>
            </a:r>
            <a:r>
              <a:rPr lang="es-MX" sz="2000" b="1" kern="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Artículo 1°.- EL </a:t>
            </a:r>
            <a:r>
              <a:rPr lang="es-MX" sz="2000" b="1" kern="0" dirty="0">
                <a:solidFill>
                  <a:srgbClr val="000000"/>
                </a:solidFill>
                <a:effectLst/>
                <a:highlight>
                  <a:srgbClr val="00FFFF"/>
                </a:highlight>
                <a:latin typeface="Aptos" panose="020B0004020202020204" pitchFamily="34" charset="0"/>
                <a:ea typeface="Aptos" panose="020B0004020202020204" pitchFamily="34" charset="0"/>
                <a:cs typeface="Times New Roman" panose="02020603050405020304" pitchFamily="18" charset="0"/>
              </a:rPr>
              <a:t>DERECHO</a:t>
            </a:r>
            <a:r>
              <a:rPr lang="es-MX" sz="2000" b="1" kern="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 VIVIR EN UN MEDIO AMBIENTE LIBRE DE CONTAMINACIÓN.</a:t>
            </a:r>
            <a:endParaRPr lang="es-CL"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0087B4A2-0B75-6A20-B59C-4EF05D9564BC}"/>
              </a:ext>
            </a:extLst>
          </p:cNvPr>
          <p:cNvSpPr txBox="1"/>
          <p:nvPr/>
        </p:nvSpPr>
        <p:spPr>
          <a:xfrm>
            <a:off x="209837" y="1055439"/>
            <a:ext cx="11649651" cy="707886"/>
          </a:xfrm>
          <a:prstGeom prst="rect">
            <a:avLst/>
          </a:prstGeom>
          <a:solidFill>
            <a:srgbClr val="80FF64"/>
          </a:solidFill>
        </p:spPr>
        <p:txBody>
          <a:bodyPr wrap="square" rtlCol="0">
            <a:spAutoFit/>
          </a:bodyPr>
          <a:lstStyle/>
          <a:p>
            <a:pPr algn="just" defTabSz="914400" eaLnBrk="0" fontAlgn="base" hangingPunct="0">
              <a:spcBef>
                <a:spcPct val="0"/>
              </a:spcBef>
              <a:spcAft>
                <a:spcPct val="0"/>
              </a:spcAft>
            </a:pPr>
            <a:r>
              <a:rPr lang="es-CL" sz="1800" b="1" dirty="0">
                <a:latin typeface="Aptos" panose="020B0004020202020204" pitchFamily="34" charset="0"/>
                <a:ea typeface="Times New Roman" panose="02020603050405020304" pitchFamily="18" charset="0"/>
                <a:cs typeface="Aptos" panose="020B0004020202020204" pitchFamily="34" charset="0"/>
              </a:rPr>
              <a:t>C</a:t>
            </a:r>
            <a:r>
              <a:rPr lang="es-CL" sz="1800" b="1" dirty="0">
                <a:effectLst/>
                <a:latin typeface="Aptos" panose="020B0004020202020204" pitchFamily="34" charset="0"/>
                <a:ea typeface="Times New Roman" panose="02020603050405020304" pitchFamily="18" charset="0"/>
                <a:cs typeface="Aptos" panose="020B0004020202020204" pitchFamily="34" charset="0"/>
              </a:rPr>
              <a:t>ONSTITUCIÓN </a:t>
            </a:r>
            <a:r>
              <a:rPr lang="es-CL" sz="1800" b="1" dirty="0">
                <a:latin typeface="Aptos" panose="020B0004020202020204" pitchFamily="34" charset="0"/>
                <a:ea typeface="Times New Roman" panose="02020603050405020304" pitchFamily="18" charset="0"/>
                <a:cs typeface="Aptos" panose="020B0004020202020204" pitchFamily="34" charset="0"/>
              </a:rPr>
              <a:t>P</a:t>
            </a:r>
            <a:r>
              <a:rPr lang="es-CL" sz="1800" b="1" dirty="0">
                <a:effectLst/>
                <a:latin typeface="Aptos" panose="020B0004020202020204" pitchFamily="34" charset="0"/>
                <a:ea typeface="Times New Roman" panose="02020603050405020304" pitchFamily="18" charset="0"/>
                <a:cs typeface="Aptos" panose="020B0004020202020204" pitchFamily="34" charset="0"/>
              </a:rPr>
              <a:t>OLÍTICA DE LA REPÚBLICA DE CHILE: </a:t>
            </a:r>
            <a:r>
              <a:rPr kumimoji="0" lang="es-CL" altLang="es-CL" sz="18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Aptos" panose="020B0004020202020204" pitchFamily="34" charset="0"/>
              </a:rPr>
              <a:t>ARTÍCULO 19.-</a:t>
            </a:r>
            <a:r>
              <a:rPr lang="es-CL" altLang="es-CL" sz="1800" dirty="0">
                <a:latin typeface="Aptos" panose="020B0004020202020204" pitchFamily="34" charset="0"/>
                <a:ea typeface="Times New Roman" panose="02020603050405020304" pitchFamily="18" charset="0"/>
              </a:rPr>
              <a:t> </a:t>
            </a:r>
            <a:r>
              <a:rPr kumimoji="0" lang="es-CL" altLang="es-CL" sz="18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8º.- </a:t>
            </a:r>
            <a:r>
              <a:rPr kumimoji="0" lang="es-CL" altLang="es-CL" sz="20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EL </a:t>
            </a:r>
            <a:r>
              <a:rPr kumimoji="0" lang="es-CL" altLang="es-CL" sz="2000" b="1" i="0" u="none" strike="noStrike" cap="none" normalizeH="0" baseline="0" dirty="0">
                <a:ln>
                  <a:noFill/>
                </a:ln>
                <a:solidFill>
                  <a:schemeClr val="tx1"/>
                </a:solidFill>
                <a:effectLst/>
                <a:highlight>
                  <a:srgbClr val="00FFFF"/>
                </a:highlight>
                <a:latin typeface="Aptos" panose="020B0004020202020204" pitchFamily="34" charset="0"/>
                <a:ea typeface="Times New Roman" panose="02020603050405020304" pitchFamily="18" charset="0"/>
                <a:cs typeface="Times New Roman" panose="02020603050405020304" pitchFamily="18" charset="0"/>
              </a:rPr>
              <a:t>DERECHO</a:t>
            </a:r>
            <a:r>
              <a:rPr kumimoji="0" lang="es-CL" altLang="es-CL" sz="20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 A VIVIR EN UN MEDIO AMBIENTE LIBRE DE CONTAMINACIÓN.</a:t>
            </a:r>
            <a:endParaRPr kumimoji="0" lang="es-CL" altLang="es-CL" sz="18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Aptos" panose="020B0004020202020204" pitchFamily="34" charset="0"/>
            </a:endParaRPr>
          </a:p>
        </p:txBody>
      </p:sp>
      <p:sp>
        <p:nvSpPr>
          <p:cNvPr id="8" name="CuadroTexto 7">
            <a:extLst>
              <a:ext uri="{FF2B5EF4-FFF2-40B4-BE49-F238E27FC236}">
                <a16:creationId xmlns:a16="http://schemas.microsoft.com/office/drawing/2014/main" id="{BD939ED6-FA7E-02FD-86DD-4441FE1BBB17}"/>
              </a:ext>
            </a:extLst>
          </p:cNvPr>
          <p:cNvSpPr txBox="1"/>
          <p:nvPr/>
        </p:nvSpPr>
        <p:spPr>
          <a:xfrm>
            <a:off x="209836" y="6021977"/>
            <a:ext cx="5636736" cy="400110"/>
          </a:xfrm>
          <a:prstGeom prst="rect">
            <a:avLst/>
          </a:prstGeom>
          <a:solidFill>
            <a:srgbClr val="80FF64"/>
          </a:solidFill>
        </p:spPr>
        <p:txBody>
          <a:bodyPr wrap="none" rtlCol="0">
            <a:spAutoFit/>
          </a:bodyPr>
          <a:lstStyle/>
          <a:p>
            <a:r>
              <a:rPr lang="es-CL" sz="2000" b="1" dirty="0">
                <a:latin typeface="Aptos" panose="020B0004020202020204" pitchFamily="34" charset="0"/>
              </a:rPr>
              <a:t>INFORMACIÓN CIENTÍFICA PUBLICADA</a:t>
            </a:r>
            <a:r>
              <a:rPr lang="es-CL" sz="2000" b="1" dirty="0"/>
              <a:t>. (&gt;300)</a:t>
            </a:r>
          </a:p>
        </p:txBody>
      </p:sp>
    </p:spTree>
    <p:extLst>
      <p:ext uri="{BB962C8B-B14F-4D97-AF65-F5344CB8AC3E}">
        <p14:creationId xmlns:p14="http://schemas.microsoft.com/office/powerpoint/2010/main" val="2534118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ED932E9B-B562-98AA-99E7-0D7D3194F06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A00FD09-FC5F-DF79-948E-8D6A6F769A01}"/>
              </a:ext>
            </a:extLst>
          </p:cNvPr>
          <p:cNvSpPr txBox="1"/>
          <p:nvPr/>
        </p:nvSpPr>
        <p:spPr>
          <a:xfrm>
            <a:off x="3163855" y="281178"/>
            <a:ext cx="6385081" cy="646331"/>
          </a:xfrm>
          <a:prstGeom prst="rect">
            <a:avLst/>
          </a:prstGeom>
          <a:solidFill>
            <a:srgbClr val="DCFEC0"/>
          </a:solidFill>
        </p:spPr>
        <p:txBody>
          <a:bodyPr wrap="none" rtlCol="0">
            <a:spAutoFit/>
          </a:bodyPr>
          <a:lstStyle/>
          <a:p>
            <a:r>
              <a:rPr lang="es-CL" sz="3600" b="1" dirty="0"/>
              <a:t>ALGUNAS  DEFINICIONES</a:t>
            </a:r>
          </a:p>
        </p:txBody>
      </p:sp>
      <p:sp>
        <p:nvSpPr>
          <p:cNvPr id="3" name="CuadroTexto 2">
            <a:extLst>
              <a:ext uri="{FF2B5EF4-FFF2-40B4-BE49-F238E27FC236}">
                <a16:creationId xmlns:a16="http://schemas.microsoft.com/office/drawing/2014/main" id="{3200CDD4-E9C6-D511-3D28-87A0321F130C}"/>
              </a:ext>
            </a:extLst>
          </p:cNvPr>
          <p:cNvSpPr txBox="1"/>
          <p:nvPr/>
        </p:nvSpPr>
        <p:spPr>
          <a:xfrm>
            <a:off x="212849" y="1643896"/>
            <a:ext cx="11766302" cy="4739759"/>
          </a:xfrm>
          <a:prstGeom prst="rect">
            <a:avLst/>
          </a:prstGeom>
          <a:solidFill>
            <a:srgbClr val="DCFEC0"/>
          </a:solidFill>
        </p:spPr>
        <p:txBody>
          <a:bodyPr wrap="square" rtlCol="0">
            <a:spAutoFit/>
          </a:bodyPr>
          <a:lstStyle/>
          <a:p>
            <a:pPr algn="just"/>
            <a:endParaRPr lang="es-CL" sz="2000" b="1" kern="100" dirty="0">
              <a:effectLst/>
              <a:latin typeface="Aptos" panose="020B0004020202020204" pitchFamily="34" charset="0"/>
              <a:ea typeface="Aptos" panose="020B0004020202020204" pitchFamily="34" charset="0"/>
              <a:cs typeface="Aptos" panose="020B0004020202020204" pitchFamily="34" charset="0"/>
            </a:endParaRPr>
          </a:p>
          <a:p>
            <a:pPr algn="just"/>
            <a:r>
              <a:rPr lang="es-CL" sz="24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CONTAMINACIÓN</a:t>
            </a:r>
            <a:r>
              <a:rPr lang="es-CL" sz="20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 </a:t>
            </a:r>
            <a:r>
              <a:rPr lang="es-CL" sz="2400" b="1" kern="100" dirty="0">
                <a:effectLst/>
                <a:latin typeface="Aptos" panose="020B0004020202020204" pitchFamily="34" charset="0"/>
                <a:ea typeface="Aptos" panose="020B0004020202020204" pitchFamily="34" charset="0"/>
                <a:cs typeface="Times New Roman" panose="02020603050405020304" pitchFamily="18" charset="0"/>
              </a:rPr>
              <a:t>la presencia en el ambiente de sustancias, elementos, energía o combinación de ellos, en concentraciones o concentraciones y permanencia superiores o inferiores, según corresponda, a las establecidas en la legislación vigente</a:t>
            </a:r>
            <a:r>
              <a:rPr lang="es-CL" sz="2400" b="1" kern="100" dirty="0">
                <a:latin typeface="Aptos" panose="020B0004020202020204" pitchFamily="34" charset="0"/>
                <a:ea typeface="Aptos" panose="020B0004020202020204" pitchFamily="34" charset="0"/>
                <a:cs typeface="Times New Roman" panose="02020603050405020304" pitchFamily="18" charset="0"/>
              </a:rPr>
              <a:t>. (1)</a:t>
            </a:r>
            <a:endParaRPr lang="es-CL"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s-CL" sz="24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24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CONTAMINANTE</a:t>
            </a:r>
            <a:r>
              <a:rPr lang="es-CL" sz="20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 </a:t>
            </a:r>
            <a:r>
              <a:rPr lang="es-CL" sz="2400" b="1" kern="100" dirty="0">
                <a:effectLst/>
                <a:latin typeface="Aptos" panose="020B0004020202020204" pitchFamily="34" charset="0"/>
                <a:ea typeface="Aptos" panose="020B0004020202020204" pitchFamily="34" charset="0"/>
                <a:cs typeface="Times New Roman" panose="02020603050405020304" pitchFamily="18" charset="0"/>
              </a:rPr>
              <a:t>todo elemento, compuesto, sustancia, derivado químico o biológico, energía, radiación, vibración, ruido, luminosidad artificial o una combinación de ellos, cuya presencia en el ambiente, en ciertos niveles, concentraciones o períodos de tiempo, </a:t>
            </a:r>
            <a:r>
              <a:rPr lang="es-CL" sz="24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pueda constituir un riesgo a la salud de las personas, a la calidad de vida de la población, a la preservación de la naturaleza o a la conservación del patrimonio ambiental</a:t>
            </a:r>
            <a:r>
              <a:rPr lang="es-CL" sz="2400" b="1" kern="100" dirty="0">
                <a:effectLst/>
                <a:latin typeface="Aptos" panose="020B0004020202020204" pitchFamily="34" charset="0"/>
                <a:ea typeface="Aptos" panose="020B0004020202020204" pitchFamily="34" charset="0"/>
                <a:cs typeface="Times New Roman" panose="02020603050405020304" pitchFamily="18" charset="0"/>
              </a:rPr>
              <a:t> (1)</a:t>
            </a:r>
          </a:p>
          <a:p>
            <a:pPr algn="just"/>
            <a:endParaRPr lang="es-CL"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2">
            <a:extLst>
              <a:ext uri="{FF2B5EF4-FFF2-40B4-BE49-F238E27FC236}">
                <a16:creationId xmlns:a16="http://schemas.microsoft.com/office/drawing/2014/main" id="{437400E1-34D5-8C1C-AFEE-5435E36ABD58}"/>
              </a:ext>
            </a:extLst>
          </p:cNvPr>
          <p:cNvSpPr>
            <a:spLocks noChangeArrowheads="1"/>
          </p:cNvSpPr>
          <p:nvPr/>
        </p:nvSpPr>
        <p:spPr bwMode="auto">
          <a:xfrm>
            <a:off x="476250" y="-1464707"/>
            <a:ext cx="1240155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7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Aptos" panose="020B0004020202020204" pitchFamily="34" charset="0"/>
              </a:rPr>
              <a:t>Artículo 19.- La Constitución asegura a todas las personas: </a:t>
            </a:r>
            <a:endParaRPr kumimoji="0" lang="es-CL" altLang="es-CL"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7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8º.- EL DERECHO A VIVIR EN UN MEDIO AMBIENTE LIBRE DE CONTAMINACIÓN. Es deber del Estado velar para que este derecho no sea afectado y tutelar la preservación de la naturaleza.</a:t>
            </a:r>
            <a:endParaRPr kumimoji="0" lang="es-CL" altLang="es-CL" sz="700" b="1" i="0" u="none" strike="noStrike" cap="none" normalizeH="0" baseline="0" dirty="0">
              <a:ln>
                <a:noFill/>
              </a:ln>
              <a:solidFill>
                <a:schemeClr val="tx1"/>
              </a:solidFill>
              <a:effectLst/>
              <a:latin typeface="Courier New" panose="02070309020205020404" pitchFamily="49" charset="0"/>
              <a:ea typeface="Times New Roman" panose="02020603050405020304" pitchFamily="18" charset="0"/>
              <a:cs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700" b="1" i="0" u="none" strike="noStrike" cap="none" normalizeH="0" baseline="0" dirty="0">
                <a:ln>
                  <a:noFill/>
                </a:ln>
                <a:solidFill>
                  <a:schemeClr val="tx1"/>
                </a:solidFill>
                <a:effectLst/>
                <a:latin typeface="Courier New" panose="02070309020205020404" pitchFamily="49" charset="0"/>
                <a:ea typeface="Times New Roman" panose="02020603050405020304" pitchFamily="18" charset="0"/>
                <a:cs typeface="Aptos" panose="020B0004020202020204" pitchFamily="34" charset="0"/>
              </a:rPr>
              <a:t>9o.- El derecho a la PROTECCIÓN DE LA SALUD.10o.- El derecho a LA EDUCACIÓN. La educación tiene por objeto el pleno desarrollo de la persona EN LAS DISTINTAS ETAPAS DE SU VIDA.</a:t>
            </a:r>
            <a:r>
              <a:rPr kumimoji="0" lang="es-CL" altLang="es-CL" sz="1000" b="0" i="0" u="none" strike="noStrike" cap="none" normalizeH="0" baseline="0" dirty="0">
                <a:ln>
                  <a:noFill/>
                </a:ln>
                <a:solidFill>
                  <a:schemeClr val="tx1"/>
                </a:solidFill>
                <a:effectLst/>
              </a:rPr>
              <a:t> </a:t>
            </a:r>
            <a:endParaRPr kumimoji="0" lang="es-CL" altLang="es-CL"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a:ln>
                <a:noFill/>
              </a:ln>
              <a:solidFill>
                <a:schemeClr val="tx1"/>
              </a:solidFill>
              <a:effectLst/>
              <a:latin typeface="Arial" panose="020B0604020202020204" pitchFamily="34" charset="0"/>
            </a:endParaRPr>
          </a:p>
        </p:txBody>
      </p:sp>
      <p:sp>
        <p:nvSpPr>
          <p:cNvPr id="6" name="CuadroTexto 5">
            <a:extLst>
              <a:ext uri="{FF2B5EF4-FFF2-40B4-BE49-F238E27FC236}">
                <a16:creationId xmlns:a16="http://schemas.microsoft.com/office/drawing/2014/main" id="{8C7D8C80-F33F-F10D-B61F-1ED500BCF49B}"/>
              </a:ext>
            </a:extLst>
          </p:cNvPr>
          <p:cNvSpPr txBox="1"/>
          <p:nvPr/>
        </p:nvSpPr>
        <p:spPr>
          <a:xfrm>
            <a:off x="-11551" y="6544491"/>
            <a:ext cx="7065494" cy="276999"/>
          </a:xfrm>
          <a:prstGeom prst="rect">
            <a:avLst/>
          </a:prstGeom>
          <a:solidFill>
            <a:schemeClr val="bg1"/>
          </a:solidFill>
        </p:spPr>
        <p:txBody>
          <a:bodyPr wrap="square" rtlCol="0">
            <a:spAutoFit/>
          </a:bodyPr>
          <a:lstStyle/>
          <a:p>
            <a:pPr algn="just"/>
            <a:r>
              <a:rPr lang="es-CL" sz="1200" b="1" kern="100" dirty="0">
                <a:effectLst/>
                <a:latin typeface="Aptos" panose="020B0004020202020204" pitchFamily="34" charset="0"/>
                <a:ea typeface="Aptos" panose="020B0004020202020204" pitchFamily="34" charset="0"/>
                <a:cs typeface="Aptos" panose="020B0004020202020204" pitchFamily="34" charset="0"/>
              </a:rPr>
              <a:t>(</a:t>
            </a:r>
            <a:r>
              <a:rPr lang="es-CL" sz="1200" b="1" kern="100" dirty="0">
                <a:latin typeface="Aptos" panose="020B0004020202020204" pitchFamily="34" charset="0"/>
                <a:ea typeface="Aptos" panose="020B0004020202020204" pitchFamily="34" charset="0"/>
                <a:cs typeface="Aptos" panose="020B0004020202020204" pitchFamily="34" charset="0"/>
              </a:rPr>
              <a:t>1</a:t>
            </a:r>
            <a:r>
              <a:rPr lang="es-CL" sz="1200" b="1" kern="100" dirty="0">
                <a:effectLst/>
                <a:latin typeface="Aptos" panose="020B0004020202020204" pitchFamily="34" charset="0"/>
                <a:ea typeface="Aptos" panose="020B0004020202020204" pitchFamily="34" charset="0"/>
                <a:cs typeface="Aptos" panose="020B0004020202020204" pitchFamily="34" charset="0"/>
              </a:rPr>
              <a:t>)</a:t>
            </a:r>
            <a:r>
              <a:rPr lang="es-MX" sz="1200" b="1" kern="0" dirty="0">
                <a:effectLst/>
                <a:latin typeface="Aptos" panose="020B0004020202020204" pitchFamily="34" charset="0"/>
                <a:ea typeface="Aptos" panose="020B0004020202020204" pitchFamily="34" charset="0"/>
                <a:cs typeface="Times New Roman" panose="02020603050405020304" pitchFamily="18" charset="0"/>
              </a:rPr>
              <a:t> Ley 19300. Bases generales del Medio Ambiente.  Ministerio Secretaría General de la Presidencia</a:t>
            </a:r>
            <a:endParaRPr lang="es-CL"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0553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55A49B02-42E2-E12B-2CF3-E6ADAAA801A8}"/>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82C6DEC3-E3D7-BC1D-2317-E8D9C1C62D2E}"/>
              </a:ext>
            </a:extLst>
          </p:cNvPr>
          <p:cNvSpPr txBox="1"/>
          <p:nvPr/>
        </p:nvSpPr>
        <p:spPr>
          <a:xfrm>
            <a:off x="3330287" y="177518"/>
            <a:ext cx="6381875" cy="646331"/>
          </a:xfrm>
          <a:prstGeom prst="rect">
            <a:avLst/>
          </a:prstGeom>
          <a:solidFill>
            <a:srgbClr val="DCFEC0"/>
          </a:solidFill>
        </p:spPr>
        <p:txBody>
          <a:bodyPr wrap="none" rtlCol="0">
            <a:spAutoFit/>
          </a:bodyPr>
          <a:lstStyle/>
          <a:p>
            <a:r>
              <a:rPr lang="es-CL" sz="3600" b="1" dirty="0"/>
              <a:t>ALGUNAS DEFINICIONES.</a:t>
            </a:r>
          </a:p>
        </p:txBody>
      </p:sp>
      <p:sp>
        <p:nvSpPr>
          <p:cNvPr id="3" name="CuadroTexto 2">
            <a:extLst>
              <a:ext uri="{FF2B5EF4-FFF2-40B4-BE49-F238E27FC236}">
                <a16:creationId xmlns:a16="http://schemas.microsoft.com/office/drawing/2014/main" id="{1510EF92-E5EC-C017-C5DB-8A86A429C00D}"/>
              </a:ext>
            </a:extLst>
          </p:cNvPr>
          <p:cNvSpPr txBox="1"/>
          <p:nvPr/>
        </p:nvSpPr>
        <p:spPr>
          <a:xfrm>
            <a:off x="0" y="953690"/>
            <a:ext cx="12192000" cy="2492990"/>
          </a:xfrm>
          <a:prstGeom prst="rect">
            <a:avLst/>
          </a:prstGeom>
          <a:solidFill>
            <a:srgbClr val="DCFEC0"/>
          </a:solidFill>
        </p:spPr>
        <p:txBody>
          <a:bodyPr wrap="square" rtlCol="0">
            <a:spAutoFit/>
          </a:bodyPr>
          <a:lstStyle/>
          <a:p>
            <a:pPr algn="just"/>
            <a:r>
              <a:rPr lang="es-CL" sz="2400" b="1" dirty="0">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MEDIO AMBIENTE LIBRE DE CONTAMINACIÓN: </a:t>
            </a:r>
            <a:r>
              <a:rPr lang="es-CL" sz="20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aquél en el que los contaminantes se encuentran en concentraciones y </a:t>
            </a:r>
            <a:r>
              <a:rPr lang="es-CL" sz="24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períodos</a:t>
            </a:r>
            <a:r>
              <a:rPr lang="es-CL" sz="20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inferiores a aquéllos susceptibles de constituir un riesgo a la salud de las personas, a la calidad de vida de la población, a la preservación de la naturaleza o a la conservación del patrimonio ambiental. (1)</a:t>
            </a:r>
          </a:p>
          <a:p>
            <a:pPr algn="just"/>
            <a:endParaRPr lang="es-MX" sz="2400" b="1" kern="0" dirty="0">
              <a:solidFill>
                <a:srgbClr val="000000"/>
              </a:solidFill>
              <a:effectLst/>
              <a:highlight>
                <a:srgbClr val="00FFFF"/>
              </a:highlight>
              <a:latin typeface="Aptos" panose="020B0004020202020204" pitchFamily="34" charset="0"/>
              <a:ea typeface="Aptos" panose="020B0004020202020204" pitchFamily="34" charset="0"/>
              <a:cs typeface="Times New Roman" panose="02020603050405020304" pitchFamily="18" charset="0"/>
            </a:endParaRPr>
          </a:p>
          <a:p>
            <a:pPr algn="just"/>
            <a:r>
              <a:rPr lang="es-MX" sz="2400" b="1" kern="0" dirty="0">
                <a:solidFill>
                  <a:srgbClr val="000000"/>
                </a:solidFill>
                <a:effectLst/>
                <a:highlight>
                  <a:srgbClr val="00FFFF"/>
                </a:highlight>
                <a:latin typeface="Aptos" panose="020B0004020202020204" pitchFamily="34" charset="0"/>
                <a:ea typeface="Aptos" panose="020B0004020202020204" pitchFamily="34" charset="0"/>
                <a:cs typeface="Times New Roman" panose="02020603050405020304" pitchFamily="18" charset="0"/>
              </a:rPr>
              <a:t>EMISIÓN: </a:t>
            </a:r>
            <a:r>
              <a:rPr lang="es-MX" sz="2000" b="1" kern="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Liberación o transmisión al medio ambiente DE CUALQUIER CONTAMINANTE por parte de un proyecto o actividad. (2)</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uadroTexto 5">
            <a:extLst>
              <a:ext uri="{FF2B5EF4-FFF2-40B4-BE49-F238E27FC236}">
                <a16:creationId xmlns:a16="http://schemas.microsoft.com/office/drawing/2014/main" id="{AC49300A-CA61-FE2A-C5F3-9CF49960677E}"/>
              </a:ext>
            </a:extLst>
          </p:cNvPr>
          <p:cNvSpPr txBox="1"/>
          <p:nvPr/>
        </p:nvSpPr>
        <p:spPr>
          <a:xfrm>
            <a:off x="67050" y="6211669"/>
            <a:ext cx="12124949" cy="646331"/>
          </a:xfrm>
          <a:prstGeom prst="rect">
            <a:avLst/>
          </a:prstGeom>
          <a:solidFill>
            <a:srgbClr val="DCFEC0"/>
          </a:solidFill>
        </p:spPr>
        <p:txBody>
          <a:bodyPr wrap="square">
            <a:spAutoFit/>
          </a:bodyPr>
          <a:lstStyle/>
          <a:p>
            <a:pPr marL="342900" indent="-342900" algn="just">
              <a:buAutoNum type="arabicParenBoth"/>
            </a:pPr>
            <a:r>
              <a:rPr lang="es-MX" sz="1200" b="1" kern="0" dirty="0">
                <a:effectLst/>
                <a:latin typeface="Aptos" panose="020B0004020202020204" pitchFamily="34" charset="0"/>
                <a:ea typeface="Aptos" panose="020B0004020202020204" pitchFamily="34" charset="0"/>
                <a:cs typeface="Times New Roman" panose="02020603050405020304" pitchFamily="18" charset="0"/>
              </a:rPr>
              <a:t>Ley 19300. Bases generales del Medio Ambiente.  Ministerio Secretaría General de la Presidencia</a:t>
            </a:r>
          </a:p>
          <a:p>
            <a:pPr marL="342900" indent="-342900" algn="just">
              <a:buFontTx/>
              <a:buAutoNum type="arabicParenBoth"/>
            </a:pPr>
            <a:r>
              <a:rPr lang="es-MX" sz="1200" b="1" kern="0" dirty="0">
                <a:effectLst/>
                <a:latin typeface="Aptos" panose="020B0004020202020204" pitchFamily="34" charset="0"/>
                <a:ea typeface="Aptos" panose="020B0004020202020204" pitchFamily="34" charset="0"/>
                <a:cs typeface="Times New Roman" panose="02020603050405020304" pitchFamily="18" charset="0"/>
              </a:rPr>
              <a:t>Decreto 40. Reglamento del sistema de evaluación de impacto ambiental. MMA.</a:t>
            </a:r>
          </a:p>
          <a:p>
            <a:pPr marL="342900" indent="-342900" algn="just">
              <a:buFontTx/>
              <a:buAutoNum type="arabicParenBoth"/>
            </a:pPr>
            <a:r>
              <a:rPr lang="es-MX" sz="1200" b="1" dirty="0">
                <a:effectLst/>
                <a:latin typeface="Aptos" panose="020B0004020202020204" pitchFamily="34" charset="0"/>
                <a:ea typeface="Times New Roman" panose="02020603050405020304" pitchFamily="18" charset="0"/>
                <a:cs typeface="Aptos" panose="020B0004020202020204" pitchFamily="34" charset="0"/>
              </a:rPr>
              <a:t>DECRETO 1. REGLAMENTO PARA EL CONTROL DE LA CONTAMINACION ACUATICA MINISTERIO DE DEFENSA NACIONAL : ÚLTIMA VERSIÓN DE : 17-NOV-1993</a:t>
            </a:r>
            <a:endParaRPr lang="es-CL" sz="1200" b="1" dirty="0">
              <a:effectLst/>
              <a:latin typeface="Aptos" panose="020B0004020202020204" pitchFamily="34" charset="0"/>
              <a:ea typeface="Times New Roman" panose="02020603050405020304" pitchFamily="18" charset="0"/>
            </a:endParaRPr>
          </a:p>
        </p:txBody>
      </p:sp>
      <p:sp>
        <p:nvSpPr>
          <p:cNvPr id="5" name="CuadroTexto 4">
            <a:extLst>
              <a:ext uri="{FF2B5EF4-FFF2-40B4-BE49-F238E27FC236}">
                <a16:creationId xmlns:a16="http://schemas.microsoft.com/office/drawing/2014/main" id="{ACDC13B7-50AD-11CF-50EF-A32A42AB1AA1}"/>
              </a:ext>
            </a:extLst>
          </p:cNvPr>
          <p:cNvSpPr txBox="1"/>
          <p:nvPr/>
        </p:nvSpPr>
        <p:spPr>
          <a:xfrm>
            <a:off x="0" y="3588838"/>
            <a:ext cx="12192000" cy="2492990"/>
          </a:xfrm>
          <a:prstGeom prst="rect">
            <a:avLst/>
          </a:prstGeom>
          <a:solidFill>
            <a:srgbClr val="DCFEC0"/>
          </a:solidFill>
        </p:spPr>
        <p:txBody>
          <a:bodyPr wrap="square">
            <a:spAutoFit/>
          </a:bodyPr>
          <a:lstStyle/>
          <a:p>
            <a:pPr algn="just"/>
            <a:r>
              <a:rPr lang="es-ES_tradnl" sz="2400" b="1" dirty="0">
                <a:effectLst/>
                <a:highlight>
                  <a:srgbClr val="00FFFF"/>
                </a:highlight>
                <a:latin typeface="Aptos" panose="020B0004020202020204" pitchFamily="34" charset="0"/>
                <a:ea typeface="Aptos" panose="020B0004020202020204" pitchFamily="34" charset="0"/>
                <a:cs typeface="Aptos" panose="020B0004020202020204" pitchFamily="34" charset="0"/>
              </a:rPr>
              <a:t>CONTAMINACIÓN DE LAS AGUAS: </a:t>
            </a:r>
            <a:r>
              <a:rPr lang="es-ES_tradnl" sz="2000" b="1" dirty="0">
                <a:effectLst/>
                <a:latin typeface="Aptos" panose="020B0004020202020204" pitchFamily="34" charset="0"/>
                <a:ea typeface="Aptos" panose="020B0004020202020204" pitchFamily="34" charset="0"/>
                <a:cs typeface="Aptos" panose="020B0004020202020204" pitchFamily="34" charset="0"/>
              </a:rPr>
              <a:t>La introducción en las aguas sometidas a la jurisdicción nacional, por el hombre, directa o indirectamente, de materia, energía o sustancias de cualquier especie, que PRODUZCAN o </a:t>
            </a:r>
            <a:r>
              <a:rPr lang="es-ES_tradnl" sz="2400" b="1" dirty="0">
                <a:effectLst/>
                <a:highlight>
                  <a:srgbClr val="FFFF00"/>
                </a:highlight>
                <a:latin typeface="Aptos" panose="020B0004020202020204" pitchFamily="34" charset="0"/>
                <a:ea typeface="Aptos" panose="020B0004020202020204" pitchFamily="34" charset="0"/>
                <a:cs typeface="Aptos" panose="020B0004020202020204" pitchFamily="34" charset="0"/>
              </a:rPr>
              <a:t>PUEDAN</a:t>
            </a:r>
            <a:r>
              <a:rPr lang="es-ES_tradnl" sz="20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s-ES_tradnl" sz="2400" b="1" dirty="0">
                <a:effectLst/>
                <a:highlight>
                  <a:srgbClr val="FFFF00"/>
                </a:highlight>
                <a:latin typeface="Aptos" panose="020B0004020202020204" pitchFamily="34" charset="0"/>
                <a:ea typeface="Aptos" panose="020B0004020202020204" pitchFamily="34" charset="0"/>
                <a:cs typeface="Aptos" panose="020B0004020202020204" pitchFamily="34" charset="0"/>
              </a:rPr>
              <a:t>producir efectos nocivos o peligrosos</a:t>
            </a:r>
            <a:r>
              <a:rPr lang="es-ES_tradnl" sz="2000" b="1" dirty="0">
                <a:effectLst/>
                <a:latin typeface="Aptos" panose="020B0004020202020204" pitchFamily="34" charset="0"/>
                <a:ea typeface="Aptos" panose="020B0004020202020204" pitchFamily="34" charset="0"/>
                <a:cs typeface="Aptos" panose="020B0004020202020204" pitchFamily="34" charset="0"/>
              </a:rPr>
              <a:t>, tales como la destrucción o daños a los recursos vivos, al litoral de la República, a la vida marina, </a:t>
            </a:r>
            <a:r>
              <a:rPr lang="es-ES_tradnl" sz="2400" b="1" dirty="0">
                <a:effectLst/>
                <a:latin typeface="Aptos" panose="020B0004020202020204" pitchFamily="34" charset="0"/>
                <a:ea typeface="Aptos" panose="020B0004020202020204" pitchFamily="34" charset="0"/>
                <a:cs typeface="Aptos" panose="020B0004020202020204" pitchFamily="34" charset="0"/>
              </a:rPr>
              <a:t>a los recursos hidrobiológicos; peligro para la salud humana;</a:t>
            </a:r>
            <a:r>
              <a:rPr lang="es-ES_tradnl" sz="2000" b="1" dirty="0">
                <a:effectLst/>
                <a:latin typeface="Aptos" panose="020B0004020202020204" pitchFamily="34" charset="0"/>
                <a:ea typeface="Aptos" panose="020B0004020202020204" pitchFamily="34" charset="0"/>
                <a:cs typeface="Aptos" panose="020B0004020202020204" pitchFamily="34" charset="0"/>
              </a:rPr>
              <a:t> obstaculización de las actividades acuáticas, incluidas la pesca y otros usos legítimos de las aguas; deterioro de la calidad del agua para su utilización, y menoscabo de los lugares de esparcimiento y del medio ambiente marino. (3)</a:t>
            </a:r>
            <a:endParaRPr lang="es-CL" dirty="0"/>
          </a:p>
        </p:txBody>
      </p:sp>
    </p:spTree>
    <p:extLst>
      <p:ext uri="{BB962C8B-B14F-4D97-AF65-F5344CB8AC3E}">
        <p14:creationId xmlns:p14="http://schemas.microsoft.com/office/powerpoint/2010/main" val="4020671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2E4B66F-8493-3BD0-B494-18A00CB5016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7F40211E-DFEE-5328-6FAB-7FCD1CB06D1A}"/>
              </a:ext>
            </a:extLst>
          </p:cNvPr>
          <p:cNvSpPr txBox="1"/>
          <p:nvPr/>
        </p:nvSpPr>
        <p:spPr>
          <a:xfrm>
            <a:off x="2967579" y="181652"/>
            <a:ext cx="6256841" cy="646331"/>
          </a:xfrm>
          <a:prstGeom prst="rect">
            <a:avLst/>
          </a:prstGeom>
          <a:solidFill>
            <a:srgbClr val="DCFEC0"/>
          </a:solidFill>
        </p:spPr>
        <p:txBody>
          <a:bodyPr wrap="none" rtlCol="0">
            <a:spAutoFit/>
          </a:bodyPr>
          <a:lstStyle/>
          <a:p>
            <a:r>
              <a:rPr lang="es-CL" sz="3600" b="1" dirty="0"/>
              <a:t>ALGUNAS DEFINICIONES</a:t>
            </a:r>
          </a:p>
        </p:txBody>
      </p:sp>
      <p:sp>
        <p:nvSpPr>
          <p:cNvPr id="3" name="CuadroTexto 2">
            <a:extLst>
              <a:ext uri="{FF2B5EF4-FFF2-40B4-BE49-F238E27FC236}">
                <a16:creationId xmlns:a16="http://schemas.microsoft.com/office/drawing/2014/main" id="{BBF6D029-6B5B-F7D9-336B-DA655733C49A}"/>
              </a:ext>
            </a:extLst>
          </p:cNvPr>
          <p:cNvSpPr txBox="1"/>
          <p:nvPr/>
        </p:nvSpPr>
        <p:spPr>
          <a:xfrm>
            <a:off x="304800" y="1012954"/>
            <a:ext cx="11277600" cy="4955203"/>
          </a:xfrm>
          <a:prstGeom prst="rect">
            <a:avLst/>
          </a:prstGeom>
          <a:solidFill>
            <a:srgbClr val="DCFEC0"/>
          </a:solidFill>
        </p:spPr>
        <p:txBody>
          <a:bodyPr wrap="square" rtlCol="0">
            <a:spAutoFit/>
          </a:bodyPr>
          <a:lstStyle/>
          <a:p>
            <a:pPr algn="just"/>
            <a:endParaRPr lang="es-CL" sz="24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24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DESARROLLO SOSTENIBLE:</a:t>
            </a:r>
            <a:r>
              <a:rPr lang="es-CL" sz="2400" b="1" kern="100" dirty="0">
                <a:effectLst/>
                <a:latin typeface="Aptos" panose="020B0004020202020204" pitchFamily="34" charset="0"/>
                <a:ea typeface="Aptos" panose="020B0004020202020204" pitchFamily="34" charset="0"/>
                <a:cs typeface="Times New Roman" panose="02020603050405020304" pitchFamily="18" charset="0"/>
              </a:rPr>
              <a:t> </a:t>
            </a:r>
            <a:r>
              <a:rPr lang="es-CL" sz="2000" b="1" kern="100" dirty="0">
                <a:effectLst/>
                <a:latin typeface="Aptos" panose="020B0004020202020204" pitchFamily="34" charset="0"/>
                <a:ea typeface="Aptos" panose="020B0004020202020204" pitchFamily="34" charset="0"/>
                <a:cs typeface="Times New Roman" panose="02020603050405020304" pitchFamily="18" charset="0"/>
              </a:rPr>
              <a:t>Desarrollo que satisface las necesidades del presente sin comprometer la capacidad de las generaciones futuras para satisfacer sus propias necesidades y equilibra las preocupaciones sociales, económicas y ambientales. (1)</a:t>
            </a:r>
          </a:p>
          <a:p>
            <a:pPr algn="just"/>
            <a:endParaRPr lang="es-CL" sz="2400" b="1" kern="100" dirty="0">
              <a:solidFill>
                <a:srgbClr val="232323"/>
              </a:solidFill>
              <a:latin typeface="Aptos" panose="020B0004020202020204" pitchFamily="34" charset="0"/>
              <a:ea typeface="Aptos" panose="020B0004020202020204" pitchFamily="34" charset="0"/>
              <a:cs typeface="Aptos" panose="020B0004020202020204" pitchFamily="34" charset="0"/>
            </a:endParaRPr>
          </a:p>
          <a:p>
            <a:pPr algn="just"/>
            <a:r>
              <a:rPr lang="es-CL" sz="2400" b="1" kern="100" dirty="0">
                <a:solidFill>
                  <a:srgbClr val="232323"/>
                </a:solidFill>
                <a:effectLst/>
                <a:highlight>
                  <a:srgbClr val="00FFFF"/>
                </a:highlight>
                <a:latin typeface="Aptos" panose="020B0004020202020204" pitchFamily="34" charset="0"/>
                <a:ea typeface="Aptos" panose="020B0004020202020204" pitchFamily="34" charset="0"/>
                <a:cs typeface="Aptos" panose="020B0004020202020204" pitchFamily="34" charset="0"/>
              </a:rPr>
              <a:t>ACUICULTURA:</a:t>
            </a:r>
            <a:r>
              <a:rPr lang="es-CL" sz="2400" b="1" kern="100" spc="200"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r>
              <a:rPr lang="es-CL" sz="2000" b="1"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Actividad</a:t>
            </a:r>
            <a:r>
              <a:rPr lang="es-CL" sz="2000" b="1" kern="100" spc="200"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r>
              <a:rPr lang="es-CL" sz="2000" b="1"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que</a:t>
            </a:r>
            <a:r>
              <a:rPr lang="es-CL" sz="2000" b="1" kern="100" spc="200"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r>
              <a:rPr lang="es-CL" sz="2000" b="1"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tiene</a:t>
            </a:r>
            <a:r>
              <a:rPr lang="es-CL" sz="2000" b="1" kern="100" spc="200"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r>
              <a:rPr lang="es-CL" sz="2000" b="1"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por</a:t>
            </a:r>
            <a:r>
              <a:rPr lang="es-CL" sz="2000" b="1" kern="100" spc="200"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r>
              <a:rPr lang="es-CL" sz="2000" b="1"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objeto</a:t>
            </a:r>
            <a:r>
              <a:rPr lang="es-CL" sz="2000" b="1" kern="100" spc="200"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r>
              <a:rPr lang="es-CL" sz="2000" b="1"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la</a:t>
            </a:r>
            <a:r>
              <a:rPr lang="es-CL" sz="2000" b="1" kern="100" spc="200"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r>
              <a:rPr lang="es-CL" sz="2000" b="1"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producción</a:t>
            </a:r>
            <a:r>
              <a:rPr lang="es-CL" sz="2000" b="1" kern="100" spc="200"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r>
              <a:rPr lang="es-CL" sz="2000" b="1"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de</a:t>
            </a:r>
            <a:r>
              <a:rPr lang="es-CL" sz="2000" b="1" kern="100" spc="200"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r>
              <a:rPr lang="es-CL" sz="2000" b="1"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recursos</a:t>
            </a:r>
            <a:r>
              <a:rPr lang="es-CL" sz="2000" b="1" kern="100" spc="200"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r>
              <a:rPr lang="es-CL" sz="2000" b="1"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hidrobiológicos</a:t>
            </a:r>
            <a:r>
              <a:rPr lang="es-CL" sz="2000" b="1" kern="100" spc="-5"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r>
              <a:rPr lang="es-CL" sz="2000" b="1"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organizada por el hombre. (2)</a:t>
            </a:r>
            <a:endParaRPr lang="es-CL" sz="20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800"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endParaRPr lang="es-CL" kern="100" dirty="0">
              <a:latin typeface="Aptos" panose="020B0004020202020204" pitchFamily="34" charset="0"/>
              <a:ea typeface="Aptos" panose="020B0004020202020204" pitchFamily="34" charset="0"/>
              <a:cs typeface="Times New Roman" panose="02020603050405020304" pitchFamily="18" charset="0"/>
            </a:endParaRPr>
          </a:p>
          <a:p>
            <a:pPr algn="just"/>
            <a:r>
              <a:rPr lang="es-CL" sz="2400" b="1" kern="100" dirty="0">
                <a:solidFill>
                  <a:srgbClr val="2A2A2A"/>
                </a:solidFill>
                <a:effectLst/>
                <a:highlight>
                  <a:srgbClr val="00FFFF"/>
                </a:highlight>
                <a:latin typeface="Aptos" panose="020B0004020202020204" pitchFamily="34" charset="0"/>
                <a:ea typeface="Aptos" panose="020B0004020202020204" pitchFamily="34" charset="0"/>
                <a:cs typeface="Aptos" panose="020B0004020202020204" pitchFamily="34" charset="0"/>
              </a:rPr>
              <a:t>PISCICULTURA:</a:t>
            </a:r>
            <a:r>
              <a:rPr lang="es-CL" sz="2400" b="1" kern="100" spc="-1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Centro</a:t>
            </a:r>
            <a:r>
              <a:rPr lang="es-CL" sz="2400" b="1" kern="100" spc="-2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de</a:t>
            </a:r>
            <a:r>
              <a:rPr lang="es-CL" sz="2400" b="1" kern="100" spc="-7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cultivo</a:t>
            </a:r>
            <a:r>
              <a:rPr lang="es-CL" sz="2400" b="1" kern="100" spc="-2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de</a:t>
            </a:r>
            <a:r>
              <a:rPr lang="es-CL" sz="2400" b="1" kern="100" spc="-7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peces</a:t>
            </a:r>
            <a:r>
              <a:rPr lang="es-CL" sz="2400" b="1" kern="100" spc="-5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emplazado en</a:t>
            </a:r>
            <a:r>
              <a:rPr lang="es-CL" sz="2400" b="1" kern="100" spc="-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un terreno,</a:t>
            </a:r>
            <a:r>
              <a:rPr lang="es-CL" sz="2400" b="1" kern="100" spc="-3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cualquiera sea</a:t>
            </a:r>
            <a:r>
              <a:rPr lang="es-CL" sz="2400" b="1" kern="100" spc="-6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su</a:t>
            </a:r>
            <a:r>
              <a:rPr lang="es-CL" sz="2400" b="1" kern="100" spc="4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régimen</a:t>
            </a:r>
            <a:r>
              <a:rPr lang="es-CL" sz="2400" b="1" kern="100" spc="-3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de propiedad</a:t>
            </a:r>
            <a:r>
              <a:rPr lang="es-CL" sz="2400" b="1" kern="100" spc="9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o uso, que</a:t>
            </a:r>
            <a:r>
              <a:rPr lang="es-CL" sz="2400" b="1" kern="100" spc="-2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se</a:t>
            </a:r>
            <a:r>
              <a:rPr lang="es-CL" sz="2400" b="1" kern="100" spc="-2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abastece</a:t>
            </a:r>
            <a:r>
              <a:rPr lang="es-CL" sz="2400" b="1" kern="100" spc="4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de</a:t>
            </a:r>
            <a:r>
              <a:rPr lang="es-CL" sz="2400" b="1" kern="100" spc="-1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aguas provenientes</a:t>
            </a:r>
            <a:r>
              <a:rPr lang="es-CL" sz="2400" b="1" kern="100" spc="5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de</a:t>
            </a:r>
            <a:r>
              <a:rPr lang="es-CL" sz="2400" b="1" kern="100" spc="-1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derechos</a:t>
            </a:r>
            <a:r>
              <a:rPr lang="es-CL" sz="2400" b="1" kern="100" spc="5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de</a:t>
            </a:r>
            <a:r>
              <a:rPr lang="es-CL" sz="2400" b="1" kern="100" spc="-1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aprovechamiento</a:t>
            </a:r>
            <a:r>
              <a:rPr lang="es-CL" sz="2400" b="1" kern="100" spc="-2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de</a:t>
            </a:r>
            <a:r>
              <a:rPr lang="es-CL" sz="2400" b="1" kern="100" spc="9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aguas</a:t>
            </a:r>
            <a:r>
              <a:rPr lang="es-CL" sz="2400" b="1" kern="100" spc="10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o</a:t>
            </a:r>
            <a:r>
              <a:rPr lang="es-CL" sz="2400" b="1" kern="100" spc="10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de</a:t>
            </a:r>
            <a:r>
              <a:rPr lang="es-CL" sz="2400" b="1" kern="100" spc="9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aguas</a:t>
            </a:r>
            <a:r>
              <a:rPr lang="es-CL" sz="2400" b="1" kern="100" spc="12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provenientes</a:t>
            </a:r>
            <a:r>
              <a:rPr lang="es-CL" sz="2400" b="1" kern="100" spc="20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del</a:t>
            </a:r>
            <a:r>
              <a:rPr lang="es-CL" sz="2400" b="1" kern="100" spc="12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ejercicio</a:t>
            </a:r>
            <a:r>
              <a:rPr lang="es-CL" sz="2400" b="1" kern="100" spc="16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de</a:t>
            </a:r>
            <a:r>
              <a:rPr lang="es-CL" sz="2400" b="1" kern="100" spc="12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una</a:t>
            </a:r>
            <a:r>
              <a:rPr lang="es-CL" sz="2400" b="1" kern="100" spc="13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concesión</a:t>
            </a:r>
            <a:r>
              <a:rPr lang="es-CL" sz="2400" b="1" kern="100" spc="18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marítima,</a:t>
            </a:r>
            <a:r>
              <a:rPr lang="es-CL" sz="2400" b="1" kern="100" spc="12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inscrito</a:t>
            </a:r>
            <a:r>
              <a:rPr lang="es-CL" sz="2400" b="1" kern="100" spc="14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en</a:t>
            </a:r>
            <a:r>
              <a:rPr lang="es-CL" sz="2400" b="1" kern="100" spc="14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el</a:t>
            </a:r>
            <a:r>
              <a:rPr lang="es-CL" sz="2400" b="1" kern="100" spc="-4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Registro Nacional</a:t>
            </a:r>
            <a:r>
              <a:rPr lang="es-CL" sz="2400" b="1" kern="100" spc="55"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de</a:t>
            </a:r>
            <a:r>
              <a:rPr lang="es-CL" sz="2400" b="1" kern="100" spc="-60" dirty="0">
                <a:solidFill>
                  <a:srgbClr val="2A2A2A"/>
                </a:solidFill>
                <a:effectLst/>
                <a:latin typeface="Aptos" panose="020B0004020202020204" pitchFamily="34" charset="0"/>
                <a:ea typeface="Aptos" panose="020B0004020202020204" pitchFamily="34" charset="0"/>
                <a:cs typeface="Aptos" panose="020B0004020202020204" pitchFamily="34" charset="0"/>
              </a:rPr>
              <a:t> </a:t>
            </a:r>
            <a:r>
              <a:rPr lang="es-CL" sz="2400" b="1" kern="100" dirty="0">
                <a:solidFill>
                  <a:srgbClr val="2A2A2A"/>
                </a:solidFill>
                <a:effectLst/>
                <a:latin typeface="Aptos" panose="020B0004020202020204" pitchFamily="34" charset="0"/>
                <a:ea typeface="Aptos" panose="020B0004020202020204" pitchFamily="34" charset="0"/>
                <a:cs typeface="Aptos" panose="020B0004020202020204" pitchFamily="34" charset="0"/>
              </a:rPr>
              <a:t>Acuicultura (RNA). (2)</a:t>
            </a:r>
          </a:p>
          <a:p>
            <a:pPr algn="just"/>
            <a:endParaRPr lang="es-CL" b="1" kern="100" dirty="0">
              <a:solidFill>
                <a:srgbClr val="2A2A2A"/>
              </a:solidFill>
              <a:latin typeface="Aptos" panose="020B0004020202020204" pitchFamily="34" charset="0"/>
              <a:ea typeface="Aptos" panose="020B0004020202020204" pitchFamily="34" charset="0"/>
              <a:cs typeface="Times New Roman" panose="02020603050405020304" pitchFamily="18" charset="0"/>
            </a:endParaRPr>
          </a:p>
        </p:txBody>
      </p:sp>
      <p:sp>
        <p:nvSpPr>
          <p:cNvPr id="6" name="CuadroTexto 5">
            <a:extLst>
              <a:ext uri="{FF2B5EF4-FFF2-40B4-BE49-F238E27FC236}">
                <a16:creationId xmlns:a16="http://schemas.microsoft.com/office/drawing/2014/main" id="{E99BC048-AF35-BDA5-E19A-4AB1365F8DAA}"/>
              </a:ext>
            </a:extLst>
          </p:cNvPr>
          <p:cNvSpPr txBox="1"/>
          <p:nvPr/>
        </p:nvSpPr>
        <p:spPr>
          <a:xfrm>
            <a:off x="0" y="6153128"/>
            <a:ext cx="12192000" cy="646331"/>
          </a:xfrm>
          <a:prstGeom prst="rect">
            <a:avLst/>
          </a:prstGeom>
          <a:solidFill>
            <a:srgbClr val="DCFEC0"/>
          </a:solidFill>
        </p:spPr>
        <p:txBody>
          <a:bodyPr wrap="square">
            <a:spAutoFit/>
          </a:bodyPr>
          <a:lstStyle/>
          <a:p>
            <a:pPr algn="just"/>
            <a:r>
              <a:rPr lang="es-CL" sz="1200" b="1" dirty="0">
                <a:effectLst/>
                <a:latin typeface="Aptos" panose="020B0004020202020204" pitchFamily="34" charset="0"/>
                <a:ea typeface="Times New Roman" panose="02020603050405020304" pitchFamily="18" charset="0"/>
                <a:cs typeface="Aptos" panose="020B0004020202020204" pitchFamily="34" charset="0"/>
              </a:rPr>
              <a:t>(1) </a:t>
            </a:r>
            <a:r>
              <a:rPr lang="es-CL" sz="12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Grupo Intergubernamental de Expertos sobre el Cambio Climático. IPCC. </a:t>
            </a:r>
          </a:p>
          <a:p>
            <a:pPr algn="just"/>
            <a:r>
              <a:rPr lang="es-CL" sz="1200" b="1" dirty="0">
                <a:effectLst/>
                <a:latin typeface="Aptos" panose="020B0004020202020204" pitchFamily="34" charset="0"/>
                <a:ea typeface="Times New Roman" panose="02020603050405020304" pitchFamily="18" charset="0"/>
                <a:cs typeface="Aptos" panose="020B0004020202020204" pitchFamily="34" charset="0"/>
              </a:rPr>
              <a:t>(2) Resolución exenta n°437 aprueba anteproyecto del plan de descontaminación por</a:t>
            </a:r>
            <a:r>
              <a:rPr lang="es-CL" sz="12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r>
              <a:rPr lang="es-CL" sz="1200" b="1" dirty="0">
                <a:effectLst/>
                <a:latin typeface="Aptos" panose="020B0004020202020204" pitchFamily="34" charset="0"/>
                <a:ea typeface="Times New Roman" panose="02020603050405020304" pitchFamily="18" charset="0"/>
                <a:cs typeface="Aptos" panose="020B0004020202020204" pitchFamily="34" charset="0"/>
              </a:rPr>
              <a:t>clorofila "a'', transparencia y fosforo disuelto, para la cuenca del lago Villarrica. MMA. Santiago, 25 de mayo de 2020. </a:t>
            </a:r>
            <a:endParaRPr lang="es-MX" sz="1200" b="1" kern="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69040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646FAEFE-8304-38EE-5A26-BFD8D9CD2DD7}"/>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C1D159F8-6C29-786F-79FB-E4699DF031CF}"/>
              </a:ext>
            </a:extLst>
          </p:cNvPr>
          <p:cNvSpPr txBox="1"/>
          <p:nvPr/>
        </p:nvSpPr>
        <p:spPr>
          <a:xfrm>
            <a:off x="2967579" y="181652"/>
            <a:ext cx="6256841" cy="646331"/>
          </a:xfrm>
          <a:prstGeom prst="rect">
            <a:avLst/>
          </a:prstGeom>
          <a:solidFill>
            <a:srgbClr val="DCFEC0"/>
          </a:solidFill>
        </p:spPr>
        <p:txBody>
          <a:bodyPr wrap="none" rtlCol="0">
            <a:spAutoFit/>
          </a:bodyPr>
          <a:lstStyle/>
          <a:p>
            <a:r>
              <a:rPr lang="es-CL" sz="3600" b="1" dirty="0"/>
              <a:t>ALGUNAS DEFINICIONES</a:t>
            </a:r>
          </a:p>
        </p:txBody>
      </p:sp>
      <p:sp>
        <p:nvSpPr>
          <p:cNvPr id="3" name="CuadroTexto 2">
            <a:extLst>
              <a:ext uri="{FF2B5EF4-FFF2-40B4-BE49-F238E27FC236}">
                <a16:creationId xmlns:a16="http://schemas.microsoft.com/office/drawing/2014/main" id="{6F824803-7EBF-C4F3-8321-34CE0B599E82}"/>
              </a:ext>
            </a:extLst>
          </p:cNvPr>
          <p:cNvSpPr txBox="1"/>
          <p:nvPr/>
        </p:nvSpPr>
        <p:spPr>
          <a:xfrm>
            <a:off x="304800" y="1012954"/>
            <a:ext cx="11277600" cy="5386090"/>
          </a:xfrm>
          <a:prstGeom prst="rect">
            <a:avLst/>
          </a:prstGeom>
          <a:solidFill>
            <a:srgbClr val="DCFEC0"/>
          </a:solidFill>
        </p:spPr>
        <p:txBody>
          <a:bodyPr wrap="square" rtlCol="0">
            <a:spAutoFit/>
          </a:bodyPr>
          <a:lstStyle/>
          <a:p>
            <a:pPr algn="just"/>
            <a:endParaRPr lang="es-CL" sz="24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endParaRPr>
          </a:p>
          <a:p>
            <a:pPr algn="just"/>
            <a:endParaRPr lang="es-CL" sz="1800" b="1" kern="100" dirty="0">
              <a:solidFill>
                <a:srgbClr val="232323"/>
              </a:solidFill>
              <a:effectLst/>
              <a:highlight>
                <a:srgbClr val="00FFFF"/>
              </a:highlight>
              <a:latin typeface="Aptos" panose="020B0004020202020204" pitchFamily="34" charset="0"/>
              <a:ea typeface="Aptos" panose="020B0004020202020204" pitchFamily="34" charset="0"/>
              <a:cs typeface="Aptos" panose="020B0004020202020204" pitchFamily="34" charset="0"/>
            </a:endParaRPr>
          </a:p>
          <a:p>
            <a:pPr algn="just"/>
            <a:r>
              <a:rPr lang="es-CL" sz="2400" b="1" kern="100" dirty="0">
                <a:solidFill>
                  <a:srgbClr val="232323"/>
                </a:solidFill>
                <a:effectLst/>
                <a:highlight>
                  <a:srgbClr val="00FFFF"/>
                </a:highlight>
                <a:latin typeface="Aptos" panose="020B0004020202020204" pitchFamily="34" charset="0"/>
                <a:ea typeface="Aptos" panose="020B0004020202020204" pitchFamily="34" charset="0"/>
                <a:cs typeface="Aptos" panose="020B0004020202020204" pitchFamily="34" charset="0"/>
              </a:rPr>
              <a:t>PRODUCCIÓN:</a:t>
            </a:r>
            <a:r>
              <a:rPr lang="es-CL" sz="2400" b="1" kern="100" dirty="0">
                <a:solidFill>
                  <a:srgbClr val="232323"/>
                </a:solidFill>
                <a:highlight>
                  <a:srgbClr val="00FFFF"/>
                </a:highlight>
                <a:latin typeface="Aptos" panose="020B0004020202020204" pitchFamily="34" charset="0"/>
                <a:ea typeface="Aptos" panose="020B0004020202020204" pitchFamily="34" charset="0"/>
                <a:cs typeface="Times New Roman" panose="02020603050405020304" pitchFamily="18" charset="0"/>
              </a:rPr>
              <a:t> </a:t>
            </a:r>
            <a:r>
              <a:rPr lang="es-CL" sz="2000" b="1" kern="100" dirty="0">
                <a:effectLst/>
                <a:latin typeface="Aptos" panose="020B0004020202020204" pitchFamily="34" charset="0"/>
                <a:ea typeface="Aptos" panose="020B0004020202020204" pitchFamily="34" charset="0"/>
                <a:cs typeface="Times New Roman" panose="02020603050405020304" pitchFamily="18" charset="0"/>
              </a:rPr>
              <a:t>resultado de la suma de todos los egresos, expresados en toneladas, kilos o unidades, y del remanente existente en un centro de cultivo en un período determinado. </a:t>
            </a:r>
            <a:endParaRPr lang="es-CL" sz="18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s-CL" sz="18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2400" b="1" kern="100" dirty="0">
                <a:effectLst/>
                <a:latin typeface="Aptos" panose="020B0004020202020204" pitchFamily="34" charset="0"/>
                <a:ea typeface="Aptos" panose="020B0004020202020204" pitchFamily="34" charset="0"/>
                <a:cs typeface="Times New Roman" panose="02020603050405020304" pitchFamily="18" charset="0"/>
              </a:rPr>
              <a:t>En el caso de las PISCICULTURAS se entenderá por producción el resultado de la suma de todos los egresos, expresados en toneladas, kilos o unidades, descontados los ingresos de ejemplares efectuados en el mismo período.</a:t>
            </a:r>
            <a:endParaRPr lang="es-CL"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s-CL" sz="2400" kern="100" dirty="0">
              <a:solidFill>
                <a:srgbClr val="232323"/>
              </a:solidFill>
              <a:effectLst/>
              <a:latin typeface="Aptos" panose="020B0004020202020204" pitchFamily="34" charset="0"/>
              <a:ea typeface="Aptos" panose="020B0004020202020204" pitchFamily="34" charset="0"/>
              <a:cs typeface="Aptos" panose="020B0004020202020204" pitchFamily="34" charset="0"/>
            </a:endParaRPr>
          </a:p>
          <a:p>
            <a:pPr algn="just"/>
            <a:endParaRPr lang="es-CL" sz="2000" kern="100" dirty="0">
              <a:solidFill>
                <a:srgbClr val="232323"/>
              </a:solidFill>
              <a:latin typeface="Aptos" panose="020B0004020202020204" pitchFamily="34" charset="0"/>
              <a:ea typeface="Aptos" panose="020B0004020202020204" pitchFamily="34" charset="0"/>
              <a:cs typeface="Aptos" panose="020B0004020202020204" pitchFamily="34" charset="0"/>
            </a:endParaRPr>
          </a:p>
          <a:p>
            <a:pPr algn="just"/>
            <a:r>
              <a:rPr lang="es-CL" sz="2000" kern="100" dirty="0">
                <a:solidFill>
                  <a:srgbClr val="232323"/>
                </a:solidFill>
                <a:effectLst/>
                <a:latin typeface="Aptos" panose="020B0004020202020204" pitchFamily="34" charset="0"/>
                <a:ea typeface="Aptos" panose="020B0004020202020204" pitchFamily="34" charset="0"/>
                <a:cs typeface="Aptos" panose="020B0004020202020204" pitchFamily="34" charset="0"/>
              </a:rPr>
              <a:t> </a:t>
            </a:r>
            <a:endParaRPr lang="es-CL" sz="2000" kern="100" dirty="0">
              <a:latin typeface="Aptos" panose="020B0004020202020204" pitchFamily="34" charset="0"/>
              <a:ea typeface="Aptos" panose="020B0004020202020204" pitchFamily="34" charset="0"/>
              <a:cs typeface="Times New Roman" panose="02020603050405020304" pitchFamily="18" charset="0"/>
            </a:endParaRPr>
          </a:p>
          <a:p>
            <a:endParaRPr lang="es-CL" sz="1800" b="1" kern="100" dirty="0">
              <a:effectLst/>
              <a:latin typeface="Aptos" panose="020B0004020202020204" pitchFamily="34" charset="0"/>
              <a:ea typeface="Aptos" panose="020B0004020202020204" pitchFamily="34" charset="0"/>
              <a:cs typeface="Times New Roman" panose="02020603050405020304" pitchFamily="18" charset="0"/>
            </a:endParaRPr>
          </a:p>
          <a:p>
            <a:endParaRPr lang="es-CL" b="1" kern="100" dirty="0">
              <a:latin typeface="Aptos" panose="020B0004020202020204" pitchFamily="34" charset="0"/>
              <a:ea typeface="Aptos" panose="020B0004020202020204" pitchFamily="34" charset="0"/>
              <a:cs typeface="Times New Roman" panose="02020603050405020304" pitchFamily="18" charset="0"/>
            </a:endParaRPr>
          </a:p>
          <a:p>
            <a:endParaRPr lang="es-CL" sz="1400" b="1" kern="100" dirty="0">
              <a:effectLst/>
              <a:latin typeface="Aptos" panose="020B0004020202020204" pitchFamily="34" charset="0"/>
              <a:ea typeface="Aptos" panose="020B0004020202020204" pitchFamily="34" charset="0"/>
              <a:cs typeface="Times New Roman" panose="02020603050405020304" pitchFamily="18" charset="0"/>
            </a:endParaRPr>
          </a:p>
          <a:p>
            <a:endParaRPr lang="es-CL" sz="1400" b="1" kern="100" dirty="0">
              <a:latin typeface="Aptos" panose="020B0004020202020204" pitchFamily="34" charset="0"/>
              <a:ea typeface="Aptos" panose="020B0004020202020204" pitchFamily="34" charset="0"/>
              <a:cs typeface="Times New Roman" panose="02020603050405020304" pitchFamily="18" charset="0"/>
            </a:endParaRPr>
          </a:p>
          <a:p>
            <a:endParaRPr lang="es-CL" sz="1400" b="1" kern="100" dirty="0">
              <a:effectLst/>
              <a:latin typeface="Aptos" panose="020B0004020202020204" pitchFamily="34" charset="0"/>
              <a:ea typeface="Aptos" panose="020B0004020202020204" pitchFamily="34" charset="0"/>
              <a:cs typeface="Times New Roman" panose="02020603050405020304" pitchFamily="18" charset="0"/>
            </a:endParaRPr>
          </a:p>
          <a:p>
            <a:r>
              <a:rPr lang="es-CL" sz="1400" b="1" kern="100" dirty="0">
                <a:effectLst/>
                <a:latin typeface="Aptos" panose="020B0004020202020204" pitchFamily="34" charset="0"/>
                <a:ea typeface="Aptos" panose="020B0004020202020204" pitchFamily="34" charset="0"/>
                <a:cs typeface="Times New Roman" panose="02020603050405020304" pitchFamily="18" charset="0"/>
              </a:rPr>
              <a:t>Decreto 320.  Reglamento ambiental para la acuicultura. M. de economía, Fomento y Reconstrucción; SUBPESCA, Última versión - 24-feb-2022. Art. N°2, n) </a:t>
            </a:r>
            <a:endParaRPr lang="es-CL"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3593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43DE"/>
        </a:solidFill>
        <a:effectLst/>
      </p:bgPr>
    </p:bg>
    <p:spTree>
      <p:nvGrpSpPr>
        <p:cNvPr id="1" name="">
          <a:extLst>
            <a:ext uri="{FF2B5EF4-FFF2-40B4-BE49-F238E27FC236}">
              <a16:creationId xmlns:a16="http://schemas.microsoft.com/office/drawing/2014/main" id="{9FF8BC91-2331-8791-0181-785546A4C7D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AB2F26A-42AF-B11C-CFD5-85E3C0EDF142}"/>
              </a:ext>
            </a:extLst>
          </p:cNvPr>
          <p:cNvSpPr txBox="1"/>
          <p:nvPr/>
        </p:nvSpPr>
        <p:spPr>
          <a:xfrm>
            <a:off x="323556" y="237364"/>
            <a:ext cx="11617569" cy="1077218"/>
          </a:xfrm>
          <a:prstGeom prst="rect">
            <a:avLst/>
          </a:prstGeom>
          <a:solidFill>
            <a:schemeClr val="accent3">
              <a:lumMod val="20000"/>
              <a:lumOff val="80000"/>
            </a:schemeClr>
          </a:solidFill>
        </p:spPr>
        <p:txBody>
          <a:bodyPr wrap="square">
            <a:spAutoFit/>
          </a:bodyPr>
          <a:lstStyle/>
          <a:p>
            <a:pPr algn="ctr"/>
            <a:r>
              <a:rPr lang="es-ES_tradnl" sz="3200" b="1"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ANTECEDENTES  INTERNACIONALES  DE PESCA Y ACUICULTURA</a:t>
            </a:r>
            <a:r>
              <a:rPr lang="es-ES_tradnl" sz="3200" b="1" dirty="0">
                <a:highlight>
                  <a:srgbClr val="FFFF00"/>
                </a:highlight>
                <a:latin typeface="Aptos" panose="020B0004020202020204" pitchFamily="34" charset="0"/>
                <a:ea typeface="Aptos" panose="020B0004020202020204" pitchFamily="34" charset="0"/>
                <a:cs typeface="Times New Roman" panose="02020603050405020304" pitchFamily="18" charset="0"/>
              </a:rPr>
              <a:t>.</a:t>
            </a:r>
            <a:endParaRPr lang="es-CL" sz="3200" dirty="0"/>
          </a:p>
        </p:txBody>
      </p:sp>
      <p:sp>
        <p:nvSpPr>
          <p:cNvPr id="5" name="CuadroTexto 4">
            <a:extLst>
              <a:ext uri="{FF2B5EF4-FFF2-40B4-BE49-F238E27FC236}">
                <a16:creationId xmlns:a16="http://schemas.microsoft.com/office/drawing/2014/main" id="{43FD0CF6-AFB2-EE76-34C6-CCD2A2A49EE5}"/>
              </a:ext>
            </a:extLst>
          </p:cNvPr>
          <p:cNvSpPr txBox="1"/>
          <p:nvPr/>
        </p:nvSpPr>
        <p:spPr>
          <a:xfrm>
            <a:off x="323557" y="1519311"/>
            <a:ext cx="11690252" cy="5262979"/>
          </a:xfrm>
          <a:prstGeom prst="rect">
            <a:avLst/>
          </a:prstGeom>
          <a:solidFill>
            <a:schemeClr val="accent5">
              <a:lumMod val="20000"/>
              <a:lumOff val="80000"/>
            </a:schemeClr>
          </a:solidFill>
        </p:spPr>
        <p:txBody>
          <a:bodyPr wrap="square">
            <a:spAutoFit/>
          </a:bodyPr>
          <a:lstStyle/>
          <a:p>
            <a:pPr algn="just"/>
            <a:endParaRPr lang="es-ES_tradnl" sz="2400" b="1" dirty="0">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gn="ctr"/>
            <a:r>
              <a:rPr lang="es-ES_tradnl" sz="3200" b="1" dirty="0">
                <a:highlight>
                  <a:srgbClr val="00FF00"/>
                </a:highlight>
                <a:latin typeface="Aptos" panose="020B0004020202020204" pitchFamily="34" charset="0"/>
                <a:ea typeface="Aptos" panose="020B0004020202020204" pitchFamily="34" charset="0"/>
                <a:cs typeface="Times New Roman" panose="02020603050405020304" pitchFamily="18" charset="0"/>
              </a:rPr>
              <a:t>PR</a:t>
            </a:r>
            <a:r>
              <a:rPr lang="es-ES_tradnl" sz="3200" b="1"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ODUCCIÓN</a:t>
            </a:r>
            <a:r>
              <a:rPr lang="es-ES_tradnl" sz="3200" b="1" spc="2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r>
              <a:rPr lang="es-ES_tradnl" sz="3200" b="1"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PESQUERA</a:t>
            </a:r>
            <a:r>
              <a:rPr lang="es-ES_tradnl" sz="3200" b="1" spc="2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r>
              <a:rPr lang="es-ES_tradnl" sz="3200" b="1"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Y</a:t>
            </a:r>
            <a:r>
              <a:rPr lang="es-ES_tradnl" sz="3200" b="1" spc="2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r>
              <a:rPr lang="es-ES_tradnl" sz="3200" b="1"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ACUÍCOLA</a:t>
            </a:r>
            <a:r>
              <a:rPr lang="es-ES_tradnl" sz="3200" b="1" spc="2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r>
              <a:rPr lang="es-ES_tradnl" sz="3200" b="1"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MUNDIAL</a:t>
            </a:r>
            <a:r>
              <a:rPr lang="es-ES_tradnl" sz="3200" b="1" spc="200" dirty="0">
                <a:highlight>
                  <a:srgbClr val="00FF00"/>
                </a:highlight>
                <a:latin typeface="Aptos" panose="020B0004020202020204" pitchFamily="34" charset="0"/>
                <a:ea typeface="Aptos" panose="020B0004020202020204" pitchFamily="34" charset="0"/>
                <a:cs typeface="Times New Roman" panose="02020603050405020304" pitchFamily="18" charset="0"/>
              </a:rPr>
              <a:t>: </a:t>
            </a:r>
          </a:p>
          <a:p>
            <a:pPr algn="just"/>
            <a:endParaRPr lang="es-ES_tradnl" sz="2400" b="1" spc="200" dirty="0">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marL="342900" indent="-342900" algn="just">
              <a:buFont typeface="Wingdings" pitchFamily="2" charset="2"/>
              <a:buChar char="n"/>
            </a:pPr>
            <a:r>
              <a:rPr lang="es-ES_tradnl" sz="2400" b="1" dirty="0">
                <a:effectLst/>
                <a:latin typeface="Aptos" panose="020B0004020202020204" pitchFamily="34" charset="0"/>
                <a:ea typeface="Aptos" panose="020B0004020202020204" pitchFamily="34" charset="0"/>
                <a:cs typeface="Times New Roman" panose="02020603050405020304" pitchFamily="18" charset="0"/>
              </a:rPr>
              <a:t>223</a:t>
            </a:r>
            <a:r>
              <a:rPr lang="es-ES_tradn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ES_tradnl" sz="2400" b="1" dirty="0">
                <a:effectLst/>
                <a:latin typeface="Aptos" panose="020B0004020202020204" pitchFamily="34" charset="0"/>
                <a:ea typeface="Aptos" panose="020B0004020202020204" pitchFamily="34" charset="0"/>
                <a:cs typeface="Times New Roman" panose="02020603050405020304" pitchFamily="18" charset="0"/>
              </a:rPr>
              <a:t>MILLONES DE </a:t>
            </a:r>
            <a:r>
              <a:rPr lang="es-ES_tradnl" sz="2400" b="1" dirty="0" err="1">
                <a:effectLst/>
                <a:latin typeface="Aptos" panose="020B0004020202020204" pitchFamily="34" charset="0"/>
                <a:ea typeface="Aptos" panose="020B0004020202020204" pitchFamily="34" charset="0"/>
                <a:cs typeface="Times New Roman" panose="02020603050405020304" pitchFamily="18" charset="0"/>
              </a:rPr>
              <a:t>tons</a:t>
            </a:r>
            <a:r>
              <a:rPr lang="es-ES_tradnl" sz="2400" b="1" dirty="0">
                <a:effectLst/>
                <a:latin typeface="Aptos" panose="020B0004020202020204" pitchFamily="34" charset="0"/>
                <a:ea typeface="Aptos" panose="020B0004020202020204" pitchFamily="34" charset="0"/>
                <a:cs typeface="Times New Roman" panose="02020603050405020304" pitchFamily="18" charset="0"/>
              </a:rPr>
              <a:t>. </a:t>
            </a:r>
            <a:r>
              <a:rPr lang="es-ES_tradnl" sz="2400" b="1" dirty="0">
                <a:latin typeface="Aptos" panose="020B0004020202020204" pitchFamily="34" charset="0"/>
                <a:ea typeface="Aptos" panose="020B0004020202020204" pitchFamily="34" charset="0"/>
                <a:cs typeface="Times New Roman" panose="02020603050405020304" pitchFamily="18" charset="0"/>
              </a:rPr>
              <a:t>e</a:t>
            </a:r>
            <a:r>
              <a:rPr lang="es-ES_tradnl" sz="2400" b="1" dirty="0">
                <a:effectLst/>
                <a:latin typeface="Aptos" panose="020B0004020202020204" pitchFamily="34" charset="0"/>
                <a:ea typeface="Aptos" panose="020B0004020202020204" pitchFamily="34" charset="0"/>
                <a:cs typeface="Times New Roman" panose="02020603050405020304" pitchFamily="18" charset="0"/>
              </a:rPr>
              <a:t>n el año 2022.</a:t>
            </a:r>
          </a:p>
          <a:p>
            <a:pPr marL="342900" indent="-342900" algn="just">
              <a:buFont typeface="Wingdings" pitchFamily="2" charset="2"/>
              <a:buChar char="n"/>
            </a:pPr>
            <a:endParaRPr lang="es-ES_tradnl" sz="2400" b="1" dirty="0">
              <a:latin typeface="Aptos" panose="020B0004020202020204" pitchFamily="34" charset="0"/>
              <a:ea typeface="Aptos" panose="020B0004020202020204" pitchFamily="34" charset="0"/>
              <a:cs typeface="Times New Roman" panose="02020603050405020304" pitchFamily="18" charset="0"/>
            </a:endParaRPr>
          </a:p>
          <a:p>
            <a:pPr algn="just"/>
            <a:endParaRPr lang="es-ES_tradnl" sz="2400" b="1" dirty="0">
              <a:effectLst/>
              <a:latin typeface="Aptos" panose="020B0004020202020204" pitchFamily="34" charset="0"/>
              <a:ea typeface="Aptos" panose="020B0004020202020204" pitchFamily="34" charset="0"/>
              <a:cs typeface="Times New Roman" panose="02020603050405020304" pitchFamily="18" charset="0"/>
            </a:endParaRPr>
          </a:p>
          <a:p>
            <a:pPr algn="ctr"/>
            <a:r>
              <a:rPr lang="es-CL" sz="3200" b="1" dirty="0">
                <a:highlight>
                  <a:srgbClr val="00FF00"/>
                </a:highlight>
                <a:latin typeface="Aptos" panose="020B0004020202020204" pitchFamily="34" charset="0"/>
                <a:ea typeface="Aptos" panose="020B0004020202020204" pitchFamily="34" charset="0"/>
                <a:cs typeface="Times New Roman" panose="02020603050405020304" pitchFamily="18" charset="0"/>
              </a:rPr>
              <a:t>E</a:t>
            </a:r>
            <a:r>
              <a:rPr lang="es-CL" sz="3200" b="1"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MPLEO</a:t>
            </a:r>
            <a:r>
              <a:rPr lang="es-CL" sz="3200" b="1" spc="2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p>
          <a:p>
            <a:pPr algn="ctr"/>
            <a:endParaRPr lang="es-CL" sz="2000" b="1" spc="2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gn="just">
              <a:buFont typeface="Wingdings" pitchFamily="2" charset="2"/>
              <a:buChar char="n"/>
            </a:pPr>
            <a:r>
              <a:rPr lang="es-CL" sz="2400" b="1" dirty="0">
                <a:latin typeface="Aptos" panose="020B0004020202020204" pitchFamily="34" charset="0"/>
                <a:ea typeface="Aptos" panose="020B0004020202020204" pitchFamily="34" charset="0"/>
                <a:cs typeface="Times New Roman" panose="02020603050405020304" pitchFamily="18" charset="0"/>
              </a:rPr>
              <a:t>E</a:t>
            </a:r>
            <a:r>
              <a:rPr lang="es-CL" sz="2400" b="1" dirty="0">
                <a:effectLst/>
                <a:latin typeface="Aptos" panose="020B0004020202020204" pitchFamily="34" charset="0"/>
                <a:ea typeface="Aptos" panose="020B0004020202020204" pitchFamily="34" charset="0"/>
                <a:cs typeface="Times New Roman" panose="02020603050405020304" pitchFamily="18" charset="0"/>
              </a:rPr>
              <a:t>n</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la</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pesca</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y</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la acuicultura,</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se</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estima</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que,</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en</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2022,</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spc="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61,8 </a:t>
            </a:r>
            <a:r>
              <a:rPr lang="es-CL" sz="2400" b="1"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MILLONES</a:t>
            </a:r>
            <a:r>
              <a:rPr lang="es-CL" sz="2400" b="1" spc="14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de</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personas</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participaban</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en</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el</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sector</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de</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la</a:t>
            </a:r>
            <a:r>
              <a:rPr lang="es-CL" sz="2400" b="1" spc="135"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producción</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primaria</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en</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calidad</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de</a:t>
            </a:r>
            <a:r>
              <a:rPr lang="es-CL" sz="2400" b="1" spc="200"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trabajadores a</a:t>
            </a:r>
            <a:r>
              <a:rPr lang="es-CL" sz="2400" b="1" spc="165"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tiempo</a:t>
            </a:r>
            <a:r>
              <a:rPr lang="es-CL" sz="2400" b="1" spc="165"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completo</a:t>
            </a:r>
            <a:r>
              <a:rPr lang="es-CL" sz="2400" b="1" spc="165"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o</a:t>
            </a:r>
            <a:r>
              <a:rPr lang="es-CL" sz="2400" b="1" spc="165" dirty="0">
                <a:effectLst/>
                <a:latin typeface="Aptos" panose="020B0004020202020204" pitchFamily="34" charset="0"/>
                <a:ea typeface="Aptos" panose="020B0004020202020204" pitchFamily="34" charset="0"/>
                <a:cs typeface="Times New Roman" panose="02020603050405020304" pitchFamily="18" charset="0"/>
              </a:rPr>
              <a:t> </a:t>
            </a:r>
            <a:r>
              <a:rPr lang="es-CL" sz="2400" b="1" dirty="0">
                <a:effectLst/>
                <a:latin typeface="Aptos" panose="020B0004020202020204" pitchFamily="34" charset="0"/>
                <a:ea typeface="Aptos" panose="020B0004020202020204" pitchFamily="34" charset="0"/>
                <a:cs typeface="Times New Roman" panose="02020603050405020304" pitchFamily="18" charset="0"/>
              </a:rPr>
              <a:t>parcial.</a:t>
            </a:r>
          </a:p>
          <a:p>
            <a:pPr marL="342900" indent="-342900" algn="just">
              <a:buFont typeface="Wingdings" pitchFamily="2" charset="2"/>
              <a:buChar char="n"/>
            </a:pPr>
            <a:endParaRPr lang="es-CL" sz="2000" b="1" dirty="0">
              <a:latin typeface="Aptos" panose="020B0004020202020204" pitchFamily="34" charset="0"/>
              <a:ea typeface="Aptos" panose="020B0004020202020204" pitchFamily="34" charset="0"/>
              <a:cs typeface="Times New Roman" panose="02020603050405020304" pitchFamily="18" charset="0"/>
            </a:endParaRPr>
          </a:p>
          <a:p>
            <a:pPr marL="342900" indent="-342900" algn="just">
              <a:buFont typeface="Wingdings" pitchFamily="2" charset="2"/>
              <a:buChar char="n"/>
            </a:pPr>
            <a:endParaRPr lang="es-CL" sz="2000" b="1"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s-CL" sz="2000" b="1" dirty="0">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574344C3-D3EC-77B3-700D-380816EA04B5}"/>
              </a:ext>
            </a:extLst>
          </p:cNvPr>
          <p:cNvSpPr txBox="1"/>
          <p:nvPr/>
        </p:nvSpPr>
        <p:spPr>
          <a:xfrm>
            <a:off x="446043" y="6333378"/>
            <a:ext cx="11078241" cy="287258"/>
          </a:xfrm>
          <a:prstGeom prst="rect">
            <a:avLst/>
          </a:prstGeom>
          <a:solidFill>
            <a:schemeClr val="bg1"/>
          </a:solidFill>
        </p:spPr>
        <p:txBody>
          <a:bodyPr wrap="square">
            <a:spAutoFit/>
          </a:bodyPr>
          <a:lstStyle/>
          <a:p>
            <a:pPr marL="24765" algn="just">
              <a:lnSpc>
                <a:spcPct val="110000"/>
              </a:lnSpc>
            </a:pPr>
            <a:r>
              <a:rPr lang="en-US" sz="1200" b="1" dirty="0">
                <a:effectLst/>
                <a:latin typeface="Aptos" panose="020B0004020202020204" pitchFamily="34" charset="0"/>
                <a:ea typeface="Aptos" panose="020B0004020202020204" pitchFamily="34" charset="0"/>
                <a:cs typeface="Helvetica" pitchFamily="2" charset="0"/>
              </a:rPr>
              <a:t>FAO 2024. THE STATE OF WORLD FISHERIES AND AQUACULTURE 2024. BLUE TRANSFORMATION IN ACTION. ROME.    </a:t>
            </a:r>
            <a:r>
              <a:rPr lang="en-US" sz="1200" b="1" u="sng" dirty="0">
                <a:effectLst/>
                <a:latin typeface="Aptos" panose="020B0004020202020204" pitchFamily="34" charset="0"/>
                <a:ea typeface="Aptos" panose="020B0004020202020204" pitchFamily="34" charset="0"/>
                <a:cs typeface="Helvetica" pitchFamily="2" charset="0"/>
                <a:hlinkClick r:id="rId2">
                  <a:extLst>
                    <a:ext uri="{A12FA001-AC4F-418D-AE19-62706E023703}">
                      <ahyp:hlinkClr xmlns:ahyp="http://schemas.microsoft.com/office/drawing/2018/hyperlinkcolor" xmlns="" val="tx"/>
                    </a:ext>
                  </a:extLst>
                </a:hlinkClick>
              </a:rPr>
              <a:t>HTTPS://DOI.ORG/10.4060/CD0683EN</a:t>
            </a:r>
            <a:endParaRPr lang="es-CL" sz="1200" b="1" dirty="0">
              <a:effectLst/>
              <a:latin typeface="Helvetica" pitchFamily="2" charset="0"/>
              <a:ea typeface="Aptos" panose="020B0004020202020204" pitchFamily="34" charset="0"/>
              <a:cs typeface="Helvetica" pitchFamily="2" charset="0"/>
            </a:endParaRPr>
          </a:p>
        </p:txBody>
      </p:sp>
      <p:sp>
        <p:nvSpPr>
          <p:cNvPr id="2" name="CuadroTexto 1">
            <a:extLst>
              <a:ext uri="{FF2B5EF4-FFF2-40B4-BE49-F238E27FC236}">
                <a16:creationId xmlns:a16="http://schemas.microsoft.com/office/drawing/2014/main" id="{8AEEF1AA-1094-D264-90C0-C7E1C0D89F08}"/>
              </a:ext>
            </a:extLst>
          </p:cNvPr>
          <p:cNvSpPr txBox="1"/>
          <p:nvPr/>
        </p:nvSpPr>
        <p:spPr>
          <a:xfrm>
            <a:off x="323557" y="255567"/>
            <a:ext cx="11617569" cy="1077218"/>
          </a:xfrm>
          <a:prstGeom prst="rect">
            <a:avLst/>
          </a:prstGeom>
          <a:solidFill>
            <a:schemeClr val="accent3">
              <a:lumMod val="20000"/>
              <a:lumOff val="80000"/>
            </a:schemeClr>
          </a:solidFill>
        </p:spPr>
        <p:txBody>
          <a:bodyPr wrap="square">
            <a:spAutoFit/>
          </a:bodyPr>
          <a:lstStyle/>
          <a:p>
            <a:pPr algn="ctr"/>
            <a:r>
              <a:rPr lang="es-ES_tradnl" sz="3200" b="1"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ANTECEDENTES  INTERNACIONALES  DE PESCA Y ACUICULTURA</a:t>
            </a:r>
            <a:r>
              <a:rPr lang="es-ES_tradnl" sz="3200" b="1" dirty="0">
                <a:highlight>
                  <a:srgbClr val="00FF00"/>
                </a:highlight>
                <a:latin typeface="Aptos" panose="020B0004020202020204" pitchFamily="34" charset="0"/>
                <a:ea typeface="Aptos" panose="020B0004020202020204" pitchFamily="34" charset="0"/>
                <a:cs typeface="Times New Roman" panose="02020603050405020304" pitchFamily="18" charset="0"/>
              </a:rPr>
              <a:t>.</a:t>
            </a:r>
            <a:endParaRPr lang="es-CL" sz="3200" dirty="0">
              <a:highlight>
                <a:srgbClr val="00FF00"/>
              </a:highlight>
            </a:endParaRPr>
          </a:p>
        </p:txBody>
      </p:sp>
    </p:spTree>
    <p:extLst>
      <p:ext uri="{BB962C8B-B14F-4D97-AF65-F5344CB8AC3E}">
        <p14:creationId xmlns:p14="http://schemas.microsoft.com/office/powerpoint/2010/main" val="2709120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011EAFF-2244-A30A-96FC-1E47B16E433A}"/>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D799B0F6-AF5B-1D70-C466-6D09067CF471}"/>
              </a:ext>
            </a:extLst>
          </p:cNvPr>
          <p:cNvSpPr txBox="1"/>
          <p:nvPr/>
        </p:nvSpPr>
        <p:spPr>
          <a:xfrm>
            <a:off x="287215" y="129837"/>
            <a:ext cx="11617569" cy="523220"/>
          </a:xfrm>
          <a:prstGeom prst="rect">
            <a:avLst/>
          </a:prstGeom>
          <a:solidFill>
            <a:schemeClr val="accent3">
              <a:lumMod val="20000"/>
              <a:lumOff val="80000"/>
            </a:schemeClr>
          </a:solidFill>
        </p:spPr>
        <p:txBody>
          <a:bodyPr wrap="square">
            <a:spAutoFit/>
          </a:bodyPr>
          <a:lstStyle/>
          <a:p>
            <a:pPr algn="ctr"/>
            <a:r>
              <a:rPr lang="es-ES_tradnl" sz="2800" b="1"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ANTECEDENTES  INTERNACIONALES  DE PESCA Y ACUICULTURA</a:t>
            </a:r>
            <a:r>
              <a:rPr lang="es-ES_tradnl" sz="2800" b="1" dirty="0">
                <a:highlight>
                  <a:srgbClr val="FFFF00"/>
                </a:highlight>
                <a:latin typeface="Aptos" panose="020B0004020202020204" pitchFamily="34" charset="0"/>
                <a:ea typeface="Aptos" panose="020B0004020202020204" pitchFamily="34" charset="0"/>
                <a:cs typeface="Times New Roman" panose="02020603050405020304" pitchFamily="18" charset="0"/>
              </a:rPr>
              <a:t>.</a:t>
            </a:r>
            <a:endParaRPr lang="es-CL" sz="2800" dirty="0"/>
          </a:p>
        </p:txBody>
      </p:sp>
      <p:pic>
        <p:nvPicPr>
          <p:cNvPr id="3" name="Imagen 2">
            <a:extLst>
              <a:ext uri="{FF2B5EF4-FFF2-40B4-BE49-F238E27FC236}">
                <a16:creationId xmlns:a16="http://schemas.microsoft.com/office/drawing/2014/main" id="{10A1BA17-4C27-FF92-A6D9-DF537EFB630B}"/>
              </a:ext>
            </a:extLst>
          </p:cNvPr>
          <p:cNvPicPr>
            <a:picLocks noChangeAspect="1"/>
          </p:cNvPicPr>
          <p:nvPr/>
        </p:nvPicPr>
        <p:blipFill>
          <a:blip r:embed="rId2"/>
          <a:stretch>
            <a:fillRect/>
          </a:stretch>
        </p:blipFill>
        <p:spPr>
          <a:xfrm>
            <a:off x="1629843" y="585138"/>
            <a:ext cx="8188527" cy="6272862"/>
          </a:xfrm>
          <a:prstGeom prst="rect">
            <a:avLst/>
          </a:prstGeom>
        </p:spPr>
      </p:pic>
    </p:spTree>
    <p:extLst>
      <p:ext uri="{BB962C8B-B14F-4D97-AF65-F5344CB8AC3E}">
        <p14:creationId xmlns:p14="http://schemas.microsoft.com/office/powerpoint/2010/main" val="1661838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6FC3B39-056F-2CCE-A046-F25064AC381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A31317A-3C74-98E6-24CE-33ED0A84F615}"/>
              </a:ext>
            </a:extLst>
          </p:cNvPr>
          <p:cNvSpPr txBox="1"/>
          <p:nvPr/>
        </p:nvSpPr>
        <p:spPr>
          <a:xfrm>
            <a:off x="312525" y="178008"/>
            <a:ext cx="11395171" cy="646331"/>
          </a:xfrm>
          <a:prstGeom prst="rect">
            <a:avLst/>
          </a:prstGeom>
          <a:solidFill>
            <a:srgbClr val="80FF64"/>
          </a:solidFill>
        </p:spPr>
        <p:txBody>
          <a:bodyPr wrap="none" rtlCol="0">
            <a:spAutoFit/>
          </a:bodyPr>
          <a:lstStyle/>
          <a:p>
            <a:pPr algn="just" eaLnBrk="0" hangingPunct="0">
              <a:spcAft>
                <a:spcPts val="400"/>
              </a:spcAft>
            </a:pPr>
            <a:r>
              <a:rPr lang="es-ES_tradnl" sz="3600" b="1" kern="1400" spc="-50" dirty="0">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rPr>
              <a:t>DESAFÍOS</a:t>
            </a:r>
            <a:r>
              <a:rPr lang="es-ES_tradnl" sz="3200" b="1" kern="1400" spc="-50" dirty="0">
                <a:effectLst/>
                <a:highlight>
                  <a:srgbClr val="FFFF00"/>
                </a:highlight>
                <a:latin typeface="Aptos" panose="020B0004020202020204" pitchFamily="34" charset="0"/>
                <a:ea typeface="Times New Roman" panose="02020603050405020304" pitchFamily="18" charset="0"/>
                <a:cs typeface="Times New Roman" panose="02020603050405020304" pitchFamily="18" charset="0"/>
              </a:rPr>
              <a:t>.  </a:t>
            </a:r>
            <a:r>
              <a:rPr lang="es-ES_tradnl" sz="3200" b="1" kern="1400" spc="-50" dirty="0">
                <a:effectLst/>
                <a:latin typeface="Aptos" panose="020B0004020202020204" pitchFamily="34" charset="0"/>
                <a:ea typeface="Times New Roman" panose="02020603050405020304" pitchFamily="18" charset="0"/>
                <a:cs typeface="Times New Roman" panose="02020603050405020304" pitchFamily="18" charset="0"/>
              </a:rPr>
              <a:t>PRÁCTICAS  ACUÍCOLAS   INNOVADORAS. (FAO)   </a:t>
            </a:r>
            <a:endParaRPr lang="es-CL" sz="3200" kern="1400" spc="-50" dirty="0">
              <a:effectLst/>
              <a:latin typeface="Aptos Display" panose="020B0004020202020204" pitchFamily="34" charset="0"/>
              <a:ea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DDAA96FE-D549-FF5D-A5C5-9525C84CB716}"/>
              </a:ext>
            </a:extLst>
          </p:cNvPr>
          <p:cNvSpPr txBox="1"/>
          <p:nvPr/>
        </p:nvSpPr>
        <p:spPr>
          <a:xfrm>
            <a:off x="1853256" y="1003747"/>
            <a:ext cx="8313703" cy="5406608"/>
          </a:xfrm>
          <a:prstGeom prst="rect">
            <a:avLst/>
          </a:prstGeom>
          <a:solidFill>
            <a:srgbClr val="DCFEC0"/>
          </a:solidFill>
        </p:spPr>
        <p:txBody>
          <a:bodyPr wrap="square" rtlCol="0">
            <a:spAutoFit/>
          </a:bodyPr>
          <a:lstStyle/>
          <a:p>
            <a:pPr marL="342900" lvl="0" indent="-342900" algn="just">
              <a:buFont typeface="+mj-lt"/>
              <a:buAutoNum type="arabicPeriod"/>
            </a:pP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Buena gobernanza para la expansión de la acuicultura.</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Intensificación y expansión de la producción acuícola sostenible. </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Aquicultura e integridad medioambiental. </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mj-lt"/>
              <a:buAutoNum type="arabicPeriod"/>
            </a:pPr>
            <a:r>
              <a:rPr lang="es-CL" sz="1800" b="1" dirty="0">
                <a:solidFill>
                  <a:srgbClr val="000000"/>
                </a:solidFill>
                <a:effectLst/>
                <a:latin typeface="Aptos" panose="020B0004020202020204" pitchFamily="34" charset="0"/>
                <a:ea typeface="Aptos" panose="020B0004020202020204" pitchFamily="34" charset="0"/>
                <a:cs typeface="Frutiger LT Std"/>
              </a:rPr>
              <a:t>.- </a:t>
            </a:r>
            <a:r>
              <a:rPr lang="es-CL" sz="1800" b="1" dirty="0" err="1">
                <a:solidFill>
                  <a:srgbClr val="000000"/>
                </a:solidFill>
                <a:effectLst/>
                <a:latin typeface="Aptos" panose="020B0004020202020204" pitchFamily="34" charset="0"/>
                <a:ea typeface="Aptos" panose="020B0004020202020204" pitchFamily="34" charset="0"/>
                <a:cs typeface="Frutiger LT Std"/>
              </a:rPr>
              <a:t>Improving</a:t>
            </a:r>
            <a:r>
              <a:rPr lang="es-CL" sz="1800" b="1" dirty="0">
                <a:solidFill>
                  <a:srgbClr val="000000"/>
                </a:solidFill>
                <a:effectLst/>
                <a:latin typeface="Aptos" panose="020B0004020202020204" pitchFamily="34" charset="0"/>
                <a:ea typeface="Aptos" panose="020B0004020202020204" pitchFamily="34" charset="0"/>
                <a:cs typeface="Frutiger LT Std"/>
              </a:rPr>
              <a:t> </a:t>
            </a:r>
            <a:r>
              <a:rPr lang="es-CL" sz="1800" b="1" dirty="0" err="1">
                <a:solidFill>
                  <a:srgbClr val="000000"/>
                </a:solidFill>
                <a:effectLst/>
                <a:latin typeface="Aptos" panose="020B0004020202020204" pitchFamily="34" charset="0"/>
                <a:ea typeface="Aptos" panose="020B0004020202020204" pitchFamily="34" charset="0"/>
                <a:cs typeface="Frutiger LT Std"/>
              </a:rPr>
              <a:t>environmental</a:t>
            </a:r>
            <a:r>
              <a:rPr lang="es-CL" sz="1800" b="1" dirty="0">
                <a:solidFill>
                  <a:srgbClr val="000000"/>
                </a:solidFill>
                <a:effectLst/>
                <a:latin typeface="Aptos" panose="020B0004020202020204" pitchFamily="34" charset="0"/>
                <a:ea typeface="Aptos" panose="020B0004020202020204" pitchFamily="34" charset="0"/>
                <a:cs typeface="Frutiger LT Std"/>
              </a:rPr>
              <a:t> performance </a:t>
            </a:r>
            <a:r>
              <a:rPr lang="es-CL" sz="1800" b="1" dirty="0" err="1">
                <a:solidFill>
                  <a:srgbClr val="000000"/>
                </a:solidFill>
                <a:effectLst/>
                <a:latin typeface="Aptos" panose="020B0004020202020204" pitchFamily="34" charset="0"/>
                <a:ea typeface="Aptos" panose="020B0004020202020204" pitchFamily="34" charset="0"/>
                <a:cs typeface="Frutiger LT Std"/>
              </a:rPr>
              <a:t>through</a:t>
            </a:r>
            <a:r>
              <a:rPr lang="es-CL" sz="1800" b="1" dirty="0">
                <a:solidFill>
                  <a:srgbClr val="000000"/>
                </a:solidFill>
                <a:effectLst/>
                <a:latin typeface="Aptos" panose="020B0004020202020204" pitchFamily="34" charset="0"/>
                <a:ea typeface="Aptos" panose="020B0004020202020204" pitchFamily="34" charset="0"/>
                <a:cs typeface="Frutiger LT Std"/>
              </a:rPr>
              <a:t> </a:t>
            </a:r>
            <a:r>
              <a:rPr lang="es-CL" sz="1800" b="1" dirty="0" err="1">
                <a:solidFill>
                  <a:srgbClr val="000000"/>
                </a:solidFill>
                <a:effectLst/>
                <a:latin typeface="Aptos" panose="020B0004020202020204" pitchFamily="34" charset="0"/>
                <a:ea typeface="Aptos" panose="020B0004020202020204" pitchFamily="34" charset="0"/>
                <a:cs typeface="Frutiger LT Std"/>
              </a:rPr>
              <a:t>certification</a:t>
            </a:r>
            <a:r>
              <a:rPr lang="es-CL" sz="1800" b="1" dirty="0">
                <a:solidFill>
                  <a:srgbClr val="000000"/>
                </a:solidFill>
                <a:effectLst/>
                <a:latin typeface="Aptos" panose="020B0004020202020204" pitchFamily="34" charset="0"/>
                <a:ea typeface="Aptos" panose="020B0004020202020204" pitchFamily="34" charset="0"/>
                <a:cs typeface="Frutiger LT Std"/>
              </a:rPr>
              <a:t>.</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mj-lt"/>
              <a:buAutoNum type="arabicPeriod"/>
            </a:pPr>
            <a:r>
              <a:rPr lang="es-CL" sz="1800" b="1" dirty="0">
                <a:solidFill>
                  <a:srgbClr val="000000"/>
                </a:solidFill>
                <a:effectLst/>
                <a:latin typeface="Aptos" panose="020B0004020202020204" pitchFamily="34" charset="0"/>
                <a:ea typeface="Aptos" panose="020B0004020202020204" pitchFamily="34" charset="0"/>
                <a:cs typeface="Frutiger LT Std"/>
              </a:rPr>
              <a:t>.- Use </a:t>
            </a:r>
            <a:r>
              <a:rPr lang="es-CL" sz="1800" b="1" dirty="0" err="1">
                <a:solidFill>
                  <a:srgbClr val="000000"/>
                </a:solidFill>
                <a:effectLst/>
                <a:latin typeface="Aptos" panose="020B0004020202020204" pitchFamily="34" charset="0"/>
                <a:ea typeface="Aptos" panose="020B0004020202020204" pitchFamily="34" charset="0"/>
                <a:cs typeface="Frutiger LT Std"/>
              </a:rPr>
              <a:t>of</a:t>
            </a:r>
            <a:r>
              <a:rPr lang="es-CL" sz="1800" b="1" dirty="0">
                <a:solidFill>
                  <a:srgbClr val="000000"/>
                </a:solidFill>
                <a:effectLst/>
                <a:latin typeface="Aptos" panose="020B0004020202020204" pitchFamily="34" charset="0"/>
                <a:ea typeface="Aptos" panose="020B0004020202020204" pitchFamily="34" charset="0"/>
                <a:cs typeface="Frutiger LT Std"/>
              </a:rPr>
              <a:t> Antibióticos y Pesticidas.</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mj-lt"/>
              <a:buAutoNum type="arabicPeriod"/>
            </a:pPr>
            <a:r>
              <a:rPr lang="es-CL"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Mejora de los sistemas de producción.</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mj-lt"/>
              <a:buAutoNum type="arabicPeriod"/>
            </a:pP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Mejoramiento genético en los programas de crianza selectiva.</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mj-lt"/>
              <a:buAutoNum type="arabicPeriod"/>
            </a:pP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Bioseguridad y control de enfermedades.</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Escapes.</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Piensos acuícolas y alimentación innovadores.</a:t>
            </a:r>
            <a:r>
              <a:rPr lang="es-MX" sz="1800" b="1" dirty="0">
                <a:solidFill>
                  <a:srgbClr val="000000"/>
                </a:solidFill>
                <a:effectLst/>
                <a:latin typeface="Aptos" panose="020B0004020202020204" pitchFamily="34" charset="0"/>
                <a:ea typeface="Aptos" panose="020B0004020202020204" pitchFamily="34" charset="0"/>
                <a:cs typeface="Frutiger LT Std"/>
              </a:rPr>
              <a:t> </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s-CL" sz="1800" b="1" dirty="0">
                <a:solidFill>
                  <a:srgbClr val="000000"/>
                </a:solidFill>
                <a:effectLst/>
                <a:latin typeface="Aptos" panose="020B0004020202020204" pitchFamily="34" charset="0"/>
                <a:ea typeface="Aptos" panose="020B0004020202020204" pitchFamily="34" charset="0"/>
                <a:cs typeface="Frutiger LT Std"/>
              </a:rPr>
              <a:t>.- Uso de harina de pescado y aceites.  </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s-CL" sz="1800" b="1" dirty="0">
                <a:solidFill>
                  <a:srgbClr val="000000"/>
                </a:solidFill>
                <a:effectLst/>
                <a:latin typeface="Aptos" panose="020B0004020202020204" pitchFamily="34" charset="0"/>
                <a:ea typeface="Aptos" panose="020B0004020202020204" pitchFamily="34" charset="0"/>
                <a:cs typeface="Frutiger LT Std"/>
              </a:rPr>
              <a:t>.- Tierra y recursos hídricos.</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mj-lt"/>
              <a:buAutoNum type="arabicPeriod"/>
            </a:pPr>
            <a:r>
              <a:rPr lang="es-CL" sz="1800" b="1" dirty="0">
                <a:solidFill>
                  <a:srgbClr val="000000"/>
                </a:solidFill>
                <a:effectLst/>
                <a:latin typeface="Aptos" panose="020B0004020202020204" pitchFamily="34" charset="0"/>
                <a:ea typeface="Aptos" panose="020B0004020202020204" pitchFamily="34" charset="0"/>
                <a:cs typeface="Frutiger LT Std"/>
              </a:rPr>
              <a:t>.- Calidad del agua.</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eaLnBrk="0" hangingPunct="0">
              <a:buFont typeface="+mj-lt"/>
              <a:buAutoNum type="arabicPeriod"/>
            </a:pPr>
            <a:r>
              <a:rPr lang="es-CL" sz="1800" b="1" kern="1400" spc="-3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s-ES_tradnl" sz="1800" b="1" kern="1400" spc="-3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La</a:t>
            </a:r>
            <a:r>
              <a:rPr lang="es-ES_tradnl" sz="1800" b="1" kern="1400" spc="-5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s-ES_tradnl" sz="1800" b="1" kern="1400" spc="-3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digitalización</a:t>
            </a:r>
            <a:r>
              <a:rPr lang="es-ES_tradnl" sz="1800" b="1" kern="1400" spc="-5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s-ES_tradnl" sz="1800" b="1" kern="1400" spc="-3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en</a:t>
            </a:r>
            <a:r>
              <a:rPr lang="es-ES_tradnl" sz="1800" b="1" kern="1400" spc="-5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s-ES_tradnl" sz="1800" b="1" kern="1400" spc="-3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la</a:t>
            </a:r>
            <a:r>
              <a:rPr lang="es-ES_tradnl" sz="1800" b="1" kern="1400" spc="-5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s-ES_tradnl" sz="1800" b="1" kern="1400" spc="-3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acuicultura.</a:t>
            </a:r>
            <a:endParaRPr lang="es-CL" sz="1800" kern="1400" spc="-50" dirty="0">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gn="just" eaLnBrk="0" hangingPunct="0">
              <a:spcAft>
                <a:spcPts val="400"/>
              </a:spcAft>
              <a:buFont typeface="+mj-lt"/>
              <a:buAutoNum type="arabicPeriod"/>
            </a:pPr>
            <a:r>
              <a:rPr lang="es-ES_tradnl" sz="1800" b="1" kern="1400" spc="-3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s-ES_tradnl" sz="1800" b="1" kern="1400" spc="-5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Nuevas </a:t>
            </a:r>
            <a:r>
              <a:rPr lang="es-ES_tradnl" sz="1800" b="1" kern="1400" spc="-3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Tecnologías.</a:t>
            </a:r>
            <a:endParaRPr lang="es-CL" sz="1800" kern="1400" spc="-50" dirty="0">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s-CL" sz="1800" b="1" dirty="0">
                <a:solidFill>
                  <a:srgbClr val="000000"/>
                </a:solidFill>
                <a:effectLst/>
                <a:latin typeface="Aptos" panose="020B0004020202020204" pitchFamily="34" charset="0"/>
                <a:ea typeface="Aptos" panose="020B0004020202020204" pitchFamily="34" charset="0"/>
                <a:cs typeface="Frutiger LT Std"/>
              </a:rPr>
              <a:t>.- Suministro de semillas.</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s-CL" sz="1800" b="1" spc="-1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Acuicultura</a:t>
            </a:r>
            <a:r>
              <a:rPr lang="es-CL" sz="1800" b="1" spc="-6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r>
              <a:rPr lang="es-CL" sz="1800" b="1" spc="-10" dirty="0" err="1">
                <a:solidFill>
                  <a:srgbClr val="000000"/>
                </a:solidFill>
                <a:effectLst/>
                <a:latin typeface="Aptos" panose="020B0004020202020204" pitchFamily="34" charset="0"/>
                <a:ea typeface="Aptos" panose="020B0004020202020204" pitchFamily="34" charset="0"/>
                <a:cs typeface="Times New Roman" panose="02020603050405020304" pitchFamily="18" charset="0"/>
              </a:rPr>
              <a:t>multitrófica</a:t>
            </a:r>
            <a:r>
              <a:rPr lang="es-CL" sz="1800" b="1" spc="-6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r>
              <a:rPr lang="es-CL" sz="1800" b="1" spc="-1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integrada.</a:t>
            </a:r>
            <a:r>
              <a:rPr lang="es-CL" sz="1800" b="1" dirty="0">
                <a:solidFill>
                  <a:srgbClr val="000000"/>
                </a:solidFill>
                <a:effectLst/>
                <a:latin typeface="Aptos" panose="020B0004020202020204" pitchFamily="34" charset="0"/>
                <a:ea typeface="Aptos" panose="020B0004020202020204" pitchFamily="34" charset="0"/>
                <a:cs typeface="Frutiger LT Std"/>
              </a:rPr>
              <a:t> </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mj-lt"/>
              <a:buAutoNum type="arabicPeriod"/>
            </a:pP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Acuicultura de bivalvos.</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eaLnBrk="0" hangingPunct="0">
              <a:spcAft>
                <a:spcPts val="400"/>
              </a:spcAft>
              <a:buFont typeface="+mj-lt"/>
              <a:buAutoNum type="arabicPeriod"/>
            </a:pPr>
            <a:r>
              <a:rPr lang="es-ES_tradnl" sz="1800" b="1" kern="1400" spc="-50" dirty="0">
                <a:effectLst/>
                <a:latin typeface="Aptos" panose="020B0004020202020204" pitchFamily="34" charset="0"/>
                <a:ea typeface="Times New Roman" panose="02020603050405020304" pitchFamily="18" charset="0"/>
                <a:cs typeface="Times New Roman" panose="02020603050405020304" pitchFamily="18" charset="0"/>
              </a:rPr>
              <a:t>.-  Creación  de capacidad, investigación  y  asociaciones  en  l a  acuicultura.</a:t>
            </a:r>
            <a:endParaRPr lang="es-CL" sz="1800" kern="1400" spc="-50" dirty="0">
              <a:effectLst/>
              <a:latin typeface="Aptos Display"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30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DD4D34-035B-97C1-7AD8-4C58BCB9AFD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453CC84-23AD-60D3-2E72-DCF1A6A6DD30}"/>
              </a:ext>
            </a:extLst>
          </p:cNvPr>
          <p:cNvSpPr txBox="1"/>
          <p:nvPr/>
        </p:nvSpPr>
        <p:spPr>
          <a:xfrm>
            <a:off x="509084" y="178008"/>
            <a:ext cx="11002051" cy="584775"/>
          </a:xfrm>
          <a:prstGeom prst="rect">
            <a:avLst/>
          </a:prstGeom>
          <a:solidFill>
            <a:srgbClr val="80FF64"/>
          </a:solidFill>
        </p:spPr>
        <p:txBody>
          <a:bodyPr wrap="none" rtlCol="0">
            <a:spAutoFit/>
          </a:bodyPr>
          <a:lstStyle/>
          <a:p>
            <a:pPr algn="ctr" eaLnBrk="0" hangingPunct="0">
              <a:spcAft>
                <a:spcPts val="400"/>
              </a:spcAft>
            </a:pPr>
            <a:r>
              <a:rPr lang="es-ES_tradnl" sz="3200" b="1" kern="1400" spc="-50" dirty="0">
                <a:effectLst/>
                <a:latin typeface="Aptos" panose="020B0004020202020204" pitchFamily="34" charset="0"/>
                <a:ea typeface="Times New Roman" panose="02020603050405020304" pitchFamily="18" charset="0"/>
                <a:cs typeface="Times New Roman" panose="02020603050405020304" pitchFamily="18" charset="0"/>
              </a:rPr>
              <a:t>DESAFÍOS.  PRÁCTICAS  ACUÍCOLAS   INNOVADORAS. FAO.    </a:t>
            </a:r>
            <a:endParaRPr lang="es-CL" sz="3200" kern="1400" spc="-50" dirty="0">
              <a:effectLst/>
              <a:latin typeface="Aptos Display" panose="020B0004020202020204" pitchFamily="34" charset="0"/>
              <a:ea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0073E2A4-7D5B-D5D5-09C9-9107C91F9B3D}"/>
              </a:ext>
            </a:extLst>
          </p:cNvPr>
          <p:cNvSpPr txBox="1"/>
          <p:nvPr/>
        </p:nvSpPr>
        <p:spPr>
          <a:xfrm>
            <a:off x="314793" y="1723869"/>
            <a:ext cx="11617377" cy="4175502"/>
          </a:xfrm>
          <a:prstGeom prst="rect">
            <a:avLst/>
          </a:prstGeom>
          <a:solidFill>
            <a:srgbClr val="DCFEC0"/>
          </a:solidFill>
        </p:spPr>
        <p:txBody>
          <a:bodyPr wrap="square" rtlCol="0">
            <a:spAutoFit/>
          </a:bodyPr>
          <a:lstStyle/>
          <a:p>
            <a:pPr lvl="0" algn="just" eaLnBrk="0" hangingPunct="0"/>
            <a:r>
              <a:rPr lang="es-MX" sz="1800" b="1" dirty="0">
                <a:effectLst/>
                <a:latin typeface="Aptos" panose="020B0004020202020204" pitchFamily="34" charset="0"/>
                <a:ea typeface="Aptos" panose="020B0004020202020204" pitchFamily="34" charset="0"/>
                <a:cs typeface="Helvetica" pitchFamily="2" charset="0"/>
              </a:rPr>
              <a:t>20.- Las</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asociaciones</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constituyen</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un</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elemento</a:t>
            </a:r>
            <a:r>
              <a:rPr lang="es-MX" sz="1800" b="1" spc="17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esencial</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en</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los</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esfuerzos</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de</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creación</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de</a:t>
            </a:r>
            <a:r>
              <a:rPr lang="es-MX" sz="1800" b="1" spc="165"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capacidad</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dirigidos</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a</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la</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transformación</a:t>
            </a:r>
            <a:r>
              <a:rPr lang="es-MX" sz="1800" b="1" spc="200" dirty="0">
                <a:effectLst/>
                <a:latin typeface="Aptos" panose="020B0004020202020204" pitchFamily="34" charset="0"/>
                <a:ea typeface="Aptos" panose="020B0004020202020204" pitchFamily="34" charset="0"/>
                <a:cs typeface="Helvetica" pitchFamily="2" charset="0"/>
              </a:rPr>
              <a:t> </a:t>
            </a:r>
            <a:r>
              <a:rPr lang="es-MX" sz="1800" b="1" dirty="0">
                <a:effectLst/>
                <a:latin typeface="Aptos" panose="020B0004020202020204" pitchFamily="34" charset="0"/>
                <a:ea typeface="Aptos" panose="020B0004020202020204" pitchFamily="34" charset="0"/>
                <a:cs typeface="Helvetica" pitchFamily="2" charset="0"/>
              </a:rPr>
              <a:t>azul</a:t>
            </a:r>
          </a:p>
          <a:p>
            <a:pPr lvl="0" algn="just" eaLnBrk="0" hangingPunct="0"/>
            <a:r>
              <a:rPr lang="es-MX" b="1" kern="1400" spc="-50" dirty="0">
                <a:solidFill>
                  <a:srgbClr val="000000"/>
                </a:solidFill>
                <a:latin typeface="Aptos" panose="020B0004020202020204" pitchFamily="34" charset="0"/>
                <a:ea typeface="Times New Roman" panose="02020603050405020304" pitchFamily="18" charset="0"/>
                <a:cs typeface="Times New Roman" panose="02020603050405020304" pitchFamily="18" charset="0"/>
              </a:rPr>
              <a:t>21</a:t>
            </a:r>
            <a:r>
              <a:rPr lang="es-MX" sz="1800" b="1" kern="1400" spc="-5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s-ES_tradnl" sz="1800" b="1" kern="1400" spc="-5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Adición </a:t>
            </a:r>
          </a:p>
          <a:p>
            <a:pPr lvl="0" algn="just" eaLnBrk="0" hangingPunct="0"/>
            <a:r>
              <a:rPr lang="es-ES_tradnl" b="1" kern="1400" spc="-50" dirty="0">
                <a:solidFill>
                  <a:srgbClr val="000000"/>
                </a:solidFill>
                <a:latin typeface="Aptos" panose="020B0004020202020204" pitchFamily="34" charset="0"/>
                <a:ea typeface="Aptos" panose="020B0004020202020204" pitchFamily="34" charset="0"/>
                <a:cs typeface="Times New Roman" panose="02020603050405020304" pitchFamily="18" charset="0"/>
              </a:rPr>
              <a:t>22</a:t>
            </a:r>
            <a:r>
              <a:rPr lang="es-MX" sz="1800" b="1" spc="-10" dirty="0">
                <a:solidFill>
                  <a:srgbClr val="000000"/>
                </a:solidFill>
                <a:effectLst/>
                <a:latin typeface="Aptos" panose="020B0004020202020204" pitchFamily="34" charset="0"/>
                <a:ea typeface="Aptos" panose="020B0004020202020204" pitchFamily="34" charset="0"/>
                <a:cs typeface="Arial" panose="020B0604020202020204" pitchFamily="34" charset="0"/>
              </a:rPr>
              <a:t>.-   Rastreabilidad. </a:t>
            </a:r>
            <a:endParaRPr lang="es-MX" b="1" spc="-10" dirty="0">
              <a:solidFill>
                <a:srgbClr val="000000"/>
              </a:solidFill>
              <a:latin typeface="Aptos" panose="020B0004020202020204" pitchFamily="34" charset="0"/>
              <a:ea typeface="Aptos" panose="020B0004020202020204" pitchFamily="34" charset="0"/>
              <a:cs typeface="Arial" panose="020B0604020202020204" pitchFamily="34" charset="0"/>
            </a:endParaRPr>
          </a:p>
          <a:p>
            <a:pPr lvl="0" algn="just" eaLnBrk="0" hangingPunct="0"/>
            <a:r>
              <a:rPr lang="es-MX" sz="1800" b="1" spc="-10" dirty="0">
                <a:solidFill>
                  <a:srgbClr val="000000"/>
                </a:solidFill>
                <a:effectLst/>
                <a:latin typeface="Aptos" panose="020B0004020202020204" pitchFamily="34" charset="0"/>
                <a:ea typeface="Aptos" panose="020B0004020202020204" pitchFamily="34" charset="0"/>
                <a:cs typeface="Arial" panose="020B0604020202020204" pitchFamily="34" charset="0"/>
              </a:rPr>
              <a:t>23.-   </a:t>
            </a:r>
            <a:r>
              <a:rPr lang="es-CL" sz="1800" b="1" dirty="0">
                <a:solidFill>
                  <a:srgbClr val="000000"/>
                </a:solidFill>
                <a:effectLst/>
                <a:latin typeface="Aptos" panose="020B0004020202020204" pitchFamily="34" charset="0"/>
                <a:ea typeface="Aptos" panose="020B0004020202020204" pitchFamily="34" charset="0"/>
                <a:cs typeface="Frutiger LT Std"/>
              </a:rPr>
              <a:t>Empleo. </a:t>
            </a:r>
            <a:endParaRPr lang="es-CL" sz="1800" dirty="0">
              <a:effectLst/>
              <a:latin typeface="Frutiger LT Std"/>
              <a:ea typeface="Aptos" panose="020B0004020202020204" pitchFamily="34" charset="0"/>
              <a:cs typeface="Times New Roman" panose="02020603050405020304" pitchFamily="18" charset="0"/>
            </a:endParaRPr>
          </a:p>
          <a:p>
            <a:pPr lvl="0" algn="just" eaLnBrk="0" hangingPunct="0">
              <a:spcAft>
                <a:spcPts val="400"/>
              </a:spcAft>
            </a:pPr>
            <a:r>
              <a:rPr lang="es-ES_tradnl" sz="1800" b="1" kern="1400" spc="-1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24.-   Responsabilidad</a:t>
            </a:r>
            <a:r>
              <a:rPr lang="es-ES_tradnl" sz="1800" b="1" kern="1400" spc="-6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s-ES_tradnl" sz="1800" b="1" kern="1400" spc="-1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social.</a:t>
            </a:r>
            <a:endParaRPr lang="es-CL" sz="1800" kern="1400" spc="-50" dirty="0">
              <a:effectLst/>
              <a:latin typeface="Aptos Display" panose="020B0004020202020204" pitchFamily="34" charset="0"/>
              <a:ea typeface="Times New Roman" panose="02020603050405020304" pitchFamily="18" charset="0"/>
              <a:cs typeface="Times New Roman" panose="02020603050405020304" pitchFamily="18" charset="0"/>
            </a:endParaRPr>
          </a:p>
          <a:p>
            <a:pPr lvl="0" algn="just"/>
            <a:r>
              <a:rPr lang="es-MX" b="1" dirty="0">
                <a:latin typeface="Aptos" panose="020B0004020202020204" pitchFamily="34" charset="0"/>
                <a:ea typeface="Aptos" panose="020B0004020202020204" pitchFamily="34" charset="0"/>
                <a:cs typeface="Times New Roman" panose="02020603050405020304" pitchFamily="18" charset="0"/>
              </a:rPr>
              <a:t>25.-   </a:t>
            </a:r>
            <a:r>
              <a:rPr lang="es-MX" sz="1800" b="1" dirty="0">
                <a:effectLst/>
                <a:latin typeface="Aptos" panose="020B0004020202020204" pitchFamily="34" charset="0"/>
                <a:ea typeface="Aptos" panose="020B0004020202020204" pitchFamily="34" charset="0"/>
                <a:cs typeface="Times New Roman" panose="02020603050405020304" pitchFamily="18" charset="0"/>
              </a:rPr>
              <a:t>Vidas mejores: Protección social y trabajo decente.</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lvl="0" algn="just" eaLnBrk="0" hangingPunct="0">
              <a:spcAft>
                <a:spcPts val="400"/>
              </a:spcAft>
            </a:pPr>
            <a:r>
              <a:rPr lang="es-ES_tradnl" b="1" kern="1400" spc="-50" dirty="0">
                <a:solidFill>
                  <a:srgbClr val="000000"/>
                </a:solidFill>
                <a:latin typeface="Aptos" panose="020B0004020202020204" pitchFamily="34" charset="0"/>
                <a:ea typeface="Times New Roman" panose="02020603050405020304" pitchFamily="18" charset="0"/>
                <a:cs typeface="Times New Roman" panose="02020603050405020304" pitchFamily="18" charset="0"/>
              </a:rPr>
              <a:t>26.-    </a:t>
            </a:r>
            <a:r>
              <a:rPr lang="es-ES_tradnl" sz="1800" b="1" kern="1400" spc="-5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Hábitos</a:t>
            </a:r>
            <a:r>
              <a:rPr lang="es-ES_tradnl" sz="1800" b="1" kern="1400" spc="-7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s-ES_tradnl" sz="1800" b="1" kern="1400" spc="-5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de</a:t>
            </a:r>
            <a:r>
              <a:rPr lang="es-ES_tradnl" sz="1800" b="1" kern="1400" spc="-7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s-ES_tradnl" sz="1800" b="1" kern="1400" spc="-5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consumo.</a:t>
            </a:r>
            <a:endParaRPr lang="es-CL" kern="1400" spc="-50" dirty="0">
              <a:latin typeface="Aptos Display" panose="020B0004020202020204" pitchFamily="34" charset="0"/>
              <a:ea typeface="Times New Roman" panose="02020603050405020304" pitchFamily="18" charset="0"/>
              <a:cs typeface="Times New Roman" panose="02020603050405020304" pitchFamily="18" charset="0"/>
            </a:endParaRPr>
          </a:p>
          <a:p>
            <a:pPr lvl="0" algn="just" eaLnBrk="0" hangingPunct="0">
              <a:spcAft>
                <a:spcPts val="400"/>
              </a:spcAft>
            </a:pPr>
            <a:r>
              <a:rPr lang="es-CL" b="1" dirty="0">
                <a:solidFill>
                  <a:srgbClr val="000000"/>
                </a:solidFill>
                <a:latin typeface="Aptos" panose="020B0004020202020204" pitchFamily="34" charset="0"/>
                <a:ea typeface="Aptos" panose="020B0004020202020204" pitchFamily="34" charset="0"/>
                <a:cs typeface="Frutiger LT Std"/>
              </a:rPr>
              <a:t>27.-   </a:t>
            </a:r>
            <a:r>
              <a:rPr lang="es-CL" sz="1800" b="1" dirty="0">
                <a:solidFill>
                  <a:srgbClr val="000000"/>
                </a:solidFill>
                <a:effectLst/>
                <a:latin typeface="Aptos" panose="020B0004020202020204" pitchFamily="34" charset="0"/>
                <a:ea typeface="Aptos" panose="020B0004020202020204" pitchFamily="34" charset="0"/>
                <a:cs typeface="Frutiger LT Std"/>
              </a:rPr>
              <a:t>Variabilidad climática y cambio climático.</a:t>
            </a:r>
            <a:endParaRPr lang="es-CL" dirty="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lvl="0" algn="just" eaLnBrk="0" hangingPunct="0">
              <a:spcAft>
                <a:spcPts val="400"/>
              </a:spcAft>
            </a:pPr>
            <a:r>
              <a:rPr lang="es-CL"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28.-   </a:t>
            </a:r>
            <a:r>
              <a:rPr lang="es-MX" sz="1800" b="1" dirty="0">
                <a:effectLst/>
                <a:latin typeface="Aptos" panose="020B0004020202020204" pitchFamily="34" charset="0"/>
                <a:ea typeface="Aptos" panose="020B0004020202020204" pitchFamily="34" charset="0"/>
                <a:cs typeface="Times New Roman" panose="02020603050405020304" pitchFamily="18" charset="0"/>
              </a:rPr>
              <a:t>Inversión en innovación </a:t>
            </a: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al cambio climático.</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lvl="0" algn="just"/>
            <a:r>
              <a:rPr lang="es-MX" b="1" dirty="0">
                <a:solidFill>
                  <a:srgbClr val="000000"/>
                </a:solidFill>
                <a:latin typeface="Aptos" panose="020B0004020202020204" pitchFamily="34" charset="0"/>
                <a:ea typeface="Aptos" panose="020B0004020202020204" pitchFamily="34" charset="0"/>
                <a:cs typeface="Times New Roman" panose="02020603050405020304" pitchFamily="18" charset="0"/>
              </a:rPr>
              <a:t>29.-   </a:t>
            </a: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Adaptaciones de la pesca y la acuicultura.</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lvl="0" algn="just"/>
            <a:r>
              <a:rPr lang="es-MX" b="1" dirty="0">
                <a:solidFill>
                  <a:srgbClr val="000000"/>
                </a:solidFill>
                <a:latin typeface="Aptos" panose="020B0004020202020204" pitchFamily="34" charset="0"/>
                <a:ea typeface="Aptos" panose="020B0004020202020204" pitchFamily="34" charset="0"/>
                <a:cs typeface="Times New Roman" panose="02020603050405020304" pitchFamily="18" charset="0"/>
              </a:rPr>
              <a:t>30.-   </a:t>
            </a: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Energías renovables.</a:t>
            </a:r>
          </a:p>
          <a:p>
            <a:pPr lvl="0" algn="just"/>
            <a:r>
              <a:rPr lang="es-MX" b="1" dirty="0">
                <a:solidFill>
                  <a:srgbClr val="000000"/>
                </a:solidFill>
                <a:latin typeface="Aptos" panose="020B0004020202020204" pitchFamily="34" charset="0"/>
                <a:ea typeface="Aptos" panose="020B0004020202020204" pitchFamily="34" charset="0"/>
                <a:cs typeface="Times New Roman" panose="02020603050405020304" pitchFamily="18" charset="0"/>
              </a:rPr>
              <a:t>31.-   </a:t>
            </a:r>
            <a:r>
              <a:rPr lang="es-MX" sz="18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Decenio de las Naciones Unidas sobre la restauración de los ecosistemas 2021-2030.</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pPr marL="24765" algn="just" eaLnBrk="0" hangingPunct="0"/>
            <a:r>
              <a:rPr lang="es-MX" sz="1800" b="1" dirty="0">
                <a:solidFill>
                  <a:srgbClr val="231F20"/>
                </a:solidFill>
                <a:effectLst/>
                <a:highlight>
                  <a:srgbClr val="FFFF00"/>
                </a:highlight>
                <a:latin typeface="Aptos" panose="020B0004020202020204" pitchFamily="34" charset="0"/>
                <a:ea typeface="Aptos" panose="020B0004020202020204" pitchFamily="34" charset="0"/>
                <a:cs typeface="Helvetica" pitchFamily="2" charset="0"/>
              </a:rPr>
              <a:t> </a:t>
            </a:r>
            <a:endParaRPr lang="es-CL" sz="1800" dirty="0">
              <a:effectLst/>
              <a:latin typeface="Helvetica" pitchFamily="2" charset="0"/>
              <a:ea typeface="Aptos" panose="020B0004020202020204" pitchFamily="34" charset="0"/>
              <a:cs typeface="Helvetica" pitchFamily="2" charset="0"/>
            </a:endParaRPr>
          </a:p>
        </p:txBody>
      </p:sp>
    </p:spTree>
    <p:extLst>
      <p:ext uri="{BB962C8B-B14F-4D97-AF65-F5344CB8AC3E}">
        <p14:creationId xmlns:p14="http://schemas.microsoft.com/office/powerpoint/2010/main" val="296447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
          <a:extLst>
            <a:ext uri="{FF2B5EF4-FFF2-40B4-BE49-F238E27FC236}">
              <a16:creationId xmlns:a16="http://schemas.microsoft.com/office/drawing/2014/main" id="{330F3A65-1093-38E8-465C-37BA95B0CA8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9CEF46F-D440-7EBF-5CC1-C85D57FEFC61}"/>
              </a:ext>
            </a:extLst>
          </p:cNvPr>
          <p:cNvSpPr txBox="1"/>
          <p:nvPr/>
        </p:nvSpPr>
        <p:spPr>
          <a:xfrm>
            <a:off x="179363" y="1290963"/>
            <a:ext cx="11690252" cy="4093428"/>
          </a:xfrm>
          <a:prstGeom prst="rect">
            <a:avLst/>
          </a:prstGeom>
          <a:solidFill>
            <a:schemeClr val="bg1"/>
          </a:solidFill>
        </p:spPr>
        <p:txBody>
          <a:bodyPr wrap="square">
            <a:spAutoFit/>
          </a:bodyPr>
          <a:lstStyle/>
          <a:p>
            <a:pPr algn="just"/>
            <a:r>
              <a:rPr lang="es-CL" sz="2000" kern="100" dirty="0">
                <a:effectLst/>
                <a:latin typeface="Aptos" panose="020B0004020202020204" pitchFamily="34" charset="0"/>
                <a:ea typeface="Aptos" panose="020B0004020202020204" pitchFamily="34" charset="0"/>
                <a:cs typeface="Times New Roman" panose="02020603050405020304" pitchFamily="18" charset="0"/>
              </a:rPr>
              <a:t>La </a:t>
            </a:r>
            <a:r>
              <a:rPr lang="es-CL" sz="2000" b="1" kern="100" dirty="0">
                <a:effectLst/>
                <a:latin typeface="Aptos" panose="020B0004020202020204" pitchFamily="34" charset="0"/>
                <a:ea typeface="Aptos" panose="020B0004020202020204" pitchFamily="34" charset="0"/>
                <a:cs typeface="Times New Roman" panose="02020603050405020304" pitchFamily="18" charset="0"/>
              </a:rPr>
              <a:t>ACUICULTURA</a:t>
            </a:r>
            <a:r>
              <a:rPr lang="es-CL" sz="2000" kern="100" dirty="0">
                <a:effectLst/>
                <a:latin typeface="Aptos" panose="020B0004020202020204" pitchFamily="34" charset="0"/>
                <a:ea typeface="Aptos" panose="020B0004020202020204" pitchFamily="34" charset="0"/>
                <a:cs typeface="Times New Roman" panose="02020603050405020304" pitchFamily="18" charset="0"/>
              </a:rPr>
              <a:t> en Chile se basa principalmente en el </a:t>
            </a:r>
            <a:r>
              <a:rPr lang="es-CL" sz="2000" b="1" kern="100" dirty="0">
                <a:effectLst/>
                <a:latin typeface="Aptos" panose="020B0004020202020204" pitchFamily="34" charset="0"/>
                <a:ea typeface="Aptos" panose="020B0004020202020204" pitchFamily="34" charset="0"/>
                <a:cs typeface="Times New Roman" panose="02020603050405020304" pitchFamily="18" charset="0"/>
              </a:rPr>
              <a:t>cultivo de salmón y </a:t>
            </a:r>
            <a:r>
              <a:rPr lang="es-CL" sz="2000" b="1" kern="100" dirty="0" err="1">
                <a:effectLst/>
                <a:latin typeface="Aptos" panose="020B0004020202020204" pitchFamily="34" charset="0"/>
                <a:ea typeface="Aptos" panose="020B0004020202020204" pitchFamily="34" charset="0"/>
                <a:cs typeface="Times New Roman" panose="02020603050405020304" pitchFamily="18" charset="0"/>
              </a:rPr>
              <a:t>chorito</a:t>
            </a:r>
            <a:r>
              <a:rPr lang="es-CL" sz="2000" b="1" kern="100" dirty="0">
                <a:effectLst/>
                <a:latin typeface="Aptos" panose="020B0004020202020204" pitchFamily="34" charset="0"/>
                <a:ea typeface="Aptos" panose="020B0004020202020204" pitchFamily="34" charset="0"/>
                <a:cs typeface="Times New Roman" panose="02020603050405020304" pitchFamily="18" charset="0"/>
              </a:rPr>
              <a:t> y en menor medida, en el cultivo de algas (pelillo), ostión norteño y </a:t>
            </a:r>
            <a:r>
              <a:rPr lang="es-CL" sz="2000" b="1" kern="100" dirty="0" err="1">
                <a:effectLst/>
                <a:latin typeface="Aptos" panose="020B0004020202020204" pitchFamily="34" charset="0"/>
                <a:ea typeface="Aptos" panose="020B0004020202020204" pitchFamily="34" charset="0"/>
                <a:cs typeface="Times New Roman" panose="02020603050405020304" pitchFamily="18" charset="0"/>
              </a:rPr>
              <a:t>abalón</a:t>
            </a:r>
            <a:r>
              <a:rPr lang="es-CL" sz="2000" b="1" kern="100" dirty="0">
                <a:effectLst/>
                <a:latin typeface="Aptos" panose="020B0004020202020204" pitchFamily="34" charset="0"/>
                <a:ea typeface="Aptos" panose="020B0004020202020204" pitchFamily="34" charset="0"/>
                <a:cs typeface="Times New Roman" panose="02020603050405020304" pitchFamily="18" charset="0"/>
              </a:rPr>
              <a:t> rojo.</a:t>
            </a:r>
          </a:p>
          <a:p>
            <a:pPr algn="just"/>
            <a:r>
              <a:rPr lang="es-CL" sz="20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r>
              <a:rPr lang="es-CL" sz="2000" kern="100" dirty="0">
                <a:effectLst/>
                <a:latin typeface="Aptos" panose="020B0004020202020204" pitchFamily="34" charset="0"/>
                <a:ea typeface="Aptos" panose="020B0004020202020204" pitchFamily="34" charset="0"/>
                <a:cs typeface="Times New Roman" panose="02020603050405020304" pitchFamily="18" charset="0"/>
              </a:rPr>
              <a:t>Chile es el </a:t>
            </a:r>
            <a:r>
              <a:rPr lang="es-CL" sz="2000" b="1" kern="100" dirty="0">
                <a:highlight>
                  <a:srgbClr val="00FFFF"/>
                </a:highlight>
                <a:latin typeface="Aptos" panose="020B0004020202020204" pitchFamily="34" charset="0"/>
                <a:ea typeface="Aptos" panose="020B0004020202020204" pitchFamily="34" charset="0"/>
                <a:cs typeface="Times New Roman" panose="02020603050405020304" pitchFamily="18" charset="0"/>
              </a:rPr>
              <a:t>SEGUNDO MAYOR PRODUCTOR DE SALMÓN Y MEJILLÓN  EN EL MUNDO,</a:t>
            </a:r>
            <a:r>
              <a:rPr lang="es-CL" sz="20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 </a:t>
            </a:r>
            <a:r>
              <a:rPr lang="es-CL" sz="2000" kern="100" dirty="0">
                <a:effectLst/>
                <a:latin typeface="Aptos" panose="020B0004020202020204" pitchFamily="34" charset="0"/>
                <a:ea typeface="Aptos" panose="020B0004020202020204" pitchFamily="34" charset="0"/>
                <a:cs typeface="Times New Roman" panose="02020603050405020304" pitchFamily="18" charset="0"/>
              </a:rPr>
              <a:t>representando el </a:t>
            </a:r>
            <a:r>
              <a:rPr lang="es-CL" sz="2400" b="1" kern="100" dirty="0">
                <a:effectLst/>
                <a:latin typeface="Aptos" panose="020B0004020202020204" pitchFamily="34" charset="0"/>
                <a:ea typeface="Aptos" panose="020B0004020202020204" pitchFamily="34" charset="0"/>
                <a:cs typeface="Times New Roman" panose="02020603050405020304" pitchFamily="18" charset="0"/>
              </a:rPr>
              <a:t>31%</a:t>
            </a:r>
            <a:r>
              <a:rPr lang="es-CL" sz="2400" kern="100" dirty="0">
                <a:effectLst/>
                <a:latin typeface="Aptos" panose="020B0004020202020204" pitchFamily="34" charset="0"/>
                <a:ea typeface="Aptos" panose="020B0004020202020204" pitchFamily="34" charset="0"/>
                <a:cs typeface="Times New Roman" panose="02020603050405020304" pitchFamily="18" charset="0"/>
              </a:rPr>
              <a:t> </a:t>
            </a:r>
            <a:r>
              <a:rPr lang="es-CL" sz="2000" kern="100" dirty="0">
                <a:effectLst/>
                <a:latin typeface="Aptos" panose="020B0004020202020204" pitchFamily="34" charset="0"/>
                <a:ea typeface="Aptos" panose="020B0004020202020204" pitchFamily="34" charset="0"/>
                <a:cs typeface="Times New Roman" panose="02020603050405020304" pitchFamily="18" charset="0"/>
              </a:rPr>
              <a:t>de la cosecha mundial de salmón y el </a:t>
            </a:r>
            <a:r>
              <a:rPr lang="es-CL" sz="2400" b="1" kern="100" dirty="0">
                <a:effectLst/>
                <a:latin typeface="Aptos" panose="020B0004020202020204" pitchFamily="34" charset="0"/>
                <a:ea typeface="Aptos" panose="020B0004020202020204" pitchFamily="34" charset="0"/>
                <a:cs typeface="Times New Roman" panose="02020603050405020304" pitchFamily="18" charset="0"/>
              </a:rPr>
              <a:t>22%</a:t>
            </a:r>
            <a:r>
              <a:rPr lang="es-CL" sz="2400" kern="100" dirty="0">
                <a:effectLst/>
                <a:latin typeface="Aptos" panose="020B0004020202020204" pitchFamily="34" charset="0"/>
                <a:ea typeface="Aptos" panose="020B0004020202020204" pitchFamily="34" charset="0"/>
                <a:cs typeface="Times New Roman" panose="02020603050405020304" pitchFamily="18" charset="0"/>
              </a:rPr>
              <a:t> </a:t>
            </a:r>
            <a:r>
              <a:rPr lang="es-CL" sz="2000" kern="100" dirty="0">
                <a:effectLst/>
                <a:latin typeface="Aptos" panose="020B0004020202020204" pitchFamily="34" charset="0"/>
                <a:ea typeface="Aptos" panose="020B0004020202020204" pitchFamily="34" charset="0"/>
                <a:cs typeface="Times New Roman" panose="02020603050405020304" pitchFamily="18" charset="0"/>
              </a:rPr>
              <a:t>de la producción de </a:t>
            </a:r>
            <a:r>
              <a:rPr lang="es-CL" sz="2000" kern="100" dirty="0" err="1">
                <a:effectLst/>
                <a:latin typeface="Aptos" panose="020B0004020202020204" pitchFamily="34" charset="0"/>
                <a:ea typeface="Aptos" panose="020B0004020202020204" pitchFamily="34" charset="0"/>
                <a:cs typeface="Times New Roman" panose="02020603050405020304" pitchFamily="18" charset="0"/>
              </a:rPr>
              <a:t>chorito</a:t>
            </a:r>
            <a:r>
              <a:rPr lang="es-CL" sz="2000" kern="100" dirty="0">
                <a:effectLst/>
                <a:latin typeface="Aptos" panose="020B0004020202020204" pitchFamily="34" charset="0"/>
                <a:ea typeface="Aptos" panose="020B0004020202020204" pitchFamily="34" charset="0"/>
                <a:cs typeface="Times New Roman" panose="02020603050405020304" pitchFamily="18" charset="0"/>
              </a:rPr>
              <a:t> chileno.</a:t>
            </a:r>
          </a:p>
          <a:p>
            <a:pPr algn="just"/>
            <a:r>
              <a:rPr lang="es-CL" sz="20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r>
              <a:rPr lang="es-CL" sz="2000" kern="100" dirty="0">
                <a:effectLst/>
                <a:latin typeface="Aptos" panose="020B0004020202020204" pitchFamily="34" charset="0"/>
                <a:ea typeface="Aptos" panose="020B0004020202020204" pitchFamily="34" charset="0"/>
                <a:cs typeface="Times New Roman" panose="02020603050405020304" pitchFamily="18" charset="0"/>
              </a:rPr>
              <a:t>En </a:t>
            </a:r>
            <a:r>
              <a:rPr lang="es-CL" sz="2000" b="1" kern="100" dirty="0">
                <a:effectLst/>
                <a:latin typeface="Aptos" panose="020B0004020202020204" pitchFamily="34" charset="0"/>
                <a:ea typeface="Aptos" panose="020B0004020202020204" pitchFamily="34" charset="0"/>
                <a:cs typeface="Times New Roman" panose="02020603050405020304" pitchFamily="18" charset="0"/>
              </a:rPr>
              <a:t>2022</a:t>
            </a:r>
            <a:r>
              <a:rPr lang="es-CL" sz="2000" kern="100" dirty="0">
                <a:effectLst/>
                <a:latin typeface="Aptos" panose="020B0004020202020204" pitchFamily="34" charset="0"/>
                <a:ea typeface="Aptos" panose="020B0004020202020204" pitchFamily="34" charset="0"/>
                <a:cs typeface="Times New Roman" panose="02020603050405020304" pitchFamily="18" charset="0"/>
              </a:rPr>
              <a:t>, la </a:t>
            </a:r>
            <a:r>
              <a:rPr lang="es-CL" sz="2000" b="1" kern="100" dirty="0">
                <a:effectLst/>
                <a:latin typeface="Aptos" panose="020B0004020202020204" pitchFamily="34" charset="0"/>
                <a:ea typeface="Aptos" panose="020B0004020202020204" pitchFamily="34" charset="0"/>
                <a:cs typeface="Times New Roman" panose="02020603050405020304" pitchFamily="18" charset="0"/>
              </a:rPr>
              <a:t>PRODUCCIÓN ACUICULTURA</a:t>
            </a:r>
            <a:r>
              <a:rPr lang="es-CL" sz="2000" kern="100" dirty="0">
                <a:effectLst/>
                <a:latin typeface="Aptos" panose="020B0004020202020204" pitchFamily="34" charset="0"/>
                <a:ea typeface="Aptos" panose="020B0004020202020204" pitchFamily="34" charset="0"/>
                <a:cs typeface="Times New Roman" panose="02020603050405020304" pitchFamily="18" charset="0"/>
              </a:rPr>
              <a:t> </a:t>
            </a:r>
            <a:r>
              <a:rPr lang="es-CL" sz="2000" b="1" kern="100" dirty="0">
                <a:effectLst/>
                <a:latin typeface="Aptos" panose="020B0004020202020204" pitchFamily="34" charset="0"/>
                <a:ea typeface="Aptos" panose="020B0004020202020204" pitchFamily="34" charset="0"/>
                <a:cs typeface="Times New Roman" panose="02020603050405020304" pitchFamily="18" charset="0"/>
              </a:rPr>
              <a:t>FUE DE  </a:t>
            </a:r>
            <a:r>
              <a:rPr lang="es-CL" sz="20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1,5 millones de toneladas.</a:t>
            </a:r>
            <a:endParaRPr lang="es-CL" sz="20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20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r>
              <a:rPr lang="es-CL" sz="2000" kern="100" dirty="0">
                <a:effectLst/>
                <a:latin typeface="Aptos" panose="020B0004020202020204" pitchFamily="34" charset="0"/>
                <a:ea typeface="Aptos" panose="020B0004020202020204" pitchFamily="34" charset="0"/>
                <a:cs typeface="Times New Roman" panose="02020603050405020304" pitchFamily="18" charset="0"/>
              </a:rPr>
              <a:t>Las </a:t>
            </a:r>
            <a:r>
              <a:rPr lang="es-CL" sz="2000" b="1" kern="100" dirty="0">
                <a:effectLst/>
                <a:latin typeface="Aptos" panose="020B0004020202020204" pitchFamily="34" charset="0"/>
                <a:ea typeface="Aptos" panose="020B0004020202020204" pitchFamily="34" charset="0"/>
                <a:cs typeface="Times New Roman" panose="02020603050405020304" pitchFamily="18" charset="0"/>
              </a:rPr>
              <a:t>EXPORTACIONES</a:t>
            </a:r>
            <a:r>
              <a:rPr lang="es-CL" sz="2000" kern="100" dirty="0">
                <a:effectLst/>
                <a:latin typeface="Aptos" panose="020B0004020202020204" pitchFamily="34" charset="0"/>
                <a:ea typeface="Aptos" panose="020B0004020202020204" pitchFamily="34" charset="0"/>
                <a:cs typeface="Times New Roman" panose="02020603050405020304" pitchFamily="18" charset="0"/>
              </a:rPr>
              <a:t> acuícolas alcanzaron los </a:t>
            </a:r>
            <a:r>
              <a:rPr lang="es-CL" sz="20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US</a:t>
            </a:r>
            <a:r>
              <a:rPr lang="es-CL" sz="24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$ 7.175 millones en 2022</a:t>
            </a:r>
            <a:r>
              <a:rPr lang="es-CL" sz="24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 </a:t>
            </a:r>
            <a:r>
              <a:rPr lang="es-CL" sz="2000" kern="100" dirty="0">
                <a:effectLst/>
                <a:latin typeface="Aptos" panose="020B0004020202020204" pitchFamily="34" charset="0"/>
                <a:ea typeface="Aptos" panose="020B0004020202020204" pitchFamily="34" charset="0"/>
                <a:cs typeface="Times New Roman" panose="02020603050405020304" pitchFamily="18" charset="0"/>
              </a:rPr>
              <a:t>lo que representa el </a:t>
            </a:r>
            <a:r>
              <a:rPr lang="es-CL" sz="2400" b="1" kern="100" dirty="0">
                <a:effectLst/>
                <a:latin typeface="Aptos" panose="020B0004020202020204" pitchFamily="34" charset="0"/>
                <a:ea typeface="Aptos" panose="020B0004020202020204" pitchFamily="34" charset="0"/>
                <a:cs typeface="Times New Roman" panose="02020603050405020304" pitchFamily="18" charset="0"/>
              </a:rPr>
              <a:t>14%</a:t>
            </a:r>
            <a:r>
              <a:rPr lang="es-CL" sz="2000" kern="100" dirty="0">
                <a:effectLst/>
                <a:latin typeface="Aptos" panose="020B0004020202020204" pitchFamily="34" charset="0"/>
                <a:ea typeface="Aptos" panose="020B0004020202020204" pitchFamily="34" charset="0"/>
                <a:cs typeface="Times New Roman" panose="02020603050405020304" pitchFamily="18" charset="0"/>
              </a:rPr>
              <a:t> de las exportaciones totales no mineras del país</a:t>
            </a:r>
            <a:r>
              <a:rPr lang="es-CL" sz="2000" kern="100" dirty="0">
                <a:latin typeface="Aptos" panose="020B0004020202020204" pitchFamily="34" charset="0"/>
                <a:ea typeface="Aptos" panose="020B0004020202020204" pitchFamily="34" charset="0"/>
                <a:cs typeface="Times New Roman" panose="02020603050405020304" pitchFamily="18" charset="0"/>
              </a:rPr>
              <a:t>.</a:t>
            </a:r>
            <a:endParaRPr lang="es-CL"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20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r>
              <a:rPr lang="es-CL" sz="2000" b="1" kern="100" dirty="0">
                <a:effectLst/>
                <a:latin typeface="Aptos" panose="020B0004020202020204" pitchFamily="34" charset="0"/>
                <a:ea typeface="Aptos" panose="020B0004020202020204" pitchFamily="34" charset="0"/>
                <a:cs typeface="Times New Roman" panose="02020603050405020304" pitchFamily="18" charset="0"/>
              </a:rPr>
              <a:t>EMPLEO</a:t>
            </a:r>
            <a:r>
              <a:rPr lang="es-CL" sz="2000" b="1" kern="100" dirty="0">
                <a:latin typeface="Aptos" panose="020B0004020202020204" pitchFamily="34" charset="0"/>
                <a:ea typeface="Aptos" panose="020B0004020202020204" pitchFamily="34" charset="0"/>
                <a:cs typeface="Times New Roman" panose="02020603050405020304" pitchFamily="18" charset="0"/>
              </a:rPr>
              <a:t>:</a:t>
            </a:r>
            <a:r>
              <a:rPr lang="es-CL" sz="2000" kern="100" dirty="0">
                <a:latin typeface="Aptos" panose="020B0004020202020204" pitchFamily="34" charset="0"/>
                <a:ea typeface="Aptos" panose="020B0004020202020204" pitchFamily="34" charset="0"/>
                <a:cs typeface="Times New Roman" panose="02020603050405020304" pitchFamily="18" charset="0"/>
              </a:rPr>
              <a:t> se </a:t>
            </a:r>
            <a:r>
              <a:rPr lang="es-CL" sz="2000" kern="100" dirty="0">
                <a:effectLst/>
                <a:latin typeface="Aptos" panose="020B0004020202020204" pitchFamily="34" charset="0"/>
                <a:ea typeface="Aptos" panose="020B0004020202020204" pitchFamily="34" charset="0"/>
                <a:cs typeface="Times New Roman" panose="02020603050405020304" pitchFamily="18" charset="0"/>
              </a:rPr>
              <a:t>estiman alrededor de </a:t>
            </a:r>
            <a:r>
              <a:rPr lang="es-CL" sz="24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96.000 EMPLEOS</a:t>
            </a:r>
            <a:r>
              <a:rPr lang="es-CL" sz="24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 </a:t>
            </a:r>
            <a:r>
              <a:rPr lang="es-CL" sz="2000" kern="100" dirty="0">
                <a:effectLst/>
                <a:latin typeface="Aptos" panose="020B0004020202020204" pitchFamily="34" charset="0"/>
                <a:ea typeface="Aptos" panose="020B0004020202020204" pitchFamily="34" charset="0"/>
                <a:cs typeface="Times New Roman" panose="02020603050405020304" pitchFamily="18" charset="0"/>
              </a:rPr>
              <a:t>entre empleo directo e indirecto.</a:t>
            </a:r>
          </a:p>
        </p:txBody>
      </p:sp>
      <p:sp>
        <p:nvSpPr>
          <p:cNvPr id="5" name="CuadroTexto 4">
            <a:extLst>
              <a:ext uri="{FF2B5EF4-FFF2-40B4-BE49-F238E27FC236}">
                <a16:creationId xmlns:a16="http://schemas.microsoft.com/office/drawing/2014/main" id="{24D527C7-2ADA-6160-3439-E28077F1F3BC}"/>
              </a:ext>
            </a:extLst>
          </p:cNvPr>
          <p:cNvSpPr txBox="1"/>
          <p:nvPr/>
        </p:nvSpPr>
        <p:spPr>
          <a:xfrm>
            <a:off x="393895" y="253611"/>
            <a:ext cx="11338560" cy="523220"/>
          </a:xfrm>
          <a:prstGeom prst="rect">
            <a:avLst/>
          </a:prstGeom>
          <a:solidFill>
            <a:schemeClr val="bg1"/>
          </a:solidFill>
        </p:spPr>
        <p:txBody>
          <a:bodyPr wrap="square">
            <a:spAutoFit/>
          </a:bodyPr>
          <a:lstStyle/>
          <a:p>
            <a:pPr algn="ctr"/>
            <a:r>
              <a:rPr lang="es-ES_tradnl" sz="2800" b="1" dirty="0">
                <a:effectLst/>
                <a:latin typeface="Aptos" panose="020B0004020202020204" pitchFamily="34" charset="0"/>
                <a:ea typeface="Aptos" panose="020B0004020202020204" pitchFamily="34" charset="0"/>
                <a:cs typeface="Times New Roman" panose="02020603050405020304" pitchFamily="18" charset="0"/>
              </a:rPr>
              <a:t>ANTECEDENTES  NACIONALES  DE PESCA Y ACUICULTURA</a:t>
            </a:r>
            <a:r>
              <a:rPr lang="es-ES_tradnl" sz="2800" b="1" dirty="0">
                <a:latin typeface="Aptos" panose="020B0004020202020204" pitchFamily="34" charset="0"/>
                <a:ea typeface="Aptos" panose="020B0004020202020204" pitchFamily="34" charset="0"/>
                <a:cs typeface="Times New Roman" panose="02020603050405020304" pitchFamily="18" charset="0"/>
              </a:rPr>
              <a:t>.</a:t>
            </a:r>
            <a:endParaRPr lang="es-CL" sz="2800" dirty="0"/>
          </a:p>
        </p:txBody>
      </p:sp>
      <p:sp>
        <p:nvSpPr>
          <p:cNvPr id="8" name="CuadroTexto 7">
            <a:extLst>
              <a:ext uri="{FF2B5EF4-FFF2-40B4-BE49-F238E27FC236}">
                <a16:creationId xmlns:a16="http://schemas.microsoft.com/office/drawing/2014/main" id="{B1210D4C-1FA9-DBAA-3786-051973E5348C}"/>
              </a:ext>
            </a:extLst>
          </p:cNvPr>
          <p:cNvSpPr txBox="1"/>
          <p:nvPr/>
        </p:nvSpPr>
        <p:spPr>
          <a:xfrm>
            <a:off x="0" y="6565099"/>
            <a:ext cx="9176510" cy="292901"/>
          </a:xfrm>
          <a:prstGeom prst="rect">
            <a:avLst/>
          </a:prstGeom>
          <a:solidFill>
            <a:schemeClr val="bg1"/>
          </a:solidFill>
        </p:spPr>
        <p:txBody>
          <a:bodyPr wrap="square">
            <a:spAutoFit/>
          </a:bodyPr>
          <a:lstStyle/>
          <a:p>
            <a:pPr marL="457200" algn="just" eaLnBrk="0" hangingPunct="0">
              <a:lnSpc>
                <a:spcPct val="114000"/>
              </a:lnSpc>
              <a:spcAft>
                <a:spcPts val="900"/>
              </a:spcAft>
              <a:tabLst>
                <a:tab pos="458470" algn="l"/>
              </a:tabLst>
            </a:pPr>
            <a:r>
              <a:rPr lang="en-US" sz="1200" b="1" dirty="0">
                <a:effectLst/>
                <a:latin typeface="Aptos" panose="020B0004020202020204" pitchFamily="34" charset="0"/>
                <a:ea typeface="Aptos" panose="020B0004020202020204" pitchFamily="34" charset="0"/>
                <a:cs typeface="Times New Roman" panose="02020603050405020304" pitchFamily="18" charset="0"/>
              </a:rPr>
              <a:t>Chilean market report 2023. Aquaculture profile – Norwegian Embassy in Chile Prepared by. ACUIESTUDIOS SPA. June 2023</a:t>
            </a:r>
            <a:endParaRPr lang="es-CL" sz="1000" b="1"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3821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67000"/>
              </a:schemeClr>
            </a:gs>
            <a:gs pos="48000">
              <a:schemeClr val="accent2">
                <a:lumMod val="97000"/>
                <a:lumOff val="3000"/>
              </a:schemeClr>
            </a:gs>
            <a:gs pos="100000">
              <a:schemeClr val="accent2">
                <a:lumMod val="60000"/>
                <a:lumOff val="40000"/>
              </a:schemeClr>
            </a:gs>
          </a:gsLst>
          <a:lin ang="16200000" scaled="1"/>
        </a:gradFill>
        <a:effectLst/>
      </p:bgPr>
    </p:bg>
    <p:spTree>
      <p:nvGrpSpPr>
        <p:cNvPr id="1" name="">
          <a:extLst>
            <a:ext uri="{FF2B5EF4-FFF2-40B4-BE49-F238E27FC236}">
              <a16:creationId xmlns:a16="http://schemas.microsoft.com/office/drawing/2014/main" id="{AEE0BFF3-62F2-AEC9-D9E4-D4CE578764B4}"/>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1D6D16E1-8C65-C9EB-F58E-E6B063F4CA35}"/>
              </a:ext>
            </a:extLst>
          </p:cNvPr>
          <p:cNvPicPr>
            <a:picLocks noChangeAspect="1"/>
          </p:cNvPicPr>
          <p:nvPr/>
        </p:nvPicPr>
        <p:blipFill>
          <a:blip r:embed="rId2"/>
          <a:stretch>
            <a:fillRect/>
          </a:stretch>
        </p:blipFill>
        <p:spPr>
          <a:xfrm>
            <a:off x="1505244" y="126610"/>
            <a:ext cx="9883222" cy="5918922"/>
          </a:xfrm>
          <a:prstGeom prst="rect">
            <a:avLst/>
          </a:prstGeom>
        </p:spPr>
      </p:pic>
      <p:sp>
        <p:nvSpPr>
          <p:cNvPr id="4" name="CuadroTexto 3">
            <a:extLst>
              <a:ext uri="{FF2B5EF4-FFF2-40B4-BE49-F238E27FC236}">
                <a16:creationId xmlns:a16="http://schemas.microsoft.com/office/drawing/2014/main" id="{2D813410-1795-157E-DEEC-2CA883E5DC4D}"/>
              </a:ext>
            </a:extLst>
          </p:cNvPr>
          <p:cNvSpPr txBox="1"/>
          <p:nvPr/>
        </p:nvSpPr>
        <p:spPr>
          <a:xfrm>
            <a:off x="1505244" y="6438489"/>
            <a:ext cx="9641713" cy="292901"/>
          </a:xfrm>
          <a:prstGeom prst="rect">
            <a:avLst/>
          </a:prstGeom>
          <a:solidFill>
            <a:schemeClr val="bg1"/>
          </a:solidFill>
        </p:spPr>
        <p:txBody>
          <a:bodyPr wrap="square">
            <a:spAutoFit/>
          </a:bodyPr>
          <a:lstStyle/>
          <a:p>
            <a:pPr marL="457200" algn="ctr" eaLnBrk="0" hangingPunct="0">
              <a:lnSpc>
                <a:spcPct val="114000"/>
              </a:lnSpc>
              <a:spcAft>
                <a:spcPts val="900"/>
              </a:spcAft>
              <a:tabLst>
                <a:tab pos="458470" algn="l"/>
              </a:tabLst>
            </a:pPr>
            <a:r>
              <a:rPr lang="en-US" sz="1200" dirty="0">
                <a:effectLst/>
                <a:latin typeface="Aptos" panose="020B0004020202020204" pitchFamily="34" charset="0"/>
                <a:ea typeface="Aptos" panose="020B0004020202020204" pitchFamily="34" charset="0"/>
                <a:cs typeface="Times New Roman" panose="02020603050405020304" pitchFamily="18" charset="0"/>
              </a:rPr>
              <a:t>Chilean market report 2023. Aquaculture profile – Norwegian Embassy in Chile Prepared by. ACUIESTUDIOS SPA. </a:t>
            </a:r>
            <a:r>
              <a:rPr lang="en-US" sz="1200" b="1" dirty="0">
                <a:effectLst/>
                <a:latin typeface="Aptos" panose="020B0004020202020204" pitchFamily="34" charset="0"/>
                <a:ea typeface="Aptos" panose="020B0004020202020204" pitchFamily="34" charset="0"/>
                <a:cs typeface="Times New Roman" panose="02020603050405020304" pitchFamily="18" charset="0"/>
              </a:rPr>
              <a:t>June 2023</a:t>
            </a:r>
            <a:endParaRPr lang="es-CL" sz="1000" b="1"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595467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A6C2F859-308A-CFC9-3617-F3969D572C32}"/>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1507FAC5-771E-E99E-BC12-DB0A41D043CF}"/>
              </a:ext>
            </a:extLst>
          </p:cNvPr>
          <p:cNvPicPr>
            <a:picLocks noChangeAspect="1"/>
          </p:cNvPicPr>
          <p:nvPr/>
        </p:nvPicPr>
        <p:blipFill>
          <a:blip r:embed="rId2"/>
          <a:stretch>
            <a:fillRect/>
          </a:stretch>
        </p:blipFill>
        <p:spPr>
          <a:xfrm>
            <a:off x="0" y="573417"/>
            <a:ext cx="12152983" cy="571116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pic>
      <p:sp>
        <p:nvSpPr>
          <p:cNvPr id="4" name="CuadroTexto 3">
            <a:extLst>
              <a:ext uri="{FF2B5EF4-FFF2-40B4-BE49-F238E27FC236}">
                <a16:creationId xmlns:a16="http://schemas.microsoft.com/office/drawing/2014/main" id="{1DAF9EBF-C3D2-F352-8578-BD5B0639434F}"/>
              </a:ext>
            </a:extLst>
          </p:cNvPr>
          <p:cNvSpPr txBox="1"/>
          <p:nvPr/>
        </p:nvSpPr>
        <p:spPr>
          <a:xfrm>
            <a:off x="0" y="6600437"/>
            <a:ext cx="11758411" cy="276999"/>
          </a:xfrm>
          <a:prstGeom prst="rect">
            <a:avLst/>
          </a:prstGeom>
          <a:solidFill>
            <a:schemeClr val="bg1"/>
          </a:solidFill>
        </p:spPr>
        <p:txBody>
          <a:bodyPr wrap="square">
            <a:spAutoFit/>
          </a:bodyPr>
          <a:lstStyle/>
          <a:p>
            <a:pPr algn="just"/>
            <a:r>
              <a:rPr lang="en-US" sz="1200" b="1" dirty="0">
                <a:solidFill>
                  <a:srgbClr val="000000"/>
                </a:solidFill>
                <a:effectLst/>
                <a:latin typeface="Calibri" panose="020F0502020204030204" pitchFamily="34" charset="0"/>
                <a:ea typeface="Times New Roman" panose="02020603050405020304" pitchFamily="18" charset="0"/>
              </a:rPr>
              <a:t>ENVIRONMENTAL ISSUES IN CHILEAN SALMON FARMING: A REVIEW. </a:t>
            </a:r>
            <a:r>
              <a:rPr lang="es-CL" sz="1200" b="1" dirty="0">
                <a:effectLst/>
                <a:latin typeface="Calibri" panose="020F0502020204030204" pitchFamily="34" charset="0"/>
                <a:ea typeface="Times New Roman" panose="02020603050405020304" pitchFamily="18" charset="0"/>
              </a:rPr>
              <a:t>RENATO A. QUIÑONES et al.  </a:t>
            </a:r>
            <a:r>
              <a:rPr lang="es-CL" sz="1200" b="1" dirty="0">
                <a:solidFill>
                  <a:srgbClr val="000000"/>
                </a:solidFill>
                <a:effectLst/>
                <a:latin typeface="Calibri" panose="020F0502020204030204" pitchFamily="34" charset="0"/>
                <a:ea typeface="Times New Roman" panose="02020603050405020304" pitchFamily="18" charset="0"/>
              </a:rPr>
              <a:t>REVIEWS IN AQUACULTURE (2019) 11, 375–402. DOI: 10.1111/RAQ.12337</a:t>
            </a:r>
            <a:endParaRPr lang="es-CL" sz="1200" dirty="0">
              <a:effectLst/>
              <a:latin typeface="Times New Roman" panose="02020603050405020304" pitchFamily="18" charset="0"/>
              <a:ea typeface="Times New Roman" panose="02020603050405020304" pitchFamily="18" charset="0"/>
            </a:endParaRPr>
          </a:p>
        </p:txBody>
      </p:sp>
      <p:sp>
        <p:nvSpPr>
          <p:cNvPr id="3" name="CuadroTexto 2">
            <a:extLst>
              <a:ext uri="{FF2B5EF4-FFF2-40B4-BE49-F238E27FC236}">
                <a16:creationId xmlns:a16="http://schemas.microsoft.com/office/drawing/2014/main" id="{C525A5F6-4EAE-AB00-74D8-4F667AFA9073}"/>
              </a:ext>
            </a:extLst>
          </p:cNvPr>
          <p:cNvSpPr txBox="1"/>
          <p:nvPr/>
        </p:nvSpPr>
        <p:spPr>
          <a:xfrm>
            <a:off x="3862759" y="0"/>
            <a:ext cx="4466479" cy="523220"/>
          </a:xfrm>
          <a:prstGeom prst="rect">
            <a:avLst/>
          </a:prstGeom>
          <a:noFill/>
        </p:spPr>
        <p:txBody>
          <a:bodyPr wrap="none" rtlCol="0">
            <a:spAutoFit/>
          </a:bodyPr>
          <a:lstStyle/>
          <a:p>
            <a:r>
              <a:rPr lang="es-CL" sz="2800" dirty="0">
                <a:solidFill>
                  <a:schemeClr val="bg1"/>
                </a:solidFill>
              </a:rPr>
              <a:t>PRODUCCIÓN DE SMOLTS</a:t>
            </a:r>
          </a:p>
        </p:txBody>
      </p:sp>
      <p:cxnSp>
        <p:nvCxnSpPr>
          <p:cNvPr id="6" name="Conector recto 5">
            <a:extLst>
              <a:ext uri="{FF2B5EF4-FFF2-40B4-BE49-F238E27FC236}">
                <a16:creationId xmlns:a16="http://schemas.microsoft.com/office/drawing/2014/main" id="{ADD7DE9B-5FAF-23AD-1F12-E5B5D524C278}"/>
              </a:ext>
            </a:extLst>
          </p:cNvPr>
          <p:cNvCxnSpPr/>
          <p:nvPr/>
        </p:nvCxnSpPr>
        <p:spPr>
          <a:xfrm>
            <a:off x="6096000" y="4896091"/>
            <a:ext cx="281651" cy="0"/>
          </a:xfrm>
          <a:prstGeom prst="line">
            <a:avLst/>
          </a:prstGeom>
          <a:ln w="1524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Flecha abajo 4">
            <a:extLst>
              <a:ext uri="{FF2B5EF4-FFF2-40B4-BE49-F238E27FC236}">
                <a16:creationId xmlns:a16="http://schemas.microsoft.com/office/drawing/2014/main" id="{C9067E57-2A2A-5678-E0F0-7183B6B71E93}"/>
              </a:ext>
            </a:extLst>
          </p:cNvPr>
          <p:cNvSpPr/>
          <p:nvPr/>
        </p:nvSpPr>
        <p:spPr>
          <a:xfrm rot="5400000">
            <a:off x="10434267" y="2396599"/>
            <a:ext cx="378823" cy="911468"/>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30664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0759CA4-8B81-5EE4-A6EF-597AD471E4D4}"/>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31B2CE27-B3C6-FC24-E9DF-B39E3D1A8B0B}"/>
              </a:ext>
            </a:extLst>
          </p:cNvPr>
          <p:cNvSpPr txBox="1"/>
          <p:nvPr/>
        </p:nvSpPr>
        <p:spPr>
          <a:xfrm>
            <a:off x="1469985" y="188708"/>
            <a:ext cx="9838482" cy="830997"/>
          </a:xfrm>
          <a:prstGeom prst="rect">
            <a:avLst/>
          </a:prstGeom>
          <a:solidFill>
            <a:srgbClr val="DCFEC0"/>
          </a:solidFill>
        </p:spPr>
        <p:txBody>
          <a:bodyPr wrap="square" rtlCol="0">
            <a:spAutoFit/>
          </a:bodyPr>
          <a:lstStyle/>
          <a:p>
            <a:pPr algn="ctr"/>
            <a:r>
              <a:rPr lang="es-CL" sz="2400" b="1" dirty="0">
                <a:effectLst/>
                <a:latin typeface="Aptos" panose="020B0004020202020204" pitchFamily="34" charset="0"/>
                <a:ea typeface="Aptos" panose="020B0004020202020204" pitchFamily="34" charset="0"/>
                <a:cs typeface="Aptos" panose="020B0004020202020204" pitchFamily="34" charset="0"/>
              </a:rPr>
              <a:t>ORGANISMOS SECTORIALES QUE CUMPLEN FUNCIONES AMBIENTALES Y/O DE FISCALIZACIÓN DE LAS PISCICUTURAS.</a:t>
            </a:r>
            <a:endParaRPr lang="es-CL" sz="2400" dirty="0"/>
          </a:p>
        </p:txBody>
      </p:sp>
      <p:sp>
        <p:nvSpPr>
          <p:cNvPr id="4" name="CuadroTexto 3">
            <a:extLst>
              <a:ext uri="{FF2B5EF4-FFF2-40B4-BE49-F238E27FC236}">
                <a16:creationId xmlns:a16="http://schemas.microsoft.com/office/drawing/2014/main" id="{40A87795-B356-D0DA-4A49-7105DA2DC9DC}"/>
              </a:ext>
            </a:extLst>
          </p:cNvPr>
          <p:cNvSpPr txBox="1"/>
          <p:nvPr/>
        </p:nvSpPr>
        <p:spPr>
          <a:xfrm>
            <a:off x="2010982" y="1102578"/>
            <a:ext cx="8462573" cy="5539978"/>
          </a:xfrm>
          <a:prstGeom prst="rect">
            <a:avLst/>
          </a:prstGeom>
          <a:solidFill>
            <a:srgbClr val="DCFEC0"/>
          </a:solidFill>
        </p:spPr>
        <p:txBody>
          <a:bodyPr wrap="none" rtlCol="0">
            <a:spAutoFit/>
          </a:bodyPr>
          <a:lstStyle/>
          <a:p>
            <a:r>
              <a:rPr lang="es-CL" sz="1600" b="1" dirty="0"/>
              <a:t>MINISTERIO DEL MEDIO AMBIENTE.  SMA.</a:t>
            </a:r>
          </a:p>
          <a:p>
            <a:endParaRPr lang="es-CL" sz="1000" b="1" dirty="0"/>
          </a:p>
          <a:p>
            <a:r>
              <a:rPr lang="es-CL" sz="1600" b="1" dirty="0"/>
              <a:t>MINISTERIO DE ECONOMÍA, FOMENTO Y TURISMO (SUBPESCA-SERNAPESCA)</a:t>
            </a:r>
          </a:p>
          <a:p>
            <a:endParaRPr lang="es-CL" sz="1000" b="1" dirty="0"/>
          </a:p>
          <a:p>
            <a:r>
              <a:rPr lang="es-CL" sz="1600" b="1" dirty="0"/>
              <a:t>MINISTERIO DE SALUD.</a:t>
            </a:r>
          </a:p>
          <a:p>
            <a:endParaRPr lang="es-CL" sz="1000" b="1" dirty="0"/>
          </a:p>
          <a:p>
            <a:r>
              <a:rPr lang="es-CL" sz="1600" b="1" dirty="0"/>
              <a:t>MINISTERIO DE EDUCACIÓN.</a:t>
            </a:r>
          </a:p>
          <a:p>
            <a:endParaRPr lang="es-CL" sz="1000" b="1" dirty="0"/>
          </a:p>
          <a:p>
            <a:r>
              <a:rPr lang="es-CL" sz="1600" b="1" dirty="0"/>
              <a:t>MINISTERIO DE OBRAS PÚBLICAS (MOP, SSSR).</a:t>
            </a:r>
          </a:p>
          <a:p>
            <a:endParaRPr lang="es-CL" sz="1000" b="1" dirty="0"/>
          </a:p>
          <a:p>
            <a:r>
              <a:rPr lang="es-CL" sz="1600" b="1" dirty="0"/>
              <a:t>MINISTERIO DE DEFENSA. (DIRECTEMAR)</a:t>
            </a:r>
          </a:p>
          <a:p>
            <a:endParaRPr lang="es-CL" sz="1000" b="1" dirty="0"/>
          </a:p>
          <a:p>
            <a:r>
              <a:rPr lang="es-CL" sz="1600" b="1" dirty="0"/>
              <a:t>MINISTERIO DE BIENES NACIONALES.</a:t>
            </a:r>
          </a:p>
          <a:p>
            <a:endParaRPr lang="es-CL" sz="1000" b="1" dirty="0"/>
          </a:p>
          <a:p>
            <a:r>
              <a:rPr lang="es-CL" sz="1600" b="1" dirty="0"/>
              <a:t>MINISTERIO DE AGRICULTURA.</a:t>
            </a:r>
          </a:p>
          <a:p>
            <a:endParaRPr lang="es-CL" sz="1000" b="1" dirty="0"/>
          </a:p>
          <a:p>
            <a:r>
              <a:rPr lang="es-CL" sz="1600" b="1" dirty="0"/>
              <a:t>DIRECCIÓN DE OBRAS HIDRÁULICAS (DOH).</a:t>
            </a:r>
          </a:p>
          <a:p>
            <a:endParaRPr lang="es-CL" sz="1000" b="1" dirty="0"/>
          </a:p>
          <a:p>
            <a:r>
              <a:rPr lang="es-CL" sz="1600" b="1" dirty="0"/>
              <a:t>DIRECCIÓN GENERAL DE AGUAS (DGA).</a:t>
            </a:r>
          </a:p>
          <a:p>
            <a:endParaRPr lang="es-CL" sz="1000" b="1" dirty="0"/>
          </a:p>
          <a:p>
            <a:r>
              <a:rPr lang="es-CL" sz="1600" b="1" dirty="0"/>
              <a:t>SERVICIO AGRÍCOLA Y GANADERO (SAG).</a:t>
            </a:r>
          </a:p>
          <a:p>
            <a:endParaRPr lang="es-CL" sz="1000" b="1" dirty="0"/>
          </a:p>
          <a:p>
            <a:r>
              <a:rPr lang="es-CL" sz="1600" b="1" dirty="0"/>
              <a:t>SISS.</a:t>
            </a:r>
          </a:p>
          <a:p>
            <a:endParaRPr lang="es-CL" sz="1000" b="1" dirty="0"/>
          </a:p>
          <a:p>
            <a:r>
              <a:rPr lang="es-CL" sz="1600" b="1" dirty="0"/>
              <a:t>MUNICIPALIDADES.</a:t>
            </a:r>
          </a:p>
          <a:p>
            <a:endParaRPr lang="es-CL" sz="1000" b="1" dirty="0"/>
          </a:p>
          <a:p>
            <a:r>
              <a:rPr lang="es-CL" sz="1600" b="1" dirty="0"/>
              <a:t>CONAF, OTROS.</a:t>
            </a:r>
          </a:p>
        </p:txBody>
      </p:sp>
    </p:spTree>
    <p:extLst>
      <p:ext uri="{BB962C8B-B14F-4D97-AF65-F5344CB8AC3E}">
        <p14:creationId xmlns:p14="http://schemas.microsoft.com/office/powerpoint/2010/main" val="1618972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8C63A5D-93ED-753A-E1F6-748B6FB039C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0D1D102-A34D-F5AA-570A-5900F5827CB7}"/>
              </a:ext>
            </a:extLst>
          </p:cNvPr>
          <p:cNvSpPr txBox="1"/>
          <p:nvPr/>
        </p:nvSpPr>
        <p:spPr>
          <a:xfrm>
            <a:off x="325901" y="211664"/>
            <a:ext cx="11704321" cy="584775"/>
          </a:xfrm>
          <a:prstGeom prst="rect">
            <a:avLst/>
          </a:prstGeom>
          <a:solidFill>
            <a:srgbClr val="FFFF00"/>
          </a:solidFill>
        </p:spPr>
        <p:txBody>
          <a:bodyPr wrap="square">
            <a:spAutoFit/>
          </a:bodyPr>
          <a:lstStyle/>
          <a:p>
            <a:pPr algn="ctr"/>
            <a:r>
              <a:rPr lang="es-ES_tradnl" sz="3200" b="1"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SUSTENTABILIDAD DE LA PESCA Y ACUICULTURA  CHILENA</a:t>
            </a:r>
            <a:r>
              <a:rPr lang="es-ES_tradnl" sz="3200" b="1" dirty="0">
                <a:highlight>
                  <a:srgbClr val="FFFF00"/>
                </a:highlight>
                <a:latin typeface="Aptos" panose="020B0004020202020204" pitchFamily="34" charset="0"/>
                <a:ea typeface="Aptos" panose="020B0004020202020204" pitchFamily="34" charset="0"/>
                <a:cs typeface="Times New Roman" panose="02020603050405020304" pitchFamily="18" charset="0"/>
              </a:rPr>
              <a:t>.</a:t>
            </a:r>
            <a:endParaRPr lang="es-CL" sz="3200" dirty="0"/>
          </a:p>
        </p:txBody>
      </p:sp>
      <p:sp>
        <p:nvSpPr>
          <p:cNvPr id="5" name="CuadroTexto 4">
            <a:extLst>
              <a:ext uri="{FF2B5EF4-FFF2-40B4-BE49-F238E27FC236}">
                <a16:creationId xmlns:a16="http://schemas.microsoft.com/office/drawing/2014/main" id="{AE0ADF16-EED9-A72E-A2D7-43577991B2F1}"/>
              </a:ext>
            </a:extLst>
          </p:cNvPr>
          <p:cNvSpPr txBox="1"/>
          <p:nvPr/>
        </p:nvSpPr>
        <p:spPr>
          <a:xfrm>
            <a:off x="457201" y="1039377"/>
            <a:ext cx="11549575" cy="5135637"/>
          </a:xfrm>
          <a:prstGeom prst="rect">
            <a:avLst/>
          </a:prstGeom>
          <a:solidFill>
            <a:srgbClr val="0043DE"/>
          </a:solidFill>
        </p:spPr>
        <p:txBody>
          <a:bodyPr wrap="square">
            <a:spAutoFit/>
          </a:bodyPr>
          <a:lstStyle/>
          <a:p>
            <a:pPr marL="457200" algn="just" eaLnBrk="0" hangingPunct="0">
              <a:lnSpc>
                <a:spcPct val="114000"/>
              </a:lnSpc>
              <a:spcAft>
                <a:spcPts val="900"/>
              </a:spcAft>
              <a:tabLst>
                <a:tab pos="521335" algn="l"/>
              </a:tabLst>
            </a:pP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El</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diagnóstico</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realizado</a:t>
            </a:r>
            <a:r>
              <a:rPr lang="es-CL" sz="20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indica</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que</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de</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acuerdo</a:t>
            </a:r>
            <a:r>
              <a:rPr lang="es-CL" sz="20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la</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situación</a:t>
            </a:r>
            <a:r>
              <a:rPr lang="es-CL" sz="20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actual</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y</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tendencias</a:t>
            </a:r>
            <a:r>
              <a:rPr lang="es-CL" sz="20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de</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la</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actividad</a:t>
            </a:r>
            <a:r>
              <a:rPr lang="es-CL" sz="20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nivel</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regional</a:t>
            </a:r>
            <a:r>
              <a:rPr lang="es-CL" sz="20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y</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0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nacional</a:t>
            </a:r>
            <a:r>
              <a:rPr lang="es-CL" sz="20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LA</a:t>
            </a:r>
            <a:r>
              <a:rPr lang="es-CL" sz="2400" b="1" spc="-5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ACUICULTURA</a:t>
            </a:r>
            <a:r>
              <a:rPr lang="es-CL" sz="2400" b="1" spc="-55"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NO ES</a:t>
            </a:r>
            <a:r>
              <a:rPr lang="es-CL" sz="2400"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SOSTENIBLE</a:t>
            </a:r>
            <a:r>
              <a:rPr lang="es-CL" sz="2400"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EN</a:t>
            </a:r>
            <a:r>
              <a:rPr lang="es-CL" sz="2400" b="1" spc="-5"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EL</a:t>
            </a:r>
            <a:r>
              <a:rPr lang="es-CL" sz="2400"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LARGO</a:t>
            </a:r>
            <a:r>
              <a:rPr lang="es-CL" sz="2400" b="1" spc="-55"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PLAZO</a:t>
            </a:r>
            <a:r>
              <a:rPr lang="es-CL" sz="2400" b="1" spc="-3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a:t>
            </a:r>
            <a:endParaRPr lang="es-CL" sz="20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p>
            <a:pPr marL="457200" algn="just" eaLnBrk="0" hangingPunct="0">
              <a:lnSpc>
                <a:spcPct val="114000"/>
              </a:lnSpc>
              <a:spcAft>
                <a:spcPts val="900"/>
              </a:spcAft>
              <a:tabLst>
                <a:tab pos="521335" algn="l"/>
              </a:tabLst>
            </a:pP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Los</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principales</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problemas</a:t>
            </a:r>
            <a:r>
              <a:rPr lang="es-CL" sz="24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que</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sustentan</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la</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conclusión</a:t>
            </a:r>
            <a:r>
              <a:rPr lang="es-CL" sz="24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anterior</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son</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que</a:t>
            </a:r>
            <a:r>
              <a:rPr lang="es-CL" sz="24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existe:</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endParaRPr lang="es-CL" sz="24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marL="457200" algn="just" eaLnBrk="0" hangingPunct="0">
              <a:lnSpc>
                <a:spcPct val="114000"/>
              </a:lnSpc>
              <a:spcAft>
                <a:spcPts val="900"/>
              </a:spcAft>
              <a:tabLst>
                <a:tab pos="521335" algn="l"/>
              </a:tabLst>
            </a:pP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(i)</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una</a:t>
            </a:r>
            <a:r>
              <a:rPr lang="es-CL" sz="2400" b="1" spc="-9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baja</a:t>
            </a:r>
            <a:r>
              <a:rPr lang="es-CL" sz="2400" b="1" spc="-9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diversificación</a:t>
            </a:r>
            <a:r>
              <a:rPr lang="es-CL" sz="2400" b="1" spc="-9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de</a:t>
            </a:r>
            <a:r>
              <a:rPr lang="es-CL" sz="2400" b="1" spc="-8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la</a:t>
            </a:r>
            <a:r>
              <a:rPr lang="es-CL" sz="2400" b="1" spc="-9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acuicultura</a:t>
            </a:r>
            <a:r>
              <a:rPr lang="es-CL" sz="2400" b="1" spc="-9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nacional,</a:t>
            </a:r>
            <a:r>
              <a:rPr lang="es-CL" sz="2400" b="1" spc="-10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endParaRPr lang="es-CL" sz="24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marL="457200" algn="just" eaLnBrk="0" hangingPunct="0">
              <a:lnSpc>
                <a:spcPct val="114000"/>
              </a:lnSpc>
              <a:spcAft>
                <a:spcPts val="900"/>
              </a:spcAft>
              <a:tabLst>
                <a:tab pos="521335" algn="l"/>
              </a:tabLst>
            </a:pP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t>
            </a:r>
            <a:r>
              <a:rPr lang="es-CL" sz="2400" b="1" spc="-30" dirty="0" err="1">
                <a:solidFill>
                  <a:srgbClr val="FFFF00"/>
                </a:solidFill>
                <a:effectLst/>
                <a:latin typeface="Aptos" panose="020B0004020202020204" pitchFamily="34" charset="0"/>
                <a:ea typeface="Aptos" panose="020B0004020202020204" pitchFamily="34" charset="0"/>
                <a:cs typeface="Times New Roman" panose="02020603050405020304" pitchFamily="18" charset="0"/>
              </a:rPr>
              <a:t>ii</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t>
            </a:r>
            <a:r>
              <a:rPr lang="es-CL" sz="2400" b="1" spc="-9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una</a:t>
            </a:r>
            <a:r>
              <a:rPr lang="es-CL" sz="2400" b="1" spc="-10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débil</a:t>
            </a:r>
            <a:r>
              <a:rPr lang="es-CL" sz="2400" b="1" spc="-10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estrategia</a:t>
            </a:r>
            <a:r>
              <a:rPr lang="es-CL" sz="2400" b="1" spc="-9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comercial</a:t>
            </a:r>
            <a:r>
              <a:rPr lang="es-CL" sz="24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y</a:t>
            </a:r>
            <a:r>
              <a:rPr lang="es-CL" sz="2400" b="1" spc="-3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una</a:t>
            </a:r>
            <a:r>
              <a:rPr lang="es-CL" sz="2400" b="1" spc="-4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dispar</a:t>
            </a:r>
            <a:r>
              <a:rPr lang="es-CL" sz="2400" b="1" spc="-3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presencia</a:t>
            </a:r>
            <a:r>
              <a:rPr lang="es-CL" sz="2400" b="1" spc="-4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en los</a:t>
            </a:r>
            <a:r>
              <a:rPr lang="es-CL" sz="2400" b="1" spc="-2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mercados,</a:t>
            </a:r>
            <a:r>
              <a:rPr lang="es-CL" sz="2400" b="1" spc="-4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endParaRPr lang="es-CL" sz="24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marL="457200" algn="just" eaLnBrk="0" hangingPunct="0">
              <a:lnSpc>
                <a:spcPct val="114000"/>
              </a:lnSpc>
              <a:spcAft>
                <a:spcPts val="900"/>
              </a:spcAft>
              <a:tabLst>
                <a:tab pos="521335" algn="l"/>
              </a:tabLst>
            </a:pP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t>
            </a:r>
            <a:r>
              <a:rPr lang="es-CL" sz="2400" b="1" spc="-30" dirty="0" err="1">
                <a:solidFill>
                  <a:srgbClr val="FFFF00"/>
                </a:solidFill>
                <a:effectLst/>
                <a:latin typeface="Aptos" panose="020B0004020202020204" pitchFamily="34" charset="0"/>
                <a:ea typeface="Aptos" panose="020B0004020202020204" pitchFamily="34" charset="0"/>
                <a:cs typeface="Times New Roman" panose="02020603050405020304" pitchFamily="18" charset="0"/>
              </a:rPr>
              <a:t>iii</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t>
            </a:r>
            <a:r>
              <a:rPr lang="es-CL" sz="2400" b="1" spc="-4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una</a:t>
            </a:r>
            <a:r>
              <a:rPr lang="es-CL" sz="2400" b="1" spc="4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baja</a:t>
            </a:r>
            <a:r>
              <a:rPr lang="es-CL" sz="2400" b="1" spc="4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aceptabilidad</a:t>
            </a:r>
            <a:r>
              <a:rPr lang="es-CL" sz="2400" b="1" spc="4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social</a:t>
            </a:r>
            <a:r>
              <a:rPr lang="es-CL" sz="24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de</a:t>
            </a:r>
            <a:r>
              <a:rPr lang="es-CL" sz="24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la</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acuicultura,</a:t>
            </a:r>
            <a:endParaRPr lang="es-CL" sz="24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marL="457200" algn="just" eaLnBrk="0" hangingPunct="0">
              <a:lnSpc>
                <a:spcPct val="114000"/>
              </a:lnSpc>
              <a:spcAft>
                <a:spcPts val="900"/>
              </a:spcAft>
              <a:tabLst>
                <a:tab pos="521335" algn="l"/>
              </a:tabLst>
            </a:pP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t>
            </a:r>
            <a:r>
              <a:rPr lang="es-CL" sz="2400" b="1" spc="-30" dirty="0" err="1">
                <a:solidFill>
                  <a:srgbClr val="FFFF00"/>
                </a:solidFill>
                <a:effectLst/>
                <a:latin typeface="Aptos" panose="020B0004020202020204" pitchFamily="34" charset="0"/>
                <a:ea typeface="Aptos" panose="020B0004020202020204" pitchFamily="34" charset="0"/>
                <a:cs typeface="Times New Roman" panose="02020603050405020304" pitchFamily="18" charset="0"/>
              </a:rPr>
              <a:t>iv</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t>
            </a:r>
            <a:r>
              <a:rPr lang="es-CL" sz="24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una</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insuficiente</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gestión</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sanitaria</a:t>
            </a:r>
            <a:r>
              <a:rPr lang="es-CL" sz="24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y</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ambiental</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de</a:t>
            </a:r>
            <a:r>
              <a:rPr lang="es-CL" sz="24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la</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acuicultura,</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endParaRPr lang="es-CL" sz="24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marL="457200" algn="just" eaLnBrk="0" hangingPunct="0">
              <a:lnSpc>
                <a:spcPct val="114000"/>
              </a:lnSpc>
              <a:spcAft>
                <a:spcPts val="900"/>
              </a:spcAft>
              <a:tabLst>
                <a:tab pos="521335" algn="l"/>
              </a:tabLst>
            </a:pP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(v)</a:t>
            </a:r>
            <a:r>
              <a:rPr lang="es-CL" sz="2400" b="1" spc="-5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una</a:t>
            </a:r>
            <a:r>
              <a:rPr lang="es-CL" sz="2400" b="1" spc="7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débil</a:t>
            </a:r>
            <a:r>
              <a:rPr lang="es-CL" sz="2400" b="1" spc="7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e</a:t>
            </a:r>
            <a:r>
              <a:rPr lang="es-CL" sz="2400" b="1" spc="7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insuficiente</a:t>
            </a:r>
            <a:r>
              <a:rPr lang="es-CL" sz="2400" b="1" spc="7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institucionalidad</a:t>
            </a:r>
            <a:r>
              <a:rPr lang="es-CL" sz="2400" b="1" spc="6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público-privada,</a:t>
            </a:r>
            <a:r>
              <a:rPr lang="es-CL" sz="2400" b="1" spc="7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endParaRPr lang="es-CL" sz="24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marL="457200" algn="just" eaLnBrk="0" hangingPunct="0">
              <a:lnSpc>
                <a:spcPct val="114000"/>
              </a:lnSpc>
              <a:spcAft>
                <a:spcPts val="900"/>
              </a:spcAft>
              <a:tabLst>
                <a:tab pos="521335" algn="l"/>
              </a:tabLst>
            </a:pP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(vi)</a:t>
            </a:r>
            <a:r>
              <a:rPr lang="es-CL" sz="2400" b="1" spc="7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una</a:t>
            </a:r>
            <a:r>
              <a:rPr lang="es-CL" sz="2400" b="1" spc="7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normativa</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no</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ajustada</a:t>
            </a:r>
            <a:r>
              <a:rPr lang="es-CL" sz="2400" b="1" spc="30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a:t>
            </a:r>
            <a:r>
              <a:rPr lang="es-CL" sz="2400" b="1" spc="31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los</a:t>
            </a:r>
            <a:r>
              <a:rPr lang="es-CL" sz="2400" b="1" spc="30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requerimientos</a:t>
            </a:r>
            <a:r>
              <a:rPr lang="es-CL" sz="2400" b="1" spc="31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y</a:t>
            </a:r>
            <a:r>
              <a:rPr lang="es-CL" sz="2400" b="1" spc="3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oportunidades</a:t>
            </a:r>
            <a:r>
              <a:rPr lang="es-CL" sz="2400" b="1" spc="31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y</a:t>
            </a:r>
            <a:r>
              <a:rPr lang="es-CL" sz="2400" b="1" spc="3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endParaRPr lang="es-CL" sz="24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marL="457200" algn="just" eaLnBrk="0" hangingPunct="0">
              <a:lnSpc>
                <a:spcPct val="114000"/>
              </a:lnSpc>
              <a:spcAft>
                <a:spcPts val="900"/>
              </a:spcAft>
              <a:tabLst>
                <a:tab pos="521335" algn="l"/>
              </a:tabLst>
            </a:pP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t>
            </a:r>
            <a:r>
              <a:rPr lang="es-CL" sz="2400" b="1" spc="-30" dirty="0" err="1">
                <a:solidFill>
                  <a:srgbClr val="FFFF00"/>
                </a:solidFill>
                <a:effectLst/>
                <a:latin typeface="Aptos" panose="020B0004020202020204" pitchFamily="34" charset="0"/>
                <a:ea typeface="Aptos" panose="020B0004020202020204" pitchFamily="34" charset="0"/>
                <a:cs typeface="Times New Roman" panose="02020603050405020304" pitchFamily="18" charset="0"/>
              </a:rPr>
              <a:t>vii</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t>
            </a:r>
            <a:r>
              <a:rPr lang="es-CL" sz="2400" b="1" spc="31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una</a:t>
            </a:r>
            <a:r>
              <a:rPr lang="es-CL" sz="2400" b="1" spc="31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insuficiencia</a:t>
            </a:r>
            <a:r>
              <a:rPr lang="es-CL" sz="2400" b="1" spc="30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de</a:t>
            </a:r>
            <a:r>
              <a:rPr lang="es-CL" sz="2400" b="1" spc="-5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conocimientos</a:t>
            </a:r>
            <a:r>
              <a:rPr lang="es-CL" sz="2400" b="1" spc="-6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y</a:t>
            </a:r>
            <a:r>
              <a:rPr lang="es-CL" sz="2400" b="1" spc="-65"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competencias</a:t>
            </a:r>
            <a:r>
              <a:rPr lang="es-CL" sz="2400" b="1" spc="-6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 </a:t>
            </a:r>
            <a:r>
              <a:rPr lang="es-CL" sz="2400" b="1" spc="-3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adecuadas.</a:t>
            </a:r>
            <a:endParaRPr lang="es-CL" sz="20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1224B927-E7A2-3319-77C2-5B1770D5D859}"/>
              </a:ext>
            </a:extLst>
          </p:cNvPr>
          <p:cNvSpPr txBox="1"/>
          <p:nvPr/>
        </p:nvSpPr>
        <p:spPr>
          <a:xfrm>
            <a:off x="161778" y="6112156"/>
            <a:ext cx="11868444" cy="738664"/>
          </a:xfrm>
          <a:prstGeom prst="rect">
            <a:avLst/>
          </a:prstGeom>
          <a:solidFill>
            <a:schemeClr val="accent5">
              <a:lumMod val="20000"/>
              <a:lumOff val="80000"/>
            </a:schemeClr>
          </a:solidFill>
        </p:spPr>
        <p:txBody>
          <a:bodyPr wrap="square">
            <a:spAutoFit/>
          </a:bodyPr>
          <a:lstStyle/>
          <a:p>
            <a:pPr algn="just"/>
            <a:r>
              <a:rPr lang="es-MX" sz="1400" b="1" dirty="0">
                <a:effectLst/>
                <a:latin typeface="Aptos" panose="020B0004020202020204" pitchFamily="34" charset="0"/>
                <a:ea typeface="Times New Roman" panose="02020603050405020304" pitchFamily="18" charset="0"/>
                <a:cs typeface="Aptos" panose="020B0004020202020204" pitchFamily="34" charset="0"/>
              </a:rPr>
              <a:t>FUENTE: </a:t>
            </a:r>
            <a:r>
              <a:rPr lang="es-MX" sz="1400" dirty="0">
                <a:effectLst/>
                <a:latin typeface="Aptos" panose="020B0004020202020204" pitchFamily="34" charset="0"/>
                <a:ea typeface="Times New Roman" panose="02020603050405020304" pitchFamily="18" charset="0"/>
                <a:cs typeface="Aptos" panose="020B0004020202020204" pitchFamily="34" charset="0"/>
              </a:rPr>
              <a:t>Informe final. Diseño de un plan de acción para la implementación de la política nacional de acuicultura para las próximas dos décadas </a:t>
            </a:r>
            <a:r>
              <a:rPr lang="es-MX" sz="1400" b="1" dirty="0">
                <a:effectLst/>
                <a:latin typeface="Aptos" panose="020B0004020202020204" pitchFamily="34" charset="0"/>
                <a:ea typeface="Times New Roman" panose="02020603050405020304" pitchFamily="18" charset="0"/>
                <a:cs typeface="Aptos" panose="020B0004020202020204" pitchFamily="34" charset="0"/>
              </a:rPr>
              <a:t>PROYECTO FIPA 2017-17 </a:t>
            </a:r>
            <a:r>
              <a:rPr lang="es-MX" sz="1400" dirty="0">
                <a:effectLst/>
                <a:latin typeface="Aptos" panose="020B0004020202020204" pitchFamily="34" charset="0"/>
                <a:ea typeface="Times New Roman" panose="02020603050405020304" pitchFamily="18" charset="0"/>
                <a:cs typeface="Aptos" panose="020B0004020202020204" pitchFamily="34" charset="0"/>
              </a:rPr>
              <a:t>"Propuesta de política nacional de acuicultura de Chile para las siguientes dos décadas” Fondo de investigación pesquera y acuicultura. SUBPESCA.</a:t>
            </a:r>
            <a:r>
              <a:rPr lang="es-MX" sz="1400" b="1" dirty="0">
                <a:effectLst/>
                <a:latin typeface="Aptos" panose="020B0004020202020204" pitchFamily="34" charset="0"/>
                <a:ea typeface="Times New Roman" panose="02020603050405020304" pitchFamily="18" charset="0"/>
                <a:cs typeface="Aptos" panose="020B0004020202020204" pitchFamily="34" charset="0"/>
              </a:rPr>
              <a:t> Julio 03 de 2019.</a:t>
            </a:r>
            <a:endParaRPr lang="es-CL" sz="1400" dirty="0">
              <a:effectLst/>
              <a:latin typeface="Times New Roman" panose="02020603050405020304" pitchFamily="18" charset="0"/>
              <a:ea typeface="Times New Roman" panose="02020603050405020304" pitchFamily="18" charset="0"/>
            </a:endParaRPr>
          </a:p>
        </p:txBody>
      </p:sp>
      <p:sp>
        <p:nvSpPr>
          <p:cNvPr id="8" name="CuadroTexto 7">
            <a:extLst>
              <a:ext uri="{FF2B5EF4-FFF2-40B4-BE49-F238E27FC236}">
                <a16:creationId xmlns:a16="http://schemas.microsoft.com/office/drawing/2014/main" id="{B8E791F1-2627-A0B7-20C1-E4FF9FCD7D58}"/>
              </a:ext>
            </a:extLst>
          </p:cNvPr>
          <p:cNvSpPr txBox="1"/>
          <p:nvPr/>
        </p:nvSpPr>
        <p:spPr>
          <a:xfrm>
            <a:off x="112541" y="6112156"/>
            <a:ext cx="11868444" cy="738664"/>
          </a:xfrm>
          <a:prstGeom prst="rect">
            <a:avLst/>
          </a:prstGeom>
          <a:solidFill>
            <a:schemeClr val="accent5">
              <a:lumMod val="20000"/>
              <a:lumOff val="80000"/>
            </a:schemeClr>
          </a:solidFill>
        </p:spPr>
        <p:txBody>
          <a:bodyPr wrap="square">
            <a:spAutoFit/>
          </a:bodyPr>
          <a:lstStyle/>
          <a:p>
            <a:pPr algn="just"/>
            <a:r>
              <a:rPr lang="es-MX" sz="1400" dirty="0">
                <a:effectLst/>
                <a:latin typeface="Aptos" panose="020B0004020202020204" pitchFamily="34" charset="0"/>
                <a:ea typeface="Times New Roman" panose="02020603050405020304" pitchFamily="18" charset="0"/>
                <a:cs typeface="Aptos" panose="020B0004020202020204" pitchFamily="34" charset="0"/>
              </a:rPr>
              <a:t>Informe final. Diseño de un plan de acción para la implementación de la política nacional de acuicultura para las próximas dos décadas </a:t>
            </a:r>
            <a:r>
              <a:rPr lang="es-MX" sz="1400" b="1" dirty="0">
                <a:effectLst/>
                <a:latin typeface="Aptos" panose="020B0004020202020204" pitchFamily="34" charset="0"/>
                <a:ea typeface="Times New Roman" panose="02020603050405020304" pitchFamily="18" charset="0"/>
                <a:cs typeface="Aptos" panose="020B0004020202020204" pitchFamily="34" charset="0"/>
              </a:rPr>
              <a:t>PROYECTO FIPA 2017-17 </a:t>
            </a:r>
            <a:r>
              <a:rPr lang="es-MX" sz="1400" dirty="0">
                <a:effectLst/>
                <a:latin typeface="Aptos" panose="020B0004020202020204" pitchFamily="34" charset="0"/>
                <a:ea typeface="Times New Roman" panose="02020603050405020304" pitchFamily="18" charset="0"/>
                <a:cs typeface="Aptos" panose="020B0004020202020204" pitchFamily="34" charset="0"/>
              </a:rPr>
              <a:t>"Propuesta de política nacional de acuicultura de Chile para las siguientes dos décadas” Fondo de investigación pesquera y acuicultura. SUBPESCA.</a:t>
            </a:r>
            <a:r>
              <a:rPr lang="es-MX" sz="1400" b="1" dirty="0">
                <a:effectLst/>
                <a:latin typeface="Aptos" panose="020B0004020202020204" pitchFamily="34" charset="0"/>
                <a:ea typeface="Times New Roman" panose="02020603050405020304" pitchFamily="18" charset="0"/>
                <a:cs typeface="Aptos" panose="020B0004020202020204" pitchFamily="34" charset="0"/>
              </a:rPr>
              <a:t> Julio 03 de 2019.</a:t>
            </a:r>
            <a:endParaRPr lang="es-CL"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84299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94DE0E5-A84E-E494-C9FD-2D7B0A03AA1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211A9C4-9B35-2B28-6BE1-D8199E54FF30}"/>
              </a:ext>
            </a:extLst>
          </p:cNvPr>
          <p:cNvSpPr txBox="1"/>
          <p:nvPr/>
        </p:nvSpPr>
        <p:spPr>
          <a:xfrm>
            <a:off x="0" y="211664"/>
            <a:ext cx="12191999" cy="1569660"/>
          </a:xfrm>
          <a:prstGeom prst="rect">
            <a:avLst/>
          </a:prstGeom>
          <a:solidFill>
            <a:srgbClr val="80FF64"/>
          </a:solidFill>
        </p:spPr>
        <p:txBody>
          <a:bodyPr wrap="square">
            <a:spAutoFit/>
          </a:bodyPr>
          <a:lstStyle/>
          <a:p>
            <a:pPr algn="ctr"/>
            <a:r>
              <a:rPr lang="es-CL" sz="3600" b="1" kern="100" dirty="0">
                <a:effectLst/>
                <a:latin typeface="Aptos" panose="020B0004020202020204" pitchFamily="34" charset="0"/>
                <a:ea typeface="Aptos" panose="020B0004020202020204" pitchFamily="34" charset="0"/>
                <a:cs typeface="Times New Roman" panose="02020603050405020304" pitchFamily="18" charset="0"/>
              </a:rPr>
              <a:t>GRANDES DESAFÍOS Y TENDENCIAS DE LA INDUSTRIA DEL SALMÓN CHILENA. </a:t>
            </a:r>
          </a:p>
          <a:p>
            <a:pPr algn="just"/>
            <a:r>
              <a:rPr lang="es-CL" sz="2400" kern="1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6" name="CuadroTexto 5">
            <a:extLst>
              <a:ext uri="{FF2B5EF4-FFF2-40B4-BE49-F238E27FC236}">
                <a16:creationId xmlns:a16="http://schemas.microsoft.com/office/drawing/2014/main" id="{16EB2365-7557-1D16-7778-4EC4598D0EEC}"/>
              </a:ext>
            </a:extLst>
          </p:cNvPr>
          <p:cNvSpPr txBox="1"/>
          <p:nvPr/>
        </p:nvSpPr>
        <p:spPr>
          <a:xfrm>
            <a:off x="0" y="2012782"/>
            <a:ext cx="12191999" cy="3539430"/>
          </a:xfrm>
          <a:prstGeom prst="rect">
            <a:avLst/>
          </a:prstGeom>
          <a:solidFill>
            <a:srgbClr val="80FF64"/>
          </a:solidFill>
        </p:spPr>
        <p:txBody>
          <a:bodyPr wrap="square">
            <a:spAutoFit/>
          </a:bodyPr>
          <a:lstStyle/>
          <a:p>
            <a:pPr algn="just"/>
            <a:r>
              <a:rPr lang="es-CL" sz="2800" b="1" kern="100" dirty="0">
                <a:effectLst/>
                <a:latin typeface="Aptos" panose="020B0004020202020204" pitchFamily="34" charset="0"/>
                <a:ea typeface="Aptos" panose="020B0004020202020204" pitchFamily="34" charset="0"/>
                <a:cs typeface="Times New Roman" panose="02020603050405020304" pitchFamily="18" charset="0"/>
              </a:rPr>
              <a:t>a) ÁMBITO SANITARIO.</a:t>
            </a:r>
          </a:p>
          <a:p>
            <a:pPr algn="just"/>
            <a:r>
              <a:rPr lang="es-CL" sz="2800" b="1" kern="100" dirty="0">
                <a:effectLst/>
                <a:latin typeface="Aptos" panose="020B0004020202020204" pitchFamily="34" charset="0"/>
                <a:ea typeface="Aptos" panose="020B0004020202020204" pitchFamily="34" charset="0"/>
                <a:cs typeface="Times New Roman" panose="02020603050405020304" pitchFamily="18" charset="0"/>
              </a:rPr>
              <a:t>b) CAMBIO CLIMÁTICO.</a:t>
            </a:r>
          </a:p>
          <a:p>
            <a:pPr algn="just"/>
            <a:r>
              <a:rPr lang="es-CL" sz="2800" b="1" kern="100" dirty="0">
                <a:effectLst/>
                <a:latin typeface="Aptos" panose="020B0004020202020204" pitchFamily="34" charset="0"/>
                <a:ea typeface="Aptos" panose="020B0004020202020204" pitchFamily="34" charset="0"/>
                <a:cs typeface="Times New Roman" panose="02020603050405020304" pitchFamily="18" charset="0"/>
              </a:rPr>
              <a:t>c) LICENCIA SOCIAL Y SUSTENTABILIDAD AMBIENTAL.</a:t>
            </a:r>
          </a:p>
          <a:p>
            <a:pPr algn="just"/>
            <a:r>
              <a:rPr lang="es-CL" sz="2800" b="1" kern="100" dirty="0">
                <a:effectLst/>
                <a:latin typeface="Aptos" panose="020B0004020202020204" pitchFamily="34" charset="0"/>
                <a:ea typeface="Aptos" panose="020B0004020202020204" pitchFamily="34" charset="0"/>
                <a:cs typeface="Times New Roman" panose="02020603050405020304" pitchFamily="18" charset="0"/>
              </a:rPr>
              <a:t>d) INNOVACIÓN EN SISTEMAS PRODUCTIVOS.</a:t>
            </a:r>
          </a:p>
          <a:p>
            <a:pPr algn="just"/>
            <a:r>
              <a:rPr lang="es-CL" sz="2800" b="1" kern="100" dirty="0">
                <a:effectLst/>
                <a:latin typeface="Aptos" panose="020B0004020202020204" pitchFamily="34" charset="0"/>
                <a:ea typeface="Aptos" panose="020B0004020202020204" pitchFamily="34" charset="0"/>
                <a:cs typeface="Times New Roman" panose="02020603050405020304" pitchFamily="18" charset="0"/>
              </a:rPr>
              <a:t>e) MERCADOS.</a:t>
            </a:r>
          </a:p>
          <a:p>
            <a:pPr algn="just"/>
            <a:r>
              <a:rPr lang="es-CL" sz="2800" b="1" kern="100" dirty="0">
                <a:effectLst/>
                <a:latin typeface="Aptos" panose="020B0004020202020204" pitchFamily="34" charset="0"/>
                <a:ea typeface="Aptos" panose="020B0004020202020204" pitchFamily="34" charset="0"/>
                <a:cs typeface="Times New Roman" panose="02020603050405020304" pitchFamily="18" charset="0"/>
              </a:rPr>
              <a:t>f) RELACIÓN CON LAS COMUNIDADES.</a:t>
            </a:r>
          </a:p>
          <a:p>
            <a:pPr algn="just"/>
            <a:r>
              <a:rPr lang="es-CL" sz="2800" b="1" kern="100" dirty="0">
                <a:effectLst/>
                <a:latin typeface="Aptos" panose="020B0004020202020204" pitchFamily="34" charset="0"/>
                <a:ea typeface="Aptos" panose="020B0004020202020204" pitchFamily="34" charset="0"/>
                <a:cs typeface="Times New Roman" panose="02020603050405020304" pitchFamily="18" charset="0"/>
              </a:rPr>
              <a:t>g) NUEVOS ESTÁNDARES EN PROCESOS.</a:t>
            </a:r>
          </a:p>
          <a:p>
            <a:pPr algn="just"/>
            <a:r>
              <a:rPr lang="es-CL" sz="2800" b="1" kern="100" dirty="0">
                <a:effectLst/>
                <a:latin typeface="Aptos" panose="020B0004020202020204" pitchFamily="34" charset="0"/>
                <a:ea typeface="Aptos" panose="020B0004020202020204" pitchFamily="34" charset="0"/>
                <a:cs typeface="Times New Roman" panose="02020603050405020304" pitchFamily="18" charset="0"/>
              </a:rPr>
              <a:t>h) EQUIPOS, TECNOLOGÍAS Y SERVICIOS PARA LA SALMÓNICULTURA.</a:t>
            </a:r>
          </a:p>
        </p:txBody>
      </p:sp>
      <p:sp>
        <p:nvSpPr>
          <p:cNvPr id="9" name="CuadroTexto 8">
            <a:extLst>
              <a:ext uri="{FF2B5EF4-FFF2-40B4-BE49-F238E27FC236}">
                <a16:creationId xmlns:a16="http://schemas.microsoft.com/office/drawing/2014/main" id="{BEA5470A-8D90-6D05-5DA6-3BAD98B228EC}"/>
              </a:ext>
            </a:extLst>
          </p:cNvPr>
          <p:cNvSpPr txBox="1"/>
          <p:nvPr/>
        </p:nvSpPr>
        <p:spPr>
          <a:xfrm>
            <a:off x="0" y="6526924"/>
            <a:ext cx="11666642" cy="326243"/>
          </a:xfrm>
          <a:prstGeom prst="rect">
            <a:avLst/>
          </a:prstGeom>
          <a:solidFill>
            <a:srgbClr val="80FF64"/>
          </a:solidFill>
        </p:spPr>
        <p:txBody>
          <a:bodyPr wrap="square" rtlCol="0">
            <a:spAutoFit/>
          </a:bodyPr>
          <a:lstStyle/>
          <a:p>
            <a:pPr marL="457200" algn="ctr" eaLnBrk="0" hangingPunct="0">
              <a:lnSpc>
                <a:spcPct val="114000"/>
              </a:lnSpc>
              <a:spcAft>
                <a:spcPts val="900"/>
              </a:spcAft>
              <a:tabLst>
                <a:tab pos="458470" algn="l"/>
              </a:tabLst>
            </a:pPr>
            <a:r>
              <a:rPr lang="en-US" sz="1400" b="1" dirty="0">
                <a:effectLst/>
                <a:latin typeface="Aptos" panose="020B0004020202020204" pitchFamily="34" charset="0"/>
                <a:ea typeface="Aptos" panose="020B0004020202020204" pitchFamily="34" charset="0"/>
                <a:cs typeface="Times New Roman" panose="02020603050405020304" pitchFamily="18" charset="0"/>
              </a:rPr>
              <a:t>CHILEAN MARKET REPORT 2023. AQUACULTURE PROFILE – NORWEGIAN EMBASSY IN CHILE Prepared by. ACUIESTUDIOS SPA. June 2023</a:t>
            </a:r>
            <a:endParaRPr lang="es-CL" sz="1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678468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59279F-C047-A51E-A02C-ADFCDABEAF93}"/>
            </a:ext>
          </a:extLst>
        </p:cNvPr>
        <p:cNvGrpSpPr/>
        <p:nvPr/>
      </p:nvGrpSpPr>
      <p:grpSpPr>
        <a:xfrm>
          <a:off x="0" y="0"/>
          <a:ext cx="0" cy="0"/>
          <a:chOff x="0" y="0"/>
          <a:chExt cx="0" cy="0"/>
        </a:xfrm>
      </p:grpSpPr>
      <p:pic>
        <p:nvPicPr>
          <p:cNvPr id="1026" name="Picture 2" descr="Diagrama que muestra el ciclo de vida del salmón del Pacífico.">
            <a:extLst>
              <a:ext uri="{FF2B5EF4-FFF2-40B4-BE49-F238E27FC236}">
                <a16:creationId xmlns:a16="http://schemas.microsoft.com/office/drawing/2014/main" id="{98776C80-1E51-4B40-5318-B458D0BCC1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576" y="0"/>
            <a:ext cx="10817808" cy="6912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345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44FCEFF0-38F7-F4F2-6CD3-A7E8BD9AF6BD}"/>
            </a:ext>
          </a:extLst>
        </p:cNvPr>
        <p:cNvGrpSpPr/>
        <p:nvPr/>
      </p:nvGrpSpPr>
      <p:grpSpPr>
        <a:xfrm>
          <a:off x="0" y="0"/>
          <a:ext cx="0" cy="0"/>
          <a:chOff x="0" y="0"/>
          <a:chExt cx="0" cy="0"/>
        </a:xfrm>
      </p:grpSpPr>
      <p:pic>
        <p:nvPicPr>
          <p:cNvPr id="2" name="Picture 4">
            <a:extLst>
              <a:ext uri="{FF2B5EF4-FFF2-40B4-BE49-F238E27FC236}">
                <a16:creationId xmlns:a16="http://schemas.microsoft.com/office/drawing/2014/main" id="{4AB688E3-3E07-EBC5-9DA4-9BAA0A30F7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85784" cy="32004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Analizan las alteraciones del corion en “ova-ojo” de salmónidos cultivados  en la Araucanía - infosalmon.cl">
            <a:extLst>
              <a:ext uri="{FF2B5EF4-FFF2-40B4-BE49-F238E27FC236}">
                <a16:creationId xmlns:a16="http://schemas.microsoft.com/office/drawing/2014/main" id="{299A97A0-87C9-429F-0D5C-AFDD74608A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7648" y="0"/>
            <a:ext cx="5415092" cy="27054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Naturaleza Cantábrica: El nacimiento del salmón">
            <a:extLst>
              <a:ext uri="{FF2B5EF4-FFF2-40B4-BE49-F238E27FC236}">
                <a16:creationId xmlns:a16="http://schemas.microsoft.com/office/drawing/2014/main" id="{921CBD5D-6E68-4016-9B88-4625BF575A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98" y="3655560"/>
            <a:ext cx="4805044" cy="32003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Desmontando el mejor salmón del mundo - Desmontando mitos sobre el salmón">
            <a:extLst>
              <a:ext uri="{FF2B5EF4-FFF2-40B4-BE49-F238E27FC236}">
                <a16:creationId xmlns:a16="http://schemas.microsoft.com/office/drawing/2014/main" id="{27C49F2C-72D5-1ABC-CCEB-4CA6C61D85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6956" y="3657602"/>
            <a:ext cx="4805044" cy="3198357"/>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3656B22C-0833-6C9B-FF6F-B709636E4CA9}"/>
              </a:ext>
            </a:extLst>
          </p:cNvPr>
          <p:cNvSpPr txBox="1"/>
          <p:nvPr/>
        </p:nvSpPr>
        <p:spPr>
          <a:xfrm>
            <a:off x="4763440" y="212591"/>
            <a:ext cx="1678345" cy="400110"/>
          </a:xfrm>
          <a:prstGeom prst="rect">
            <a:avLst/>
          </a:prstGeom>
          <a:solidFill>
            <a:srgbClr val="FFC000"/>
          </a:solidFill>
        </p:spPr>
        <p:txBody>
          <a:bodyPr wrap="none" rtlCol="0">
            <a:spAutoFit/>
          </a:bodyPr>
          <a:lstStyle/>
          <a:p>
            <a:r>
              <a:rPr lang="es-CL" sz="2000" b="1" dirty="0"/>
              <a:t>OVA VERDE</a:t>
            </a:r>
          </a:p>
        </p:txBody>
      </p:sp>
      <p:sp>
        <p:nvSpPr>
          <p:cNvPr id="7" name="CuadroTexto 6">
            <a:extLst>
              <a:ext uri="{FF2B5EF4-FFF2-40B4-BE49-F238E27FC236}">
                <a16:creationId xmlns:a16="http://schemas.microsoft.com/office/drawing/2014/main" id="{8FFD57E7-CC06-D3B4-B263-4230BEE2EF80}"/>
              </a:ext>
            </a:extLst>
          </p:cNvPr>
          <p:cNvSpPr txBox="1"/>
          <p:nvPr/>
        </p:nvSpPr>
        <p:spPr>
          <a:xfrm>
            <a:off x="5359508" y="1600200"/>
            <a:ext cx="1398140" cy="400110"/>
          </a:xfrm>
          <a:prstGeom prst="rect">
            <a:avLst/>
          </a:prstGeom>
          <a:solidFill>
            <a:srgbClr val="FFC000"/>
          </a:solidFill>
        </p:spPr>
        <p:txBody>
          <a:bodyPr wrap="none" rtlCol="0">
            <a:spAutoFit/>
          </a:bodyPr>
          <a:lstStyle/>
          <a:p>
            <a:r>
              <a:rPr lang="es-CL" sz="2000" b="1" dirty="0"/>
              <a:t>OVA OJO</a:t>
            </a:r>
          </a:p>
        </p:txBody>
      </p:sp>
      <p:sp>
        <p:nvSpPr>
          <p:cNvPr id="8" name="CuadroTexto 7">
            <a:extLst>
              <a:ext uri="{FF2B5EF4-FFF2-40B4-BE49-F238E27FC236}">
                <a16:creationId xmlns:a16="http://schemas.microsoft.com/office/drawing/2014/main" id="{490B63B6-B574-C2B5-6EFB-CB51D676F951}"/>
              </a:ext>
            </a:extLst>
          </p:cNvPr>
          <p:cNvSpPr txBox="1"/>
          <p:nvPr/>
        </p:nvSpPr>
        <p:spPr>
          <a:xfrm>
            <a:off x="4859557" y="3946272"/>
            <a:ext cx="1191352" cy="400110"/>
          </a:xfrm>
          <a:prstGeom prst="rect">
            <a:avLst/>
          </a:prstGeom>
          <a:solidFill>
            <a:srgbClr val="80FF64"/>
          </a:solidFill>
        </p:spPr>
        <p:txBody>
          <a:bodyPr wrap="none" rtlCol="0">
            <a:spAutoFit/>
          </a:bodyPr>
          <a:lstStyle/>
          <a:p>
            <a:r>
              <a:rPr lang="es-CL" sz="2000" b="1" dirty="0"/>
              <a:t>ALEVÍN</a:t>
            </a:r>
          </a:p>
        </p:txBody>
      </p:sp>
      <p:sp>
        <p:nvSpPr>
          <p:cNvPr id="9" name="CuadroTexto 8">
            <a:extLst>
              <a:ext uri="{FF2B5EF4-FFF2-40B4-BE49-F238E27FC236}">
                <a16:creationId xmlns:a16="http://schemas.microsoft.com/office/drawing/2014/main" id="{D453B68E-5AFD-3225-762E-39B3ACE0BAA4}"/>
              </a:ext>
            </a:extLst>
          </p:cNvPr>
          <p:cNvSpPr txBox="1"/>
          <p:nvPr/>
        </p:nvSpPr>
        <p:spPr>
          <a:xfrm>
            <a:off x="6707791" y="5661882"/>
            <a:ext cx="668773" cy="400110"/>
          </a:xfrm>
          <a:prstGeom prst="rect">
            <a:avLst/>
          </a:prstGeom>
          <a:solidFill>
            <a:srgbClr val="80FF64"/>
          </a:solidFill>
        </p:spPr>
        <p:txBody>
          <a:bodyPr wrap="none" rtlCol="0">
            <a:spAutoFit/>
          </a:bodyPr>
          <a:lstStyle/>
          <a:p>
            <a:r>
              <a:rPr lang="es-CL" sz="2000" b="1" dirty="0"/>
              <a:t>FRY</a:t>
            </a:r>
          </a:p>
        </p:txBody>
      </p:sp>
      <p:sp>
        <p:nvSpPr>
          <p:cNvPr id="10" name="Flecha a la derecha con muesca 9">
            <a:extLst>
              <a:ext uri="{FF2B5EF4-FFF2-40B4-BE49-F238E27FC236}">
                <a16:creationId xmlns:a16="http://schemas.microsoft.com/office/drawing/2014/main" id="{52C2E2DE-404D-FF42-A1D0-DBCB99992D6E}"/>
              </a:ext>
            </a:extLst>
          </p:cNvPr>
          <p:cNvSpPr/>
          <p:nvPr/>
        </p:nvSpPr>
        <p:spPr>
          <a:xfrm rot="10800000">
            <a:off x="4822654" y="4383283"/>
            <a:ext cx="1874745" cy="484632"/>
          </a:xfrm>
          <a:prstGeom prst="notched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Flecha a la derecha con muesca 10">
            <a:extLst>
              <a:ext uri="{FF2B5EF4-FFF2-40B4-BE49-F238E27FC236}">
                <a16:creationId xmlns:a16="http://schemas.microsoft.com/office/drawing/2014/main" id="{E199F315-8EA0-5F6A-78A7-BAFE4E73906C}"/>
              </a:ext>
            </a:extLst>
          </p:cNvPr>
          <p:cNvSpPr/>
          <p:nvPr/>
        </p:nvSpPr>
        <p:spPr>
          <a:xfrm>
            <a:off x="5545198" y="6091878"/>
            <a:ext cx="1874745" cy="484632"/>
          </a:xfrm>
          <a:prstGeom prst="notched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Flecha a la derecha con muesca 11">
            <a:extLst>
              <a:ext uri="{FF2B5EF4-FFF2-40B4-BE49-F238E27FC236}">
                <a16:creationId xmlns:a16="http://schemas.microsoft.com/office/drawing/2014/main" id="{9F1C6D55-C46E-C092-2534-764963E5F421}"/>
              </a:ext>
            </a:extLst>
          </p:cNvPr>
          <p:cNvSpPr/>
          <p:nvPr/>
        </p:nvSpPr>
        <p:spPr>
          <a:xfrm rot="10800000">
            <a:off x="4693081" y="620039"/>
            <a:ext cx="1874745" cy="484632"/>
          </a:xfrm>
          <a:prstGeom prst="notched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3" name="Flecha a la derecha con muesca 12">
            <a:extLst>
              <a:ext uri="{FF2B5EF4-FFF2-40B4-BE49-F238E27FC236}">
                <a16:creationId xmlns:a16="http://schemas.microsoft.com/office/drawing/2014/main" id="{29020251-54BE-8672-3F2B-76A48E162DD1}"/>
              </a:ext>
            </a:extLst>
          </p:cNvPr>
          <p:cNvSpPr/>
          <p:nvPr/>
        </p:nvSpPr>
        <p:spPr>
          <a:xfrm>
            <a:off x="4925156" y="1968053"/>
            <a:ext cx="1874745" cy="484632"/>
          </a:xfrm>
          <a:prstGeom prst="notched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16052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F32D9A11-33A7-117D-9BD5-464856760808}"/>
            </a:ext>
          </a:extLst>
        </p:cNvPr>
        <p:cNvGrpSpPr/>
        <p:nvPr/>
      </p:nvGrpSpPr>
      <p:grpSpPr>
        <a:xfrm>
          <a:off x="0" y="0"/>
          <a:ext cx="0" cy="0"/>
          <a:chOff x="0" y="0"/>
          <a:chExt cx="0" cy="0"/>
        </a:xfrm>
      </p:grpSpPr>
      <p:pic>
        <p:nvPicPr>
          <p:cNvPr id="2" name="Picture 12" descr="Fases de Cultivo – Wikincar">
            <a:extLst>
              <a:ext uri="{FF2B5EF4-FFF2-40B4-BE49-F238E27FC236}">
                <a16:creationId xmlns:a16="http://schemas.microsoft.com/office/drawing/2014/main" id="{23DFD33D-262E-2A69-59D6-D8F1FB5687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77" y="-1"/>
            <a:ext cx="5078530" cy="328204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4" descr="Evalúan calidad, bienestar y robustez de smolts de salmón Atlántico">
            <a:extLst>
              <a:ext uri="{FF2B5EF4-FFF2-40B4-BE49-F238E27FC236}">
                <a16:creationId xmlns:a16="http://schemas.microsoft.com/office/drawing/2014/main" id="{A18CCCC4-1AE7-C79F-3CA7-24297C28D9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7" y="3429000"/>
            <a:ext cx="5078530" cy="3375269"/>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18259D20-EA5F-6200-CE15-855AF3D00197}"/>
              </a:ext>
            </a:extLst>
          </p:cNvPr>
          <p:cNvPicPr>
            <a:picLocks noChangeAspect="1"/>
          </p:cNvPicPr>
          <p:nvPr/>
        </p:nvPicPr>
        <p:blipFill>
          <a:blip r:embed="rId4"/>
          <a:stretch>
            <a:fillRect/>
          </a:stretch>
        </p:blipFill>
        <p:spPr>
          <a:xfrm>
            <a:off x="5191884" y="1410272"/>
            <a:ext cx="7000116" cy="3743540"/>
          </a:xfrm>
          <a:prstGeom prst="rect">
            <a:avLst/>
          </a:prstGeom>
        </p:spPr>
      </p:pic>
      <p:sp>
        <p:nvSpPr>
          <p:cNvPr id="6" name="CuadroTexto 5">
            <a:extLst>
              <a:ext uri="{FF2B5EF4-FFF2-40B4-BE49-F238E27FC236}">
                <a16:creationId xmlns:a16="http://schemas.microsoft.com/office/drawing/2014/main" id="{3554C925-6D2F-9F31-E529-7A768EC906DA}"/>
              </a:ext>
            </a:extLst>
          </p:cNvPr>
          <p:cNvSpPr txBox="1"/>
          <p:nvPr/>
        </p:nvSpPr>
        <p:spPr>
          <a:xfrm>
            <a:off x="5274896" y="242553"/>
            <a:ext cx="1043876" cy="461665"/>
          </a:xfrm>
          <a:prstGeom prst="rect">
            <a:avLst/>
          </a:prstGeom>
          <a:solidFill>
            <a:srgbClr val="FFFF00"/>
          </a:solidFill>
        </p:spPr>
        <p:txBody>
          <a:bodyPr wrap="none" rtlCol="0">
            <a:spAutoFit/>
          </a:bodyPr>
          <a:lstStyle/>
          <a:p>
            <a:r>
              <a:rPr lang="es-CL" sz="2400" b="1" dirty="0"/>
              <a:t>PARR</a:t>
            </a:r>
          </a:p>
        </p:txBody>
      </p:sp>
      <p:sp>
        <p:nvSpPr>
          <p:cNvPr id="7" name="CuadroTexto 6">
            <a:extLst>
              <a:ext uri="{FF2B5EF4-FFF2-40B4-BE49-F238E27FC236}">
                <a16:creationId xmlns:a16="http://schemas.microsoft.com/office/drawing/2014/main" id="{C797D699-956E-D549-531D-D3B0A86073A4}"/>
              </a:ext>
            </a:extLst>
          </p:cNvPr>
          <p:cNvSpPr txBox="1"/>
          <p:nvPr/>
        </p:nvSpPr>
        <p:spPr>
          <a:xfrm>
            <a:off x="5360599" y="6043913"/>
            <a:ext cx="1284326" cy="461665"/>
          </a:xfrm>
          <a:prstGeom prst="rect">
            <a:avLst/>
          </a:prstGeom>
          <a:solidFill>
            <a:srgbClr val="FFFF00"/>
          </a:solidFill>
        </p:spPr>
        <p:txBody>
          <a:bodyPr wrap="none" rtlCol="0">
            <a:spAutoFit/>
          </a:bodyPr>
          <a:lstStyle/>
          <a:p>
            <a:r>
              <a:rPr lang="es-CL" sz="2400" b="1" dirty="0"/>
              <a:t>SMOLT</a:t>
            </a:r>
            <a:endParaRPr lang="es-CL" sz="2000" b="1" dirty="0"/>
          </a:p>
        </p:txBody>
      </p:sp>
      <p:sp>
        <p:nvSpPr>
          <p:cNvPr id="8" name="CuadroTexto 7">
            <a:extLst>
              <a:ext uri="{FF2B5EF4-FFF2-40B4-BE49-F238E27FC236}">
                <a16:creationId xmlns:a16="http://schemas.microsoft.com/office/drawing/2014/main" id="{10E51AAC-8201-33AB-C24C-0DBD6434742B}"/>
              </a:ext>
            </a:extLst>
          </p:cNvPr>
          <p:cNvSpPr txBox="1"/>
          <p:nvPr/>
        </p:nvSpPr>
        <p:spPr>
          <a:xfrm>
            <a:off x="7990192" y="821358"/>
            <a:ext cx="1604927" cy="461665"/>
          </a:xfrm>
          <a:prstGeom prst="rect">
            <a:avLst/>
          </a:prstGeom>
          <a:solidFill>
            <a:srgbClr val="FFFF00"/>
          </a:solidFill>
        </p:spPr>
        <p:txBody>
          <a:bodyPr wrap="none" rtlCol="0">
            <a:spAutoFit/>
          </a:bodyPr>
          <a:lstStyle/>
          <a:p>
            <a:r>
              <a:rPr lang="es-CL" sz="2400" b="1" dirty="0"/>
              <a:t>ADULTO</a:t>
            </a:r>
            <a:endParaRPr lang="es-CL" b="1" dirty="0"/>
          </a:p>
        </p:txBody>
      </p:sp>
    </p:spTree>
    <p:extLst>
      <p:ext uri="{BB962C8B-B14F-4D97-AF65-F5344CB8AC3E}">
        <p14:creationId xmlns:p14="http://schemas.microsoft.com/office/powerpoint/2010/main" val="3101369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BFF163-C361-500C-FBD7-090BB1F42562}"/>
            </a:ext>
          </a:extLst>
        </p:cNvPr>
        <p:cNvGrpSpPr/>
        <p:nvPr/>
      </p:nvGrpSpPr>
      <p:grpSpPr>
        <a:xfrm>
          <a:off x="0" y="0"/>
          <a:ext cx="0" cy="0"/>
          <a:chOff x="0" y="0"/>
          <a:chExt cx="0" cy="0"/>
        </a:xfrm>
      </p:grpSpPr>
      <p:pic>
        <p:nvPicPr>
          <p:cNvPr id="8194" name="Picture 2">
            <a:extLst>
              <a:ext uri="{FF2B5EF4-FFF2-40B4-BE49-F238E27FC236}">
                <a16:creationId xmlns:a16="http://schemas.microsoft.com/office/drawing/2014/main" id="{1CF3FBF9-0BAB-603A-7833-5B08F9FAAD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 y="0"/>
            <a:ext cx="12014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D7A2C3AE-9480-DEFA-EB4B-5DF59F773C74}"/>
              </a:ext>
            </a:extLst>
          </p:cNvPr>
          <p:cNvSpPr txBox="1"/>
          <p:nvPr/>
        </p:nvSpPr>
        <p:spPr>
          <a:xfrm>
            <a:off x="4134118" y="0"/>
            <a:ext cx="4320413" cy="830997"/>
          </a:xfrm>
          <a:prstGeom prst="rect">
            <a:avLst/>
          </a:prstGeom>
          <a:noFill/>
        </p:spPr>
        <p:txBody>
          <a:bodyPr wrap="none" rtlCol="0">
            <a:spAutoFit/>
          </a:bodyPr>
          <a:lstStyle/>
          <a:p>
            <a:r>
              <a:rPr lang="es-CL" sz="4800" dirty="0">
                <a:solidFill>
                  <a:srgbClr val="DCFEC0"/>
                </a:solidFill>
                <a:latin typeface="Aptos" panose="020B0004020202020204" pitchFamily="34" charset="0"/>
              </a:rPr>
              <a:t>PISCICULTURA</a:t>
            </a:r>
            <a:r>
              <a:rPr lang="es-CL" sz="4800" dirty="0">
                <a:solidFill>
                  <a:srgbClr val="0052FF"/>
                </a:solidFill>
                <a:latin typeface="Aptos" panose="020B0004020202020204" pitchFamily="34" charset="0"/>
              </a:rPr>
              <a:t> </a:t>
            </a:r>
          </a:p>
        </p:txBody>
      </p:sp>
    </p:spTree>
    <p:extLst>
      <p:ext uri="{BB962C8B-B14F-4D97-AF65-F5344CB8AC3E}">
        <p14:creationId xmlns:p14="http://schemas.microsoft.com/office/powerpoint/2010/main" val="8021856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6474D8B-7C8F-513F-2CD2-2D427D21F2F3}"/>
            </a:ext>
          </a:extLst>
        </p:cNvPr>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B366A908-7FC3-0629-82C3-AB61ED49D7FB}"/>
              </a:ext>
            </a:extLst>
          </p:cNvPr>
          <p:cNvGraphicFramePr>
            <a:graphicFrameLocks noGrp="1"/>
          </p:cNvGraphicFramePr>
          <p:nvPr>
            <p:extLst>
              <p:ext uri="{D42A27DB-BD31-4B8C-83A1-F6EECF244321}">
                <p14:modId xmlns:p14="http://schemas.microsoft.com/office/powerpoint/2010/main" val="3380232538"/>
              </p:ext>
            </p:extLst>
          </p:nvPr>
        </p:nvGraphicFramePr>
        <p:xfrm>
          <a:off x="556508" y="687433"/>
          <a:ext cx="11381016" cy="5976257"/>
        </p:xfrm>
        <a:graphic>
          <a:graphicData uri="http://schemas.openxmlformats.org/drawingml/2006/table">
            <a:tbl>
              <a:tblPr/>
              <a:tblGrid>
                <a:gridCol w="1714521">
                  <a:extLst>
                    <a:ext uri="{9D8B030D-6E8A-4147-A177-3AD203B41FA5}">
                      <a16:colId xmlns:a16="http://schemas.microsoft.com/office/drawing/2014/main" val="220237078"/>
                    </a:ext>
                  </a:extLst>
                </a:gridCol>
                <a:gridCol w="1928835">
                  <a:extLst>
                    <a:ext uri="{9D8B030D-6E8A-4147-A177-3AD203B41FA5}">
                      <a16:colId xmlns:a16="http://schemas.microsoft.com/office/drawing/2014/main" val="4230863217"/>
                    </a:ext>
                  </a:extLst>
                </a:gridCol>
                <a:gridCol w="1928835">
                  <a:extLst>
                    <a:ext uri="{9D8B030D-6E8A-4147-A177-3AD203B41FA5}">
                      <a16:colId xmlns:a16="http://schemas.microsoft.com/office/drawing/2014/main" val="2649268218"/>
                    </a:ext>
                  </a:extLst>
                </a:gridCol>
                <a:gridCol w="1915441">
                  <a:extLst>
                    <a:ext uri="{9D8B030D-6E8A-4147-A177-3AD203B41FA5}">
                      <a16:colId xmlns:a16="http://schemas.microsoft.com/office/drawing/2014/main" val="475429115"/>
                    </a:ext>
                  </a:extLst>
                </a:gridCol>
                <a:gridCol w="1946692">
                  <a:extLst>
                    <a:ext uri="{9D8B030D-6E8A-4147-A177-3AD203B41FA5}">
                      <a16:colId xmlns:a16="http://schemas.microsoft.com/office/drawing/2014/main" val="3154032115"/>
                    </a:ext>
                  </a:extLst>
                </a:gridCol>
                <a:gridCol w="1946692">
                  <a:extLst>
                    <a:ext uri="{9D8B030D-6E8A-4147-A177-3AD203B41FA5}">
                      <a16:colId xmlns:a16="http://schemas.microsoft.com/office/drawing/2014/main" val="3382233156"/>
                    </a:ext>
                  </a:extLst>
                </a:gridCol>
              </a:tblGrid>
              <a:tr h="554944">
                <a:tc>
                  <a:txBody>
                    <a:bodyPr/>
                    <a:lstStyle/>
                    <a:p>
                      <a:pPr algn="ctr" fontAlgn="ctr"/>
                      <a:r>
                        <a:rPr lang="es-CL" sz="1400" b="1" i="0" u="none" strike="noStrike">
                          <a:solidFill>
                            <a:srgbClr val="000000"/>
                          </a:solidFill>
                          <a:effectLst/>
                          <a:latin typeface="Aptos" panose="020B0004020202020204" pitchFamily="34" charset="0"/>
                        </a:rPr>
                        <a:t>NOMBRE DE FANTASÍA</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800" b="1" i="0" u="none" strike="noStrike" dirty="0">
                          <a:solidFill>
                            <a:srgbClr val="000000"/>
                          </a:solidFill>
                          <a:effectLst/>
                          <a:latin typeface="Aptos" panose="020B0004020202020204" pitchFamily="34" charset="0"/>
                        </a:rPr>
                        <a:t>Los Chilcos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800" b="1" i="0" u="none" strike="noStrike" dirty="0" err="1">
                          <a:solidFill>
                            <a:srgbClr val="000000"/>
                          </a:solidFill>
                          <a:effectLst/>
                          <a:latin typeface="Aptos" panose="020B0004020202020204" pitchFamily="34" charset="0"/>
                        </a:rPr>
                        <a:t>Molco</a:t>
                      </a:r>
                      <a:endParaRPr lang="es-CL" sz="1800" b="1" i="0" u="none" strike="noStrike" dirty="0">
                        <a:solidFill>
                          <a:srgbClr val="000000"/>
                        </a:solidFill>
                        <a:effectLst/>
                        <a:latin typeface="Aptos" panose="020B0004020202020204" pitchFamily="34" charset="0"/>
                      </a:endParaRP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800" b="1" i="0" u="none" strike="noStrike" dirty="0" err="1">
                          <a:solidFill>
                            <a:srgbClr val="000000"/>
                          </a:solidFill>
                          <a:effectLst/>
                          <a:latin typeface="Aptos" panose="020B0004020202020204" pitchFamily="34" charset="0"/>
                        </a:rPr>
                        <a:t>Loncotraro</a:t>
                      </a:r>
                      <a:endParaRPr lang="es-CL" sz="1800" b="1" i="0" u="none" strike="noStrike" dirty="0">
                        <a:solidFill>
                          <a:srgbClr val="000000"/>
                        </a:solidFill>
                        <a:effectLst/>
                        <a:latin typeface="Aptos" panose="020B0004020202020204" pitchFamily="34" charset="0"/>
                      </a:endParaRP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800" b="1" i="0" u="none" strike="noStrike" dirty="0" err="1">
                          <a:solidFill>
                            <a:srgbClr val="000000"/>
                          </a:solidFill>
                          <a:effectLst/>
                          <a:latin typeface="Aptos" panose="020B0004020202020204" pitchFamily="34" charset="0"/>
                        </a:rPr>
                        <a:t>Chehuilco</a:t>
                      </a:r>
                      <a:endParaRPr lang="es-CL" sz="1800" b="1" i="0" u="none" strike="noStrike" dirty="0">
                        <a:solidFill>
                          <a:srgbClr val="000000"/>
                        </a:solidFill>
                        <a:effectLst/>
                        <a:latin typeface="Aptos" panose="020B0004020202020204" pitchFamily="34" charset="0"/>
                      </a:endParaRP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800" b="1" i="0" u="none" strike="noStrike" dirty="0">
                          <a:solidFill>
                            <a:srgbClr val="000000"/>
                          </a:solidFill>
                          <a:effectLst/>
                          <a:latin typeface="Aptos" panose="020B0004020202020204" pitchFamily="34" charset="0"/>
                        </a:rPr>
                        <a:t>La Cascada</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501421306"/>
                  </a:ext>
                </a:extLst>
              </a:tr>
              <a:tr h="277472">
                <a:tc>
                  <a:txBody>
                    <a:bodyPr/>
                    <a:lstStyle/>
                    <a:p>
                      <a:pPr algn="ctr" fontAlgn="t"/>
                      <a:r>
                        <a:rPr lang="es-CL" sz="1400" b="1" i="0" u="none" strike="noStrike" dirty="0">
                          <a:solidFill>
                            <a:srgbClr val="000000"/>
                          </a:solidFill>
                          <a:effectLst/>
                          <a:latin typeface="Aptos" panose="020B0004020202020204" pitchFamily="34" charset="0"/>
                        </a:rPr>
                        <a:t>  GENERALIDADES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00"/>
                    </a:solidFill>
                  </a:tcPr>
                </a:tc>
                <a:tc>
                  <a:txBody>
                    <a:bodyPr/>
                    <a:lstStyle/>
                    <a:p>
                      <a:pPr algn="ctr" fontAlgn="t"/>
                      <a:r>
                        <a:rPr lang="es-CL" sz="1400" b="1" i="0" u="none" strike="noStrike">
                          <a:solidFill>
                            <a:srgbClr val="000000"/>
                          </a:solidFill>
                          <a:effectLst/>
                          <a:latin typeface="Aptos" panose="020B0004020202020204" pitchFamily="34" charset="0"/>
                        </a:rPr>
                        <a:t>GENERALIDADES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00"/>
                    </a:solidFill>
                  </a:tcPr>
                </a:tc>
                <a:tc>
                  <a:txBody>
                    <a:bodyPr/>
                    <a:lstStyle/>
                    <a:p>
                      <a:pPr algn="ctr" fontAlgn="t"/>
                      <a:r>
                        <a:rPr lang="es-CL" sz="1400" b="1" i="0" u="none" strike="noStrike">
                          <a:solidFill>
                            <a:srgbClr val="000000"/>
                          </a:solidFill>
                          <a:effectLst/>
                          <a:latin typeface="Aptos" panose="020B0004020202020204" pitchFamily="34" charset="0"/>
                        </a:rPr>
                        <a:t>GENERALIDADES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00"/>
                    </a:solidFill>
                  </a:tcPr>
                </a:tc>
                <a:tc>
                  <a:txBody>
                    <a:bodyPr/>
                    <a:lstStyle/>
                    <a:p>
                      <a:pPr algn="ctr" fontAlgn="t"/>
                      <a:r>
                        <a:rPr lang="es-CL" sz="1400" b="1" i="0" u="none" strike="noStrike">
                          <a:solidFill>
                            <a:srgbClr val="000000"/>
                          </a:solidFill>
                          <a:effectLst/>
                          <a:latin typeface="Aptos" panose="020B0004020202020204" pitchFamily="34" charset="0"/>
                        </a:rPr>
                        <a:t>GENERALIDADES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00"/>
                    </a:solidFill>
                  </a:tcPr>
                </a:tc>
                <a:tc>
                  <a:txBody>
                    <a:bodyPr/>
                    <a:lstStyle/>
                    <a:p>
                      <a:pPr algn="ctr" fontAlgn="t"/>
                      <a:r>
                        <a:rPr lang="es-CL" sz="1400" b="1" i="0" u="none" strike="noStrike">
                          <a:solidFill>
                            <a:srgbClr val="000000"/>
                          </a:solidFill>
                          <a:effectLst/>
                          <a:latin typeface="Aptos" panose="020B0004020202020204" pitchFamily="34" charset="0"/>
                        </a:rPr>
                        <a:t>GENERALIDADES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00"/>
                    </a:solidFill>
                  </a:tcPr>
                </a:tc>
                <a:tc>
                  <a:txBody>
                    <a:bodyPr/>
                    <a:lstStyle/>
                    <a:p>
                      <a:pPr algn="ctr" fontAlgn="t"/>
                      <a:r>
                        <a:rPr lang="es-CL" sz="1400" b="1" i="0" u="none" strike="noStrike" dirty="0">
                          <a:solidFill>
                            <a:srgbClr val="000000"/>
                          </a:solidFill>
                          <a:effectLst/>
                          <a:latin typeface="Aptos" panose="020B0004020202020204" pitchFamily="34" charset="0"/>
                        </a:rPr>
                        <a:t>GENERALIDADES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00"/>
                    </a:solidFill>
                  </a:tcPr>
                </a:tc>
                <a:extLst>
                  <a:ext uri="{0D108BD9-81ED-4DB2-BD59-A6C34878D82A}">
                    <a16:rowId xmlns:a16="http://schemas.microsoft.com/office/drawing/2014/main" val="2894994302"/>
                  </a:ext>
                </a:extLst>
              </a:tr>
              <a:tr h="277472">
                <a:tc>
                  <a:txBody>
                    <a:bodyPr/>
                    <a:lstStyle/>
                    <a:p>
                      <a:pPr algn="ctr" fontAlgn="ctr"/>
                      <a:r>
                        <a:rPr lang="es-CL" sz="1400" b="1" i="0" u="none" strike="noStrike" dirty="0">
                          <a:solidFill>
                            <a:srgbClr val="000000"/>
                          </a:solidFill>
                          <a:effectLst/>
                          <a:latin typeface="Aptos" panose="020B0004020202020204" pitchFamily="34" charset="0"/>
                        </a:rPr>
                        <a:t>  </a:t>
                      </a:r>
                      <a:r>
                        <a:rPr lang="es-CL" sz="1400" b="1" i="0" u="none" strike="noStrike" dirty="0" err="1">
                          <a:solidFill>
                            <a:srgbClr val="000000"/>
                          </a:solidFill>
                          <a:effectLst/>
                          <a:latin typeface="Aptos" panose="020B0004020202020204" pitchFamily="34" charset="0"/>
                        </a:rPr>
                        <a:t>RCAs</a:t>
                      </a:r>
                      <a:endParaRPr lang="es-CL" sz="1400" b="1" i="0" u="none" strike="noStrike" dirty="0">
                        <a:solidFill>
                          <a:srgbClr val="000000"/>
                        </a:solidFill>
                        <a:effectLst/>
                        <a:latin typeface="Aptos" panose="020B0004020202020204" pitchFamily="34" charset="0"/>
                      </a:endParaRP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ctr" fontAlgn="t"/>
                      <a:r>
                        <a:rPr lang="es-CL" sz="1400" b="1" i="0" u="none" strike="noStrike">
                          <a:solidFill>
                            <a:srgbClr val="000000"/>
                          </a:solidFill>
                          <a:effectLst/>
                          <a:latin typeface="Aptos" panose="020B0004020202020204" pitchFamily="34" charset="0"/>
                        </a:rPr>
                        <a:t>RCAs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ctr" fontAlgn="t"/>
                      <a:r>
                        <a:rPr lang="es-CL" sz="1400" b="1" i="0" u="none" strike="noStrike">
                          <a:solidFill>
                            <a:srgbClr val="000000"/>
                          </a:solidFill>
                          <a:effectLst/>
                          <a:latin typeface="Aptos" panose="020B0004020202020204" pitchFamily="34" charset="0"/>
                        </a:rPr>
                        <a:t>RCAs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ctr" fontAlgn="t"/>
                      <a:r>
                        <a:rPr lang="es-CL" sz="1400" b="1" i="0" u="none" strike="noStrike">
                          <a:solidFill>
                            <a:srgbClr val="000000"/>
                          </a:solidFill>
                          <a:effectLst/>
                          <a:latin typeface="Aptos" panose="020B0004020202020204" pitchFamily="34" charset="0"/>
                        </a:rPr>
                        <a:t>RCAs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ctr" fontAlgn="t"/>
                      <a:r>
                        <a:rPr lang="es-CL" sz="1400" b="1" i="0" u="none" strike="noStrike">
                          <a:solidFill>
                            <a:srgbClr val="000000"/>
                          </a:solidFill>
                          <a:effectLst/>
                          <a:latin typeface="Aptos" panose="020B0004020202020204" pitchFamily="34" charset="0"/>
                        </a:rPr>
                        <a:t>RCAs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ctr" fontAlgn="t"/>
                      <a:r>
                        <a:rPr lang="es-CL" sz="1400" b="1" i="0" u="none" strike="noStrike" dirty="0" err="1">
                          <a:solidFill>
                            <a:srgbClr val="000000"/>
                          </a:solidFill>
                          <a:effectLst/>
                          <a:latin typeface="Aptos" panose="020B0004020202020204" pitchFamily="34" charset="0"/>
                        </a:rPr>
                        <a:t>RCAs</a:t>
                      </a:r>
                      <a:endParaRPr lang="es-CL" sz="1400" b="1" i="0" u="none" strike="noStrike" dirty="0">
                        <a:solidFill>
                          <a:srgbClr val="000000"/>
                        </a:solidFill>
                        <a:effectLst/>
                        <a:latin typeface="Aptos" panose="020B0004020202020204" pitchFamily="34" charset="0"/>
                      </a:endParaRP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extLst>
                  <a:ext uri="{0D108BD9-81ED-4DB2-BD59-A6C34878D82A}">
                    <a16:rowId xmlns:a16="http://schemas.microsoft.com/office/drawing/2014/main" val="1903561250"/>
                  </a:ext>
                </a:extLst>
              </a:tr>
              <a:tr h="277472">
                <a:tc>
                  <a:txBody>
                    <a:bodyPr/>
                    <a:lstStyle/>
                    <a:p>
                      <a:pPr algn="ctr" fontAlgn="ctr"/>
                      <a:r>
                        <a:rPr lang="es-CL" sz="1400" b="1" i="0" u="none" strike="noStrike" dirty="0">
                          <a:solidFill>
                            <a:srgbClr val="000000"/>
                          </a:solidFill>
                          <a:effectLst/>
                          <a:latin typeface="Aptos" panose="020B0004020202020204" pitchFamily="34" charset="0"/>
                        </a:rPr>
                        <a:t>  </a:t>
                      </a:r>
                      <a:r>
                        <a:rPr lang="es-CL" sz="1400" b="1" i="0" u="none" strike="noStrike" dirty="0" err="1">
                          <a:solidFill>
                            <a:srgbClr val="000000"/>
                          </a:solidFill>
                          <a:effectLst/>
                          <a:latin typeface="Aptos" panose="020B0004020202020204" pitchFamily="34" charset="0"/>
                        </a:rPr>
                        <a:t>SNIFAs</a:t>
                      </a:r>
                      <a:endParaRPr lang="es-CL" sz="1400" b="1" i="0" u="none" strike="noStrike" dirty="0">
                        <a:solidFill>
                          <a:srgbClr val="000000"/>
                        </a:solidFill>
                        <a:effectLst/>
                        <a:latin typeface="Aptos" panose="020B0004020202020204" pitchFamily="34" charset="0"/>
                      </a:endParaRP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9EDD"/>
                    </a:solidFill>
                  </a:tcPr>
                </a:tc>
                <a:tc>
                  <a:txBody>
                    <a:bodyPr/>
                    <a:lstStyle/>
                    <a:p>
                      <a:pPr algn="ctr" fontAlgn="t"/>
                      <a:r>
                        <a:rPr lang="es-CL" sz="1400" b="1" i="0" u="none" strike="noStrike">
                          <a:solidFill>
                            <a:srgbClr val="000000"/>
                          </a:solidFill>
                          <a:effectLst/>
                          <a:latin typeface="Aptos" panose="020B0004020202020204" pitchFamily="34" charset="0"/>
                        </a:rPr>
                        <a:t>SNIFAs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9EDD"/>
                    </a:solidFill>
                  </a:tcPr>
                </a:tc>
                <a:tc>
                  <a:txBody>
                    <a:bodyPr/>
                    <a:lstStyle/>
                    <a:p>
                      <a:pPr algn="ctr" fontAlgn="t"/>
                      <a:r>
                        <a:rPr lang="es-CL" sz="1400" b="1" i="0" u="none" strike="noStrike">
                          <a:solidFill>
                            <a:srgbClr val="000000"/>
                          </a:solidFill>
                          <a:effectLst/>
                          <a:latin typeface="Aptos" panose="020B0004020202020204" pitchFamily="34" charset="0"/>
                        </a:rPr>
                        <a:t>SNIFAs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9EDD"/>
                    </a:solidFill>
                  </a:tcPr>
                </a:tc>
                <a:tc>
                  <a:txBody>
                    <a:bodyPr/>
                    <a:lstStyle/>
                    <a:p>
                      <a:pPr algn="ctr" fontAlgn="t"/>
                      <a:r>
                        <a:rPr lang="es-CL" sz="1400" b="1" i="0" u="none" strike="noStrike">
                          <a:solidFill>
                            <a:srgbClr val="000000"/>
                          </a:solidFill>
                          <a:effectLst/>
                          <a:latin typeface="Aptos" panose="020B0004020202020204" pitchFamily="34" charset="0"/>
                        </a:rPr>
                        <a:t>SNIFAs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9EDD"/>
                    </a:solidFill>
                  </a:tcPr>
                </a:tc>
                <a:tc>
                  <a:txBody>
                    <a:bodyPr/>
                    <a:lstStyle/>
                    <a:p>
                      <a:pPr algn="ctr" fontAlgn="t"/>
                      <a:r>
                        <a:rPr lang="es-CL" sz="1400" b="1" i="0" u="none" strike="noStrike">
                          <a:solidFill>
                            <a:srgbClr val="000000"/>
                          </a:solidFill>
                          <a:effectLst/>
                          <a:latin typeface="Aptos" panose="020B0004020202020204" pitchFamily="34" charset="0"/>
                        </a:rPr>
                        <a:t>SNIFAs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9EDD"/>
                    </a:solidFill>
                  </a:tcPr>
                </a:tc>
                <a:tc>
                  <a:txBody>
                    <a:bodyPr/>
                    <a:lstStyle/>
                    <a:p>
                      <a:pPr algn="ctr" fontAlgn="t"/>
                      <a:r>
                        <a:rPr lang="es-CL" sz="1400" b="1" i="0" u="none" strike="noStrike" dirty="0" err="1">
                          <a:solidFill>
                            <a:srgbClr val="000000"/>
                          </a:solidFill>
                          <a:effectLst/>
                          <a:latin typeface="Aptos" panose="020B0004020202020204" pitchFamily="34" charset="0"/>
                        </a:rPr>
                        <a:t>SNIFAs</a:t>
                      </a:r>
                      <a:endParaRPr lang="es-CL" sz="1400" b="1" i="0" u="none" strike="noStrike" dirty="0">
                        <a:solidFill>
                          <a:srgbClr val="000000"/>
                        </a:solidFill>
                        <a:effectLst/>
                        <a:latin typeface="Aptos" panose="020B0004020202020204" pitchFamily="34" charset="0"/>
                      </a:endParaRP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9EDD"/>
                    </a:solidFill>
                  </a:tcPr>
                </a:tc>
                <a:extLst>
                  <a:ext uri="{0D108BD9-81ED-4DB2-BD59-A6C34878D82A}">
                    <a16:rowId xmlns:a16="http://schemas.microsoft.com/office/drawing/2014/main" val="3550188496"/>
                  </a:ext>
                </a:extLst>
              </a:tr>
              <a:tr h="277472">
                <a:tc>
                  <a:txBody>
                    <a:bodyPr/>
                    <a:lstStyle/>
                    <a:p>
                      <a:pPr algn="ctr" fontAlgn="ctr"/>
                      <a:r>
                        <a:rPr lang="es-CL" sz="1400" b="1" i="0" u="none" strike="noStrike" dirty="0">
                          <a:solidFill>
                            <a:srgbClr val="000000"/>
                          </a:solidFill>
                          <a:effectLst/>
                          <a:latin typeface="Aptos" panose="020B0004020202020204" pitchFamily="34" charset="0"/>
                        </a:rPr>
                        <a:t>  </a:t>
                      </a:r>
                      <a:r>
                        <a:rPr lang="es-CL" sz="1400" b="1" i="0" u="none" strike="noStrike" dirty="0" err="1">
                          <a:solidFill>
                            <a:srgbClr val="000000"/>
                          </a:solidFill>
                          <a:effectLst/>
                          <a:latin typeface="Aptos" panose="020B0004020202020204" pitchFamily="34" charset="0"/>
                        </a:rPr>
                        <a:t>DIAs</a:t>
                      </a:r>
                      <a:endParaRPr lang="es-CL" sz="1400" b="1" i="0" u="none" strike="noStrike" dirty="0">
                        <a:solidFill>
                          <a:srgbClr val="000000"/>
                        </a:solidFill>
                        <a:effectLst/>
                        <a:latin typeface="Aptos" panose="020B0004020202020204" pitchFamily="34" charset="0"/>
                      </a:endParaRP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t"/>
                      <a:r>
                        <a:rPr lang="es-CL" sz="1400" b="1" i="0" u="none" strike="noStrike">
                          <a:solidFill>
                            <a:srgbClr val="000000"/>
                          </a:solidFill>
                          <a:effectLst/>
                          <a:latin typeface="Aptos" panose="020B0004020202020204" pitchFamily="34" charset="0"/>
                        </a:rPr>
                        <a:t>DIAs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t"/>
                      <a:r>
                        <a:rPr lang="es-CL" sz="1400" b="1" i="0" u="none" strike="noStrike">
                          <a:solidFill>
                            <a:srgbClr val="000000"/>
                          </a:solidFill>
                          <a:effectLst/>
                          <a:latin typeface="Aptos" panose="020B0004020202020204" pitchFamily="34" charset="0"/>
                        </a:rPr>
                        <a:t>DIAs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t"/>
                      <a:r>
                        <a:rPr lang="es-CL" sz="1400" b="1" i="0" u="none" strike="noStrike">
                          <a:solidFill>
                            <a:srgbClr val="000000"/>
                          </a:solidFill>
                          <a:effectLst/>
                          <a:latin typeface="Aptos" panose="020B0004020202020204" pitchFamily="34" charset="0"/>
                        </a:rPr>
                        <a:t>DIAs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t"/>
                      <a:r>
                        <a:rPr lang="es-CL" sz="1400" b="1" i="0" u="none" strike="noStrike">
                          <a:solidFill>
                            <a:srgbClr val="000000"/>
                          </a:solidFill>
                          <a:effectLst/>
                          <a:latin typeface="Aptos" panose="020B0004020202020204" pitchFamily="34" charset="0"/>
                        </a:rPr>
                        <a:t>DIAs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t"/>
                      <a:r>
                        <a:rPr lang="es-CL" sz="1400" b="1" i="0" u="none" strike="noStrike" dirty="0" err="1">
                          <a:solidFill>
                            <a:srgbClr val="000000"/>
                          </a:solidFill>
                          <a:effectLst/>
                          <a:latin typeface="Aptos" panose="020B0004020202020204" pitchFamily="34" charset="0"/>
                        </a:rPr>
                        <a:t>DIAs</a:t>
                      </a:r>
                      <a:endParaRPr lang="es-CL" sz="1400" b="1" i="0" u="none" strike="noStrike" dirty="0">
                        <a:solidFill>
                          <a:srgbClr val="000000"/>
                        </a:solidFill>
                        <a:effectLst/>
                        <a:latin typeface="Aptos" panose="020B0004020202020204" pitchFamily="34" charset="0"/>
                      </a:endParaRP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extLst>
                  <a:ext uri="{0D108BD9-81ED-4DB2-BD59-A6C34878D82A}">
                    <a16:rowId xmlns:a16="http://schemas.microsoft.com/office/drawing/2014/main" val="939508304"/>
                  </a:ext>
                </a:extLst>
              </a:tr>
              <a:tr h="865059">
                <a:tc>
                  <a:txBody>
                    <a:bodyPr/>
                    <a:lstStyle/>
                    <a:p>
                      <a:pPr algn="ctr" fontAlgn="ctr"/>
                      <a:r>
                        <a:rPr lang="es-CL" sz="1400" b="1" i="0" u="none" strike="noStrike" dirty="0">
                          <a:solidFill>
                            <a:srgbClr val="000000"/>
                          </a:solidFill>
                          <a:effectLst/>
                          <a:latin typeface="Aptos" panose="020B0004020202020204" pitchFamily="34" charset="0"/>
                        </a:rPr>
                        <a:t>  TABLA N°3, DS N°90. VALORES ÚLTIMO CONTROL</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400" b="1" i="0" u="none" strike="noStrike" dirty="0">
                          <a:solidFill>
                            <a:srgbClr val="000000"/>
                          </a:solidFill>
                          <a:effectLst/>
                          <a:latin typeface="Aptos" panose="020B0004020202020204" pitchFamily="34" charset="0"/>
                        </a:rPr>
                        <a:t>TABLA N°3, DS N°90. VALORES ÚLTIMO CONTROL</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400" b="1" i="0" u="none" strike="noStrike">
                          <a:solidFill>
                            <a:srgbClr val="000000"/>
                          </a:solidFill>
                          <a:effectLst/>
                          <a:latin typeface="Aptos" panose="020B0004020202020204" pitchFamily="34" charset="0"/>
                        </a:rPr>
                        <a:t>TABLA N°3, DS N°90. VALORES ÚLTIMO CONTROL</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400" b="1" i="0" u="none" strike="noStrike" dirty="0">
                          <a:solidFill>
                            <a:srgbClr val="000000"/>
                          </a:solidFill>
                          <a:effectLst/>
                          <a:latin typeface="Aptos" panose="020B0004020202020204" pitchFamily="34" charset="0"/>
                        </a:rPr>
                        <a:t>TABLA N°3, DS N°90. VALORES ÚLTIMO CONTROL</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400" b="1" i="0" u="none" strike="noStrike">
                          <a:solidFill>
                            <a:srgbClr val="000000"/>
                          </a:solidFill>
                          <a:effectLst/>
                          <a:latin typeface="Aptos" panose="020B0004020202020204" pitchFamily="34" charset="0"/>
                        </a:rPr>
                        <a:t>TABLA N°3, DS N°90. VALORES ÚLTIMO CONTROL</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400" b="1" i="0" u="none" strike="noStrike" dirty="0">
                          <a:solidFill>
                            <a:srgbClr val="000000"/>
                          </a:solidFill>
                          <a:effectLst/>
                          <a:latin typeface="Aptos" panose="020B0004020202020204" pitchFamily="34" charset="0"/>
                        </a:rPr>
                        <a:t>TABLA N°3, DS N°90. VALORES ÚLTIMO CONTROL</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175705350"/>
                  </a:ext>
                </a:extLst>
              </a:tr>
              <a:tr h="962990">
                <a:tc>
                  <a:txBody>
                    <a:bodyPr/>
                    <a:lstStyle/>
                    <a:p>
                      <a:pPr algn="ctr" fontAlgn="ctr"/>
                      <a:r>
                        <a:rPr lang="es-CL" sz="1400" b="1" i="0" u="none" strike="noStrike" dirty="0">
                          <a:solidFill>
                            <a:srgbClr val="000000"/>
                          </a:solidFill>
                          <a:effectLst/>
                          <a:latin typeface="Aptos" panose="020B0004020202020204" pitchFamily="34" charset="0"/>
                        </a:rPr>
                        <a:t>  TABLA N°1, DS N°90. VALORES ÚLTIMO CONTROL</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400" b="1" i="0" u="none" strike="noStrike">
                          <a:solidFill>
                            <a:srgbClr val="000000"/>
                          </a:solidFill>
                          <a:effectLst/>
                          <a:latin typeface="Aptos" panose="020B0004020202020204" pitchFamily="34" charset="0"/>
                        </a:rPr>
                        <a:t>TABLA N°1, DS N°90. VALORES ÚLTIMO CONTROL</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400" b="1" i="0" u="none" strike="noStrike">
                          <a:solidFill>
                            <a:srgbClr val="000000"/>
                          </a:solidFill>
                          <a:effectLst/>
                          <a:latin typeface="Aptos" panose="020B0004020202020204" pitchFamily="34" charset="0"/>
                        </a:rPr>
                        <a:t>TABLA N°1, DS N°90. VALORES ÚLTIMO CONTROL</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400" b="1" i="0" u="none" strike="noStrike">
                          <a:solidFill>
                            <a:srgbClr val="000000"/>
                          </a:solidFill>
                          <a:effectLst/>
                          <a:latin typeface="Aptos" panose="020B0004020202020204" pitchFamily="34" charset="0"/>
                        </a:rPr>
                        <a:t>TABLA N°1, DS N°90. VALORES ÚLTIMO CONTROL</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400" b="1" i="0" u="none" strike="noStrike">
                          <a:solidFill>
                            <a:srgbClr val="000000"/>
                          </a:solidFill>
                          <a:effectLst/>
                          <a:latin typeface="Aptos" panose="020B0004020202020204" pitchFamily="34" charset="0"/>
                        </a:rPr>
                        <a:t>TABLA N°1, DS N°90. VALORES ÚLTIMO CONTROL</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400" b="1" i="0" u="none" strike="noStrike" dirty="0">
                          <a:solidFill>
                            <a:srgbClr val="000000"/>
                          </a:solidFill>
                          <a:effectLst/>
                          <a:latin typeface="Aptos" panose="020B0004020202020204" pitchFamily="34" charset="0"/>
                        </a:rPr>
                        <a:t>TABLA N°1, DS N°90. VALORES ÚLTIMO CONTROL</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7216010"/>
                  </a:ext>
                </a:extLst>
              </a:tr>
              <a:tr h="277472">
                <a:tc>
                  <a:txBody>
                    <a:bodyPr/>
                    <a:lstStyle/>
                    <a:p>
                      <a:pPr algn="ctr" fontAlgn="ctr"/>
                      <a:r>
                        <a:rPr lang="es-CL" sz="1400" b="1" i="0" u="none" strike="noStrike" dirty="0">
                          <a:solidFill>
                            <a:srgbClr val="000000"/>
                          </a:solidFill>
                          <a:effectLst/>
                          <a:latin typeface="Aptos" panose="020B0004020202020204" pitchFamily="34" charset="0"/>
                        </a:rPr>
                        <a:t>  PRODUCCIÓN</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5E6A2"/>
                    </a:solidFill>
                  </a:tcPr>
                </a:tc>
                <a:tc>
                  <a:txBody>
                    <a:bodyPr/>
                    <a:lstStyle/>
                    <a:p>
                      <a:pPr algn="ctr" fontAlgn="t"/>
                      <a:r>
                        <a:rPr lang="es-CL" sz="1400" b="1" i="0" u="none" strike="noStrike">
                          <a:solidFill>
                            <a:srgbClr val="000000"/>
                          </a:solidFill>
                          <a:effectLst/>
                          <a:latin typeface="Aptos" panose="020B0004020202020204" pitchFamily="34" charset="0"/>
                        </a:rPr>
                        <a:t>PRODUCCIÓN</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5E6A2"/>
                    </a:solidFill>
                  </a:tcPr>
                </a:tc>
                <a:tc>
                  <a:txBody>
                    <a:bodyPr/>
                    <a:lstStyle/>
                    <a:p>
                      <a:pPr algn="ctr" fontAlgn="t"/>
                      <a:r>
                        <a:rPr lang="es-CL" sz="1400" b="1" i="0" u="none" strike="noStrike">
                          <a:solidFill>
                            <a:srgbClr val="000000"/>
                          </a:solidFill>
                          <a:effectLst/>
                          <a:latin typeface="Aptos" panose="020B0004020202020204" pitchFamily="34" charset="0"/>
                        </a:rPr>
                        <a:t>PRODUCCIÓN</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5E6A2"/>
                    </a:solidFill>
                  </a:tcPr>
                </a:tc>
                <a:tc>
                  <a:txBody>
                    <a:bodyPr/>
                    <a:lstStyle/>
                    <a:p>
                      <a:pPr algn="ctr" fontAlgn="t"/>
                      <a:r>
                        <a:rPr lang="es-CL" sz="1400" b="1" i="0" u="none" strike="noStrike">
                          <a:solidFill>
                            <a:srgbClr val="000000"/>
                          </a:solidFill>
                          <a:effectLst/>
                          <a:latin typeface="Aptos" panose="020B0004020202020204" pitchFamily="34" charset="0"/>
                        </a:rPr>
                        <a:t>PRODUCCIÓN</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5E6A2"/>
                    </a:solidFill>
                  </a:tcPr>
                </a:tc>
                <a:tc>
                  <a:txBody>
                    <a:bodyPr/>
                    <a:lstStyle/>
                    <a:p>
                      <a:pPr algn="ctr" fontAlgn="t"/>
                      <a:r>
                        <a:rPr lang="es-CL" sz="1400" b="1" i="0" u="none" strike="noStrike">
                          <a:solidFill>
                            <a:srgbClr val="000000"/>
                          </a:solidFill>
                          <a:effectLst/>
                          <a:latin typeface="Aptos" panose="020B0004020202020204" pitchFamily="34" charset="0"/>
                        </a:rPr>
                        <a:t>PRODUCCIÓN</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5E6A2"/>
                    </a:solidFill>
                  </a:tcPr>
                </a:tc>
                <a:tc>
                  <a:txBody>
                    <a:bodyPr/>
                    <a:lstStyle/>
                    <a:p>
                      <a:pPr algn="ctr" fontAlgn="t"/>
                      <a:r>
                        <a:rPr lang="es-CL" sz="1400" b="1" i="0" u="none" strike="noStrike" dirty="0">
                          <a:solidFill>
                            <a:srgbClr val="000000"/>
                          </a:solidFill>
                          <a:effectLst/>
                          <a:latin typeface="Aptos" panose="020B0004020202020204" pitchFamily="34" charset="0"/>
                        </a:rPr>
                        <a:t>PRODUCCIÓN</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5E6A2"/>
                    </a:solidFill>
                  </a:tcPr>
                </a:tc>
                <a:extLst>
                  <a:ext uri="{0D108BD9-81ED-4DB2-BD59-A6C34878D82A}">
                    <a16:rowId xmlns:a16="http://schemas.microsoft.com/office/drawing/2014/main" val="1488790088"/>
                  </a:ext>
                </a:extLst>
              </a:tr>
              <a:tr h="277472">
                <a:tc>
                  <a:txBody>
                    <a:bodyPr/>
                    <a:lstStyle/>
                    <a:p>
                      <a:pPr algn="ctr" fontAlgn="ctr"/>
                      <a:r>
                        <a:rPr lang="es-CL" sz="1400" b="1" i="0" u="none" strike="noStrike" dirty="0">
                          <a:solidFill>
                            <a:srgbClr val="000000"/>
                          </a:solidFill>
                          <a:effectLst/>
                          <a:latin typeface="Aptos" panose="020B0004020202020204" pitchFamily="34" charset="0"/>
                        </a:rPr>
                        <a:t>  EFLUENTES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t"/>
                      <a:r>
                        <a:rPr lang="es-CL" sz="1400" b="1" i="0" u="none" strike="noStrike">
                          <a:solidFill>
                            <a:srgbClr val="000000"/>
                          </a:solidFill>
                          <a:effectLst/>
                          <a:latin typeface="Aptos" panose="020B0004020202020204" pitchFamily="34" charset="0"/>
                        </a:rPr>
                        <a:t>EFLUENTES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t"/>
                      <a:r>
                        <a:rPr lang="es-CL" sz="1400" b="1" i="0" u="none" strike="noStrike">
                          <a:solidFill>
                            <a:srgbClr val="000000"/>
                          </a:solidFill>
                          <a:effectLst/>
                          <a:latin typeface="Aptos" panose="020B0004020202020204" pitchFamily="34" charset="0"/>
                        </a:rPr>
                        <a:t>EFLUENTES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t"/>
                      <a:r>
                        <a:rPr lang="es-CL" sz="1400" b="1" i="0" u="none" strike="noStrike">
                          <a:solidFill>
                            <a:srgbClr val="000000"/>
                          </a:solidFill>
                          <a:effectLst/>
                          <a:latin typeface="Aptos" panose="020B0004020202020204" pitchFamily="34" charset="0"/>
                        </a:rPr>
                        <a:t>EFLUENTES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t"/>
                      <a:r>
                        <a:rPr lang="es-CL" sz="1400" b="1" i="0" u="none" strike="noStrike">
                          <a:solidFill>
                            <a:srgbClr val="000000"/>
                          </a:solidFill>
                          <a:effectLst/>
                          <a:latin typeface="Aptos" panose="020B0004020202020204" pitchFamily="34" charset="0"/>
                        </a:rPr>
                        <a:t>EFLUENTES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t"/>
                      <a:r>
                        <a:rPr lang="es-CL" sz="1400" b="1" i="0" u="none" strike="noStrike" dirty="0">
                          <a:solidFill>
                            <a:srgbClr val="000000"/>
                          </a:solidFill>
                          <a:effectLst/>
                          <a:latin typeface="Aptos" panose="020B0004020202020204" pitchFamily="34" charset="0"/>
                        </a:rPr>
                        <a:t>EFLUENTES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extLst>
                  <a:ext uri="{0D108BD9-81ED-4DB2-BD59-A6C34878D82A}">
                    <a16:rowId xmlns:a16="http://schemas.microsoft.com/office/drawing/2014/main" val="3670066073"/>
                  </a:ext>
                </a:extLst>
              </a:tr>
              <a:tr h="277472">
                <a:tc>
                  <a:txBody>
                    <a:bodyPr/>
                    <a:lstStyle/>
                    <a:p>
                      <a:pPr algn="ctr" fontAlgn="ctr"/>
                      <a:r>
                        <a:rPr lang="es-CL" sz="1400" b="1" i="0" u="none" strike="noStrike" dirty="0">
                          <a:solidFill>
                            <a:srgbClr val="000000"/>
                          </a:solidFill>
                          <a:effectLst/>
                          <a:latin typeface="Aptos" panose="020B0004020202020204" pitchFamily="34" charset="0"/>
                        </a:rPr>
                        <a:t>  AFLUENTES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tc>
                  <a:txBody>
                    <a:bodyPr/>
                    <a:lstStyle/>
                    <a:p>
                      <a:pPr algn="ctr" fontAlgn="t"/>
                      <a:r>
                        <a:rPr lang="es-CL" sz="1400" b="1" i="0" u="none" strike="noStrike">
                          <a:solidFill>
                            <a:srgbClr val="000000"/>
                          </a:solidFill>
                          <a:effectLst/>
                          <a:latin typeface="Aptos" panose="020B0004020202020204" pitchFamily="34" charset="0"/>
                        </a:rPr>
                        <a:t>AFLUENTES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tc>
                  <a:txBody>
                    <a:bodyPr/>
                    <a:lstStyle/>
                    <a:p>
                      <a:pPr algn="ctr" fontAlgn="t"/>
                      <a:r>
                        <a:rPr lang="es-CL" sz="1400" b="1" i="0" u="none" strike="noStrike">
                          <a:solidFill>
                            <a:srgbClr val="000000"/>
                          </a:solidFill>
                          <a:effectLst/>
                          <a:latin typeface="Aptos" panose="020B0004020202020204" pitchFamily="34" charset="0"/>
                        </a:rPr>
                        <a:t>AFLUENTES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tc>
                  <a:txBody>
                    <a:bodyPr/>
                    <a:lstStyle/>
                    <a:p>
                      <a:pPr algn="ctr" fontAlgn="t"/>
                      <a:r>
                        <a:rPr lang="es-CL" sz="1400" b="1" i="0" u="none" strike="noStrike">
                          <a:solidFill>
                            <a:srgbClr val="000000"/>
                          </a:solidFill>
                          <a:effectLst/>
                          <a:latin typeface="Aptos" panose="020B0004020202020204" pitchFamily="34" charset="0"/>
                        </a:rPr>
                        <a:t>AFLUENTES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tc>
                  <a:txBody>
                    <a:bodyPr/>
                    <a:lstStyle/>
                    <a:p>
                      <a:pPr algn="ctr" fontAlgn="t"/>
                      <a:r>
                        <a:rPr lang="es-CL" sz="1400" b="1" i="0" u="none" strike="noStrike">
                          <a:solidFill>
                            <a:srgbClr val="000000"/>
                          </a:solidFill>
                          <a:effectLst/>
                          <a:latin typeface="Aptos" panose="020B0004020202020204" pitchFamily="34" charset="0"/>
                        </a:rPr>
                        <a:t>AFLUENTES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tc>
                  <a:txBody>
                    <a:bodyPr/>
                    <a:lstStyle/>
                    <a:p>
                      <a:pPr algn="ctr" fontAlgn="t"/>
                      <a:r>
                        <a:rPr lang="es-CL" sz="1400" b="1" i="0" u="none" strike="noStrike" dirty="0">
                          <a:solidFill>
                            <a:srgbClr val="000000"/>
                          </a:solidFill>
                          <a:effectLst/>
                          <a:latin typeface="Aptos" panose="020B0004020202020204" pitchFamily="34" charset="0"/>
                        </a:rPr>
                        <a:t>AFLUENTES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1554392930"/>
                  </a:ext>
                </a:extLst>
              </a:tr>
              <a:tr h="277472">
                <a:tc>
                  <a:txBody>
                    <a:bodyPr/>
                    <a:lstStyle/>
                    <a:p>
                      <a:pPr algn="ctr" fontAlgn="ctr"/>
                      <a:r>
                        <a:rPr lang="es-CL" sz="1400" b="1" i="0" u="none" strike="noStrike" dirty="0">
                          <a:solidFill>
                            <a:srgbClr val="000000"/>
                          </a:solidFill>
                          <a:effectLst/>
                          <a:latin typeface="Aptos" panose="020B0004020202020204" pitchFamily="34" charset="0"/>
                        </a:rPr>
                        <a:t>  LODOS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C7AC"/>
                    </a:solidFill>
                  </a:tcPr>
                </a:tc>
                <a:tc>
                  <a:txBody>
                    <a:bodyPr/>
                    <a:lstStyle/>
                    <a:p>
                      <a:pPr algn="ctr" fontAlgn="t"/>
                      <a:r>
                        <a:rPr lang="es-CL" sz="1400" b="1" i="0" u="none" strike="noStrike">
                          <a:solidFill>
                            <a:srgbClr val="000000"/>
                          </a:solidFill>
                          <a:effectLst/>
                          <a:latin typeface="Aptos" panose="020B0004020202020204" pitchFamily="34" charset="0"/>
                        </a:rPr>
                        <a:t>LODOS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C7AC"/>
                    </a:solidFill>
                  </a:tcPr>
                </a:tc>
                <a:tc>
                  <a:txBody>
                    <a:bodyPr/>
                    <a:lstStyle/>
                    <a:p>
                      <a:pPr algn="ctr" fontAlgn="t"/>
                      <a:r>
                        <a:rPr lang="es-CL" sz="1400" b="1" i="0" u="none" strike="noStrike">
                          <a:solidFill>
                            <a:srgbClr val="000000"/>
                          </a:solidFill>
                          <a:effectLst/>
                          <a:latin typeface="Aptos" panose="020B0004020202020204" pitchFamily="34" charset="0"/>
                        </a:rPr>
                        <a:t>LODOS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C7AC"/>
                    </a:solidFill>
                  </a:tcPr>
                </a:tc>
                <a:tc>
                  <a:txBody>
                    <a:bodyPr/>
                    <a:lstStyle/>
                    <a:p>
                      <a:pPr algn="ctr" fontAlgn="t"/>
                      <a:r>
                        <a:rPr lang="es-CL" sz="1400" b="1" i="0" u="none" strike="noStrike">
                          <a:solidFill>
                            <a:srgbClr val="000000"/>
                          </a:solidFill>
                          <a:effectLst/>
                          <a:latin typeface="Aptos" panose="020B0004020202020204" pitchFamily="34" charset="0"/>
                        </a:rPr>
                        <a:t>LODOS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C7AC"/>
                    </a:solidFill>
                  </a:tcPr>
                </a:tc>
                <a:tc>
                  <a:txBody>
                    <a:bodyPr/>
                    <a:lstStyle/>
                    <a:p>
                      <a:pPr algn="ctr" fontAlgn="t"/>
                      <a:r>
                        <a:rPr lang="es-CL" sz="1400" b="1" i="0" u="none" strike="noStrike">
                          <a:solidFill>
                            <a:srgbClr val="000000"/>
                          </a:solidFill>
                          <a:effectLst/>
                          <a:latin typeface="Aptos" panose="020B0004020202020204" pitchFamily="34" charset="0"/>
                        </a:rPr>
                        <a:t>LODOS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C7AC"/>
                    </a:solidFill>
                  </a:tcPr>
                </a:tc>
                <a:tc>
                  <a:txBody>
                    <a:bodyPr/>
                    <a:lstStyle/>
                    <a:p>
                      <a:pPr algn="ctr" fontAlgn="t"/>
                      <a:r>
                        <a:rPr lang="es-CL" sz="1400" b="1" i="0" u="none" strike="noStrike" dirty="0">
                          <a:solidFill>
                            <a:srgbClr val="000000"/>
                          </a:solidFill>
                          <a:effectLst/>
                          <a:latin typeface="Aptos" panose="020B0004020202020204" pitchFamily="34" charset="0"/>
                        </a:rPr>
                        <a:t>LODOS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C7AC"/>
                    </a:solidFill>
                  </a:tcPr>
                </a:tc>
                <a:extLst>
                  <a:ext uri="{0D108BD9-81ED-4DB2-BD59-A6C34878D82A}">
                    <a16:rowId xmlns:a16="http://schemas.microsoft.com/office/drawing/2014/main" val="532247339"/>
                  </a:ext>
                </a:extLst>
              </a:tr>
              <a:tr h="293795">
                <a:tc>
                  <a:txBody>
                    <a:bodyPr/>
                    <a:lstStyle/>
                    <a:p>
                      <a:pPr algn="ctr" fontAlgn="ctr"/>
                      <a:r>
                        <a:rPr lang="es-CL" sz="1400" b="1" i="0" u="none" strike="noStrike" dirty="0">
                          <a:solidFill>
                            <a:srgbClr val="000000"/>
                          </a:solidFill>
                          <a:effectLst/>
                          <a:latin typeface="Aptos" panose="020B0004020202020204" pitchFamily="34" charset="0"/>
                        </a:rPr>
                        <a:t>  DESINFECTANTES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a:solidFill>
                            <a:srgbClr val="000000"/>
                          </a:solidFill>
                          <a:effectLst/>
                          <a:latin typeface="Aptos" panose="020B0004020202020204" pitchFamily="34" charset="0"/>
                        </a:rPr>
                        <a:t>DESINFECTANTES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a:solidFill>
                            <a:srgbClr val="000000"/>
                          </a:solidFill>
                          <a:effectLst/>
                          <a:latin typeface="Aptos" panose="020B0004020202020204" pitchFamily="34" charset="0"/>
                        </a:rPr>
                        <a:t>DESINFECTANTES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a:solidFill>
                            <a:srgbClr val="000000"/>
                          </a:solidFill>
                          <a:effectLst/>
                          <a:latin typeface="Aptos" panose="020B0004020202020204" pitchFamily="34" charset="0"/>
                        </a:rPr>
                        <a:t>DESINFECTANTES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a:solidFill>
                            <a:srgbClr val="000000"/>
                          </a:solidFill>
                          <a:effectLst/>
                          <a:latin typeface="Aptos" panose="020B0004020202020204" pitchFamily="34" charset="0"/>
                        </a:rPr>
                        <a:t>DESINFECTANTES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dirty="0">
                          <a:solidFill>
                            <a:srgbClr val="000000"/>
                          </a:solidFill>
                          <a:effectLst/>
                          <a:latin typeface="Aptos" panose="020B0004020202020204" pitchFamily="34" charset="0"/>
                        </a:rPr>
                        <a:t>DESINFECTANTES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extLst>
                  <a:ext uri="{0D108BD9-81ED-4DB2-BD59-A6C34878D82A}">
                    <a16:rowId xmlns:a16="http://schemas.microsoft.com/office/drawing/2014/main" val="14260388"/>
                  </a:ext>
                </a:extLst>
              </a:tr>
              <a:tr h="277472">
                <a:tc>
                  <a:txBody>
                    <a:bodyPr/>
                    <a:lstStyle/>
                    <a:p>
                      <a:pPr algn="ctr" fontAlgn="ctr"/>
                      <a:r>
                        <a:rPr lang="es-CL" sz="1400" b="1" i="0" u="none" strike="noStrike" dirty="0">
                          <a:solidFill>
                            <a:srgbClr val="000000"/>
                          </a:solidFill>
                          <a:effectLst/>
                          <a:latin typeface="Aptos" panose="020B0004020202020204" pitchFamily="34" charset="0"/>
                        </a:rPr>
                        <a:t>  ANTIBIÓTICOS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a:solidFill>
                            <a:srgbClr val="000000"/>
                          </a:solidFill>
                          <a:effectLst/>
                          <a:latin typeface="Aptos" panose="020B0004020202020204" pitchFamily="34" charset="0"/>
                        </a:rPr>
                        <a:t>ANTIBIÓTICOS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a:solidFill>
                            <a:srgbClr val="000000"/>
                          </a:solidFill>
                          <a:effectLst/>
                          <a:latin typeface="Aptos" panose="020B0004020202020204" pitchFamily="34" charset="0"/>
                        </a:rPr>
                        <a:t>ANTIBIÓTICOS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a:solidFill>
                            <a:srgbClr val="000000"/>
                          </a:solidFill>
                          <a:effectLst/>
                          <a:latin typeface="Aptos" panose="020B0004020202020204" pitchFamily="34" charset="0"/>
                        </a:rPr>
                        <a:t>ANTIBIÓTICOS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a:solidFill>
                            <a:srgbClr val="000000"/>
                          </a:solidFill>
                          <a:effectLst/>
                          <a:latin typeface="Aptos" panose="020B0004020202020204" pitchFamily="34" charset="0"/>
                        </a:rPr>
                        <a:t>ANTIBIÓTICOS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dirty="0">
                          <a:solidFill>
                            <a:srgbClr val="000000"/>
                          </a:solidFill>
                          <a:effectLst/>
                          <a:latin typeface="Aptos" panose="020B0004020202020204" pitchFamily="34" charset="0"/>
                        </a:rPr>
                        <a:t>ANTIBIÓTICOS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extLst>
                  <a:ext uri="{0D108BD9-81ED-4DB2-BD59-A6C34878D82A}">
                    <a16:rowId xmlns:a16="http://schemas.microsoft.com/office/drawing/2014/main" val="2382133884"/>
                  </a:ext>
                </a:extLst>
              </a:tr>
              <a:tr h="247277">
                <a:tc>
                  <a:txBody>
                    <a:bodyPr/>
                    <a:lstStyle/>
                    <a:p>
                      <a:pPr algn="ctr" fontAlgn="ctr"/>
                      <a:r>
                        <a:rPr lang="es-CL" sz="1400" b="1" i="0" u="none" strike="noStrike" dirty="0">
                          <a:solidFill>
                            <a:srgbClr val="000000"/>
                          </a:solidFill>
                          <a:effectLst/>
                          <a:latin typeface="Aptos" panose="020B0004020202020204" pitchFamily="34" charset="0"/>
                        </a:rPr>
                        <a:t>  VACUNAS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BFF"/>
                    </a:solidFill>
                  </a:tcPr>
                </a:tc>
                <a:tc>
                  <a:txBody>
                    <a:bodyPr/>
                    <a:lstStyle/>
                    <a:p>
                      <a:pPr algn="ctr" fontAlgn="t"/>
                      <a:r>
                        <a:rPr lang="es-CL" sz="1400" b="1" i="0" u="none" strike="noStrike">
                          <a:solidFill>
                            <a:srgbClr val="000000"/>
                          </a:solidFill>
                          <a:effectLst/>
                          <a:latin typeface="Aptos" panose="020B0004020202020204" pitchFamily="34" charset="0"/>
                        </a:rPr>
                        <a:t>VACUNAS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BFF"/>
                    </a:solidFill>
                  </a:tcPr>
                </a:tc>
                <a:tc>
                  <a:txBody>
                    <a:bodyPr/>
                    <a:lstStyle/>
                    <a:p>
                      <a:pPr algn="ctr" fontAlgn="t"/>
                      <a:r>
                        <a:rPr lang="es-CL" sz="1400" b="1" i="0" u="none" strike="noStrike">
                          <a:solidFill>
                            <a:srgbClr val="000000"/>
                          </a:solidFill>
                          <a:effectLst/>
                          <a:latin typeface="Aptos" panose="020B0004020202020204" pitchFamily="34" charset="0"/>
                        </a:rPr>
                        <a:t>VACUNAS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BFF"/>
                    </a:solidFill>
                  </a:tcPr>
                </a:tc>
                <a:tc>
                  <a:txBody>
                    <a:bodyPr/>
                    <a:lstStyle/>
                    <a:p>
                      <a:pPr algn="ctr" fontAlgn="t"/>
                      <a:r>
                        <a:rPr lang="es-CL" sz="1400" b="1" i="0" u="none" strike="noStrike">
                          <a:solidFill>
                            <a:srgbClr val="000000"/>
                          </a:solidFill>
                          <a:effectLst/>
                          <a:latin typeface="Aptos" panose="020B0004020202020204" pitchFamily="34" charset="0"/>
                        </a:rPr>
                        <a:t>VACUNAS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BFF"/>
                    </a:solidFill>
                  </a:tcPr>
                </a:tc>
                <a:tc>
                  <a:txBody>
                    <a:bodyPr/>
                    <a:lstStyle/>
                    <a:p>
                      <a:pPr algn="ctr" fontAlgn="t"/>
                      <a:r>
                        <a:rPr lang="es-CL" sz="1400" b="1" i="0" u="none" strike="noStrike">
                          <a:solidFill>
                            <a:srgbClr val="000000"/>
                          </a:solidFill>
                          <a:effectLst/>
                          <a:latin typeface="Aptos" panose="020B0004020202020204" pitchFamily="34" charset="0"/>
                        </a:rPr>
                        <a:t>VACUNAS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BFF"/>
                    </a:solidFill>
                  </a:tcPr>
                </a:tc>
                <a:tc>
                  <a:txBody>
                    <a:bodyPr/>
                    <a:lstStyle/>
                    <a:p>
                      <a:pPr algn="ctr" fontAlgn="t"/>
                      <a:r>
                        <a:rPr lang="es-CL" sz="1400" b="1" i="0" u="none" strike="noStrike" dirty="0">
                          <a:solidFill>
                            <a:srgbClr val="000000"/>
                          </a:solidFill>
                          <a:effectLst/>
                          <a:latin typeface="Aptos" panose="020B0004020202020204" pitchFamily="34" charset="0"/>
                        </a:rPr>
                        <a:t>VACUNAS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BFF"/>
                    </a:solidFill>
                  </a:tcPr>
                </a:tc>
                <a:extLst>
                  <a:ext uri="{0D108BD9-81ED-4DB2-BD59-A6C34878D82A}">
                    <a16:rowId xmlns:a16="http://schemas.microsoft.com/office/drawing/2014/main" val="4095164025"/>
                  </a:ext>
                </a:extLst>
              </a:tr>
              <a:tr h="277472">
                <a:tc>
                  <a:txBody>
                    <a:bodyPr/>
                    <a:lstStyle/>
                    <a:p>
                      <a:pPr algn="ctr" fontAlgn="ctr"/>
                      <a:r>
                        <a:rPr lang="es-CL" sz="1400" b="1" i="0" u="none" strike="noStrike" dirty="0">
                          <a:solidFill>
                            <a:srgbClr val="000000"/>
                          </a:solidFill>
                          <a:effectLst/>
                          <a:latin typeface="Aptos" panose="020B0004020202020204" pitchFamily="34" charset="0"/>
                        </a:rPr>
                        <a:t>  ANESTÈSICOS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a:solidFill>
                            <a:srgbClr val="000000"/>
                          </a:solidFill>
                          <a:effectLst/>
                          <a:latin typeface="Aptos" panose="020B0004020202020204" pitchFamily="34" charset="0"/>
                        </a:rPr>
                        <a:t>ANESTÈSICOS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a:solidFill>
                            <a:srgbClr val="000000"/>
                          </a:solidFill>
                          <a:effectLst/>
                          <a:latin typeface="Aptos" panose="020B0004020202020204" pitchFamily="34" charset="0"/>
                        </a:rPr>
                        <a:t>ANESTÈSICOS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a:solidFill>
                            <a:srgbClr val="000000"/>
                          </a:solidFill>
                          <a:effectLst/>
                          <a:latin typeface="Aptos" panose="020B0004020202020204" pitchFamily="34" charset="0"/>
                        </a:rPr>
                        <a:t>ANESTÈSICOS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a:solidFill>
                            <a:srgbClr val="000000"/>
                          </a:solidFill>
                          <a:effectLst/>
                          <a:latin typeface="Aptos" panose="020B0004020202020204" pitchFamily="34" charset="0"/>
                        </a:rPr>
                        <a:t>ANESTÈSICOS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ctr" fontAlgn="t"/>
                      <a:r>
                        <a:rPr lang="es-CL" sz="1400" b="1" i="0" u="none" strike="noStrike" dirty="0">
                          <a:solidFill>
                            <a:srgbClr val="000000"/>
                          </a:solidFill>
                          <a:effectLst/>
                          <a:latin typeface="Aptos" panose="020B0004020202020204" pitchFamily="34" charset="0"/>
                        </a:rPr>
                        <a:t>ANESTÈSICOS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extLst>
                  <a:ext uri="{0D108BD9-81ED-4DB2-BD59-A6C34878D82A}">
                    <a16:rowId xmlns:a16="http://schemas.microsoft.com/office/drawing/2014/main" val="3556906322"/>
                  </a:ext>
                </a:extLst>
              </a:tr>
              <a:tr h="277472">
                <a:tc>
                  <a:txBody>
                    <a:bodyPr/>
                    <a:lstStyle/>
                    <a:p>
                      <a:pPr algn="ctr" fontAlgn="ctr"/>
                      <a:r>
                        <a:rPr lang="es-CL" sz="1400" b="1" i="0" u="none" strike="noStrike" dirty="0">
                          <a:solidFill>
                            <a:srgbClr val="000000"/>
                          </a:solidFill>
                          <a:effectLst/>
                          <a:latin typeface="Calibri" panose="020F0502020204030204" pitchFamily="34" charset="0"/>
                        </a:rPr>
                        <a:t>  OTROS</a:t>
                      </a:r>
                    </a:p>
                  </a:txBody>
                  <a:tcPr marL="6354" marR="6354" marT="63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700"/>
                    </a:solidFill>
                  </a:tcPr>
                </a:tc>
                <a:tc>
                  <a:txBody>
                    <a:bodyPr/>
                    <a:lstStyle/>
                    <a:p>
                      <a:pPr algn="ctr" fontAlgn="t"/>
                      <a:r>
                        <a:rPr lang="es-CL" sz="1400" b="1" i="0" u="none" strike="noStrike">
                          <a:solidFill>
                            <a:srgbClr val="000000"/>
                          </a:solidFill>
                          <a:effectLst/>
                          <a:latin typeface="Calibri" panose="020F0502020204030204" pitchFamily="34" charset="0"/>
                        </a:rPr>
                        <a:t>OTROS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700"/>
                    </a:solidFill>
                  </a:tcPr>
                </a:tc>
                <a:tc>
                  <a:txBody>
                    <a:bodyPr/>
                    <a:lstStyle/>
                    <a:p>
                      <a:pPr algn="ctr" fontAlgn="t"/>
                      <a:r>
                        <a:rPr lang="es-CL" sz="1400" b="1" i="0" u="none" strike="noStrike">
                          <a:solidFill>
                            <a:srgbClr val="000000"/>
                          </a:solidFill>
                          <a:effectLst/>
                          <a:latin typeface="Calibri" panose="020F0502020204030204" pitchFamily="34" charset="0"/>
                        </a:rPr>
                        <a:t>OTROS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700"/>
                    </a:solidFill>
                  </a:tcPr>
                </a:tc>
                <a:tc>
                  <a:txBody>
                    <a:bodyPr/>
                    <a:lstStyle/>
                    <a:p>
                      <a:pPr algn="ctr" fontAlgn="t"/>
                      <a:r>
                        <a:rPr lang="es-CL" sz="1400" b="1" i="0" u="none" strike="noStrike">
                          <a:solidFill>
                            <a:srgbClr val="000000"/>
                          </a:solidFill>
                          <a:effectLst/>
                          <a:latin typeface="Calibri" panose="020F0502020204030204" pitchFamily="34" charset="0"/>
                        </a:rPr>
                        <a:t>OTROS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700"/>
                    </a:solidFill>
                  </a:tcPr>
                </a:tc>
                <a:tc>
                  <a:txBody>
                    <a:bodyPr/>
                    <a:lstStyle/>
                    <a:p>
                      <a:pPr algn="ctr" fontAlgn="t"/>
                      <a:r>
                        <a:rPr lang="es-CL" sz="1400" b="1" i="0" u="none" strike="noStrike">
                          <a:solidFill>
                            <a:srgbClr val="000000"/>
                          </a:solidFill>
                          <a:effectLst/>
                          <a:latin typeface="Calibri" panose="020F0502020204030204" pitchFamily="34" charset="0"/>
                        </a:rPr>
                        <a:t>OTROS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700"/>
                    </a:solidFill>
                  </a:tcPr>
                </a:tc>
                <a:tc>
                  <a:txBody>
                    <a:bodyPr/>
                    <a:lstStyle/>
                    <a:p>
                      <a:pPr algn="ctr" fontAlgn="t"/>
                      <a:r>
                        <a:rPr lang="es-CL" sz="1400" b="1" i="0" u="none" strike="noStrike" dirty="0">
                          <a:solidFill>
                            <a:srgbClr val="000000"/>
                          </a:solidFill>
                          <a:effectLst/>
                          <a:latin typeface="Calibri" panose="020F0502020204030204" pitchFamily="34" charset="0"/>
                        </a:rPr>
                        <a:t>OTROS</a:t>
                      </a:r>
                    </a:p>
                  </a:txBody>
                  <a:tcPr marL="6354" marR="6354" marT="63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700"/>
                    </a:solidFill>
                  </a:tcPr>
                </a:tc>
                <a:extLst>
                  <a:ext uri="{0D108BD9-81ED-4DB2-BD59-A6C34878D82A}">
                    <a16:rowId xmlns:a16="http://schemas.microsoft.com/office/drawing/2014/main" val="3329766422"/>
                  </a:ext>
                </a:extLst>
              </a:tr>
            </a:tbl>
          </a:graphicData>
        </a:graphic>
      </p:graphicFrame>
      <p:sp>
        <p:nvSpPr>
          <p:cNvPr id="2" name="CuadroTexto 1">
            <a:extLst>
              <a:ext uri="{FF2B5EF4-FFF2-40B4-BE49-F238E27FC236}">
                <a16:creationId xmlns:a16="http://schemas.microsoft.com/office/drawing/2014/main" id="{FBCCAADB-E24F-463C-0837-919E7EBAEDAB}"/>
              </a:ext>
            </a:extLst>
          </p:cNvPr>
          <p:cNvSpPr txBox="1"/>
          <p:nvPr/>
        </p:nvSpPr>
        <p:spPr>
          <a:xfrm>
            <a:off x="3310077" y="59122"/>
            <a:ext cx="5571846" cy="461665"/>
          </a:xfrm>
          <a:prstGeom prst="rect">
            <a:avLst/>
          </a:prstGeom>
          <a:solidFill>
            <a:srgbClr val="D6FE52"/>
          </a:solidFill>
        </p:spPr>
        <p:txBody>
          <a:bodyPr wrap="none" rtlCol="0">
            <a:spAutoFit/>
          </a:bodyPr>
          <a:lstStyle/>
          <a:p>
            <a:r>
              <a:rPr lang="es-CL" sz="2400" b="1" dirty="0"/>
              <a:t>ANÁLISIS DE LAS PISC. DE LA CLV.</a:t>
            </a:r>
          </a:p>
        </p:txBody>
      </p:sp>
      <p:sp>
        <p:nvSpPr>
          <p:cNvPr id="3" name="Flecha derecha 2">
            <a:extLst>
              <a:ext uri="{FF2B5EF4-FFF2-40B4-BE49-F238E27FC236}">
                <a16:creationId xmlns:a16="http://schemas.microsoft.com/office/drawing/2014/main" id="{AC860CBF-F898-D545-1C7A-3DE8A6160A67}"/>
              </a:ext>
            </a:extLst>
          </p:cNvPr>
          <p:cNvSpPr/>
          <p:nvPr/>
        </p:nvSpPr>
        <p:spPr>
          <a:xfrm>
            <a:off x="11291455" y="260250"/>
            <a:ext cx="900545" cy="427183"/>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24366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FC3250-AF16-ED3C-CD90-7B21E59E6034}"/>
            </a:ext>
          </a:extLst>
        </p:cNvPr>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D3E6EDFA-ABB7-F486-54F2-D190EE010A51}"/>
              </a:ext>
            </a:extLst>
          </p:cNvPr>
          <p:cNvGraphicFramePr>
            <a:graphicFrameLocks noGrp="1"/>
          </p:cNvGraphicFramePr>
          <p:nvPr>
            <p:extLst>
              <p:ext uri="{D42A27DB-BD31-4B8C-83A1-F6EECF244321}">
                <p14:modId xmlns:p14="http://schemas.microsoft.com/office/powerpoint/2010/main" val="709850758"/>
              </p:ext>
            </p:extLst>
          </p:nvPr>
        </p:nvGraphicFramePr>
        <p:xfrm>
          <a:off x="734517" y="104931"/>
          <a:ext cx="10343213" cy="6649549"/>
        </p:xfrm>
        <a:graphic>
          <a:graphicData uri="http://schemas.openxmlformats.org/drawingml/2006/table">
            <a:tbl>
              <a:tblPr/>
              <a:tblGrid>
                <a:gridCol w="1620997">
                  <a:extLst>
                    <a:ext uri="{9D8B030D-6E8A-4147-A177-3AD203B41FA5}">
                      <a16:colId xmlns:a16="http://schemas.microsoft.com/office/drawing/2014/main" val="3291776891"/>
                    </a:ext>
                  </a:extLst>
                </a:gridCol>
                <a:gridCol w="1583591">
                  <a:extLst>
                    <a:ext uri="{9D8B030D-6E8A-4147-A177-3AD203B41FA5}">
                      <a16:colId xmlns:a16="http://schemas.microsoft.com/office/drawing/2014/main" val="3086905117"/>
                    </a:ext>
                  </a:extLst>
                </a:gridCol>
                <a:gridCol w="1449547">
                  <a:extLst>
                    <a:ext uri="{9D8B030D-6E8A-4147-A177-3AD203B41FA5}">
                      <a16:colId xmlns:a16="http://schemas.microsoft.com/office/drawing/2014/main" val="3413843575"/>
                    </a:ext>
                  </a:extLst>
                </a:gridCol>
                <a:gridCol w="1421489">
                  <a:extLst>
                    <a:ext uri="{9D8B030D-6E8A-4147-A177-3AD203B41FA5}">
                      <a16:colId xmlns:a16="http://schemas.microsoft.com/office/drawing/2014/main" val="3103916510"/>
                    </a:ext>
                  </a:extLst>
                </a:gridCol>
                <a:gridCol w="1433961">
                  <a:extLst>
                    <a:ext uri="{9D8B030D-6E8A-4147-A177-3AD203B41FA5}">
                      <a16:colId xmlns:a16="http://schemas.microsoft.com/office/drawing/2014/main" val="1095042063"/>
                    </a:ext>
                  </a:extLst>
                </a:gridCol>
                <a:gridCol w="1412139">
                  <a:extLst>
                    <a:ext uri="{9D8B030D-6E8A-4147-A177-3AD203B41FA5}">
                      <a16:colId xmlns:a16="http://schemas.microsoft.com/office/drawing/2014/main" val="4037923052"/>
                    </a:ext>
                  </a:extLst>
                </a:gridCol>
                <a:gridCol w="1421489">
                  <a:extLst>
                    <a:ext uri="{9D8B030D-6E8A-4147-A177-3AD203B41FA5}">
                      <a16:colId xmlns:a16="http://schemas.microsoft.com/office/drawing/2014/main" val="3553649939"/>
                    </a:ext>
                  </a:extLst>
                </a:gridCol>
              </a:tblGrid>
              <a:tr h="211480">
                <a:tc>
                  <a:txBody>
                    <a:bodyPr/>
                    <a:lstStyle/>
                    <a:p>
                      <a:pPr algn="l" fontAlgn="t"/>
                      <a:r>
                        <a:rPr lang="es-CL" sz="1100" b="1" i="0" u="none" strike="noStrike" dirty="0">
                          <a:solidFill>
                            <a:srgbClr val="000000"/>
                          </a:solidFill>
                          <a:effectLst/>
                          <a:latin typeface="Aptos" panose="020B0004020202020204" pitchFamily="34"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600" b="1" i="0" u="none" strike="noStrike" dirty="0">
                          <a:solidFill>
                            <a:srgbClr val="000000"/>
                          </a:solidFill>
                          <a:effectLst/>
                          <a:latin typeface="Aptos" panose="020B0004020202020204" pitchFamily="34" charset="0"/>
                        </a:rPr>
                        <a:t>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600" b="1" i="0" u="none" strike="noStrike" dirty="0">
                          <a:solidFill>
                            <a:srgbClr val="000000"/>
                          </a:solidFill>
                          <a:effectLst/>
                          <a:latin typeface="Aptos" panose="020B0004020202020204" pitchFamily="34" charset="0"/>
                        </a:rPr>
                        <a:t>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600" b="1" i="0" u="none" strike="noStrike" dirty="0">
                          <a:solidFill>
                            <a:srgbClr val="000000"/>
                          </a:solidFill>
                          <a:effectLst/>
                          <a:latin typeface="Aptos" panose="020B0004020202020204" pitchFamily="34" charset="0"/>
                        </a:rPr>
                        <a:t>3</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600" b="1" i="0" u="none" strike="noStrike" dirty="0">
                          <a:solidFill>
                            <a:srgbClr val="000000"/>
                          </a:solidFill>
                          <a:effectLst/>
                          <a:latin typeface="Aptos" panose="020B0004020202020204" pitchFamily="34" charset="0"/>
                        </a:rPr>
                        <a:t>4</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600" b="1" i="0" u="none" strike="noStrike">
                          <a:solidFill>
                            <a:srgbClr val="000000"/>
                          </a:solidFill>
                          <a:effectLst/>
                          <a:latin typeface="Aptos" panose="020B0004020202020204" pitchFamily="34" charset="0"/>
                        </a:rPr>
                        <a:t>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1600" b="1" i="0" u="none" strike="noStrike" dirty="0">
                          <a:solidFill>
                            <a:srgbClr val="000000"/>
                          </a:solidFill>
                          <a:effectLst/>
                          <a:latin typeface="Aptos" panose="020B0004020202020204" pitchFamily="34" charset="0"/>
                        </a:rPr>
                        <a:t>6</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183914001"/>
                  </a:ext>
                </a:extLst>
              </a:tr>
              <a:tr h="645021">
                <a:tc>
                  <a:txBody>
                    <a:bodyPr/>
                    <a:lstStyle/>
                    <a:p>
                      <a:pPr algn="ctr" fontAlgn="ctr"/>
                      <a:r>
                        <a:rPr lang="es-CL" sz="1600" b="1" i="0" u="none" strike="noStrike" dirty="0">
                          <a:solidFill>
                            <a:srgbClr val="000000"/>
                          </a:solidFill>
                          <a:effectLst/>
                          <a:latin typeface="Aptos" panose="020B0004020202020204" pitchFamily="34" charset="0"/>
                        </a:rPr>
                        <a:t>NOMBRE DE FANTASÍA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600" b="1" i="0" u="none" strike="noStrike" dirty="0">
                          <a:solidFill>
                            <a:srgbClr val="000000"/>
                          </a:solidFill>
                          <a:effectLst/>
                          <a:latin typeface="Aptos" panose="020B0004020202020204" pitchFamily="34" charset="0"/>
                        </a:rPr>
                        <a:t>Los Chilcos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600" b="1" i="0" u="none" strike="noStrike" dirty="0" err="1">
                          <a:solidFill>
                            <a:srgbClr val="000000"/>
                          </a:solidFill>
                          <a:effectLst/>
                          <a:latin typeface="Aptos" panose="020B0004020202020204" pitchFamily="34" charset="0"/>
                        </a:rPr>
                        <a:t>Molco</a:t>
                      </a:r>
                      <a:endParaRPr lang="es-CL" sz="1600" b="1" i="0" u="none" strike="noStrike" dirty="0">
                        <a:solidFill>
                          <a:srgbClr val="000000"/>
                        </a:solidFill>
                        <a:effectLst/>
                        <a:latin typeface="Aptos" panose="020B00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600" b="1" i="0" u="none" strike="noStrike" dirty="0" err="1">
                          <a:solidFill>
                            <a:srgbClr val="000000"/>
                          </a:solidFill>
                          <a:effectLst/>
                          <a:latin typeface="Aptos" panose="020B0004020202020204" pitchFamily="34" charset="0"/>
                        </a:rPr>
                        <a:t>Loncotraro</a:t>
                      </a:r>
                      <a:endParaRPr lang="es-CL" sz="1600" b="1" i="0" u="none" strike="noStrike" dirty="0">
                        <a:solidFill>
                          <a:srgbClr val="000000"/>
                        </a:solidFill>
                        <a:effectLst/>
                        <a:latin typeface="Aptos" panose="020B00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600" b="1" i="0" u="none" strike="noStrike" dirty="0" err="1">
                          <a:solidFill>
                            <a:srgbClr val="000000"/>
                          </a:solidFill>
                          <a:effectLst/>
                          <a:latin typeface="Aptos" panose="020B0004020202020204" pitchFamily="34" charset="0"/>
                        </a:rPr>
                        <a:t>Chehuilco</a:t>
                      </a:r>
                      <a:endParaRPr lang="es-CL" sz="1600" b="1" i="0" u="none" strike="noStrike" dirty="0">
                        <a:solidFill>
                          <a:srgbClr val="000000"/>
                        </a:solidFill>
                        <a:effectLst/>
                        <a:latin typeface="Aptos" panose="020B00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600" b="1" i="0" u="none" strike="noStrike" dirty="0">
                          <a:solidFill>
                            <a:srgbClr val="000000"/>
                          </a:solidFill>
                          <a:effectLst/>
                          <a:latin typeface="Aptos" panose="020B0004020202020204" pitchFamily="34" charset="0"/>
                        </a:rPr>
                        <a:t>La Cascada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600" b="1" i="0" u="none" strike="noStrike" dirty="0" err="1">
                          <a:solidFill>
                            <a:srgbClr val="000000"/>
                          </a:solidFill>
                          <a:effectLst/>
                          <a:latin typeface="Aptos" panose="020B0004020202020204" pitchFamily="34" charset="0"/>
                        </a:rPr>
                        <a:t>Quetroleufu</a:t>
                      </a:r>
                      <a:endParaRPr lang="es-CL" sz="1600" b="1" i="0" u="none" strike="noStrike" dirty="0">
                        <a:solidFill>
                          <a:srgbClr val="000000"/>
                        </a:solidFill>
                        <a:effectLst/>
                        <a:latin typeface="Aptos" panose="020B00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581700935"/>
                  </a:ext>
                </a:extLst>
              </a:tr>
              <a:tr h="222055">
                <a:tc>
                  <a:txBody>
                    <a:bodyPr/>
                    <a:lstStyle/>
                    <a:p>
                      <a:pPr algn="ctr" fontAlgn="t"/>
                      <a:r>
                        <a:rPr lang="es-CL" sz="1600" b="1" i="0" u="none" strike="noStrike" dirty="0">
                          <a:solidFill>
                            <a:srgbClr val="000000"/>
                          </a:solidFill>
                          <a:effectLst/>
                          <a:latin typeface="Aptos" panose="020B0004020202020204" pitchFamily="34" charset="0"/>
                        </a:rPr>
                        <a:t>PRODUCCIÓN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FF8B"/>
                    </a:solidFill>
                  </a:tcPr>
                </a:tc>
                <a:tc>
                  <a:txBody>
                    <a:bodyPr/>
                    <a:lstStyle/>
                    <a:p>
                      <a:pPr algn="ctr" fontAlgn="t"/>
                      <a:r>
                        <a:rPr lang="es-CL" sz="1600" b="1" i="0" u="none" strike="noStrike" dirty="0">
                          <a:solidFill>
                            <a:srgbClr val="000000"/>
                          </a:solidFill>
                          <a:effectLst/>
                          <a:latin typeface="Aptos" panose="020B0004020202020204" pitchFamily="34" charset="0"/>
                        </a:rPr>
                        <a:t>PRODUCCIÓN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FF8B"/>
                    </a:solidFill>
                  </a:tcPr>
                </a:tc>
                <a:tc>
                  <a:txBody>
                    <a:bodyPr/>
                    <a:lstStyle/>
                    <a:p>
                      <a:pPr algn="ctr" fontAlgn="t"/>
                      <a:r>
                        <a:rPr lang="es-CL" sz="1600" b="1" i="0" u="none" strike="noStrike" dirty="0">
                          <a:solidFill>
                            <a:srgbClr val="000000"/>
                          </a:solidFill>
                          <a:effectLst/>
                          <a:latin typeface="Aptos" panose="020B0004020202020204" pitchFamily="34" charset="0"/>
                        </a:rPr>
                        <a:t>PRODUCCIÓN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FF8B"/>
                    </a:solidFill>
                  </a:tcPr>
                </a:tc>
                <a:tc>
                  <a:txBody>
                    <a:bodyPr/>
                    <a:lstStyle/>
                    <a:p>
                      <a:pPr algn="ctr" fontAlgn="t"/>
                      <a:r>
                        <a:rPr lang="es-CL" sz="1600" b="1" i="0" u="none" strike="noStrike" dirty="0">
                          <a:solidFill>
                            <a:srgbClr val="000000"/>
                          </a:solidFill>
                          <a:effectLst/>
                          <a:latin typeface="Aptos" panose="020B0004020202020204" pitchFamily="34" charset="0"/>
                        </a:rPr>
                        <a:t>PRODUCCIÓN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FF8B"/>
                    </a:solidFill>
                  </a:tcPr>
                </a:tc>
                <a:tc>
                  <a:txBody>
                    <a:bodyPr/>
                    <a:lstStyle/>
                    <a:p>
                      <a:pPr algn="ctr" fontAlgn="t"/>
                      <a:r>
                        <a:rPr lang="es-CL" sz="1600" b="1" i="0" u="none" strike="noStrike" dirty="0">
                          <a:solidFill>
                            <a:srgbClr val="000000"/>
                          </a:solidFill>
                          <a:effectLst/>
                          <a:latin typeface="Aptos" panose="020B0004020202020204" pitchFamily="34" charset="0"/>
                        </a:rPr>
                        <a:t>PRODUCCIÓN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FF8B"/>
                    </a:solidFill>
                  </a:tcPr>
                </a:tc>
                <a:tc>
                  <a:txBody>
                    <a:bodyPr/>
                    <a:lstStyle/>
                    <a:p>
                      <a:pPr algn="ctr" fontAlgn="t"/>
                      <a:r>
                        <a:rPr lang="es-CL" sz="1600" b="1" i="0" u="none" strike="noStrike" dirty="0">
                          <a:solidFill>
                            <a:srgbClr val="000000"/>
                          </a:solidFill>
                          <a:effectLst/>
                          <a:latin typeface="Aptos" panose="020B0004020202020204" pitchFamily="34" charset="0"/>
                        </a:rPr>
                        <a:t>PRODUCCIÓN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FF8B"/>
                    </a:solidFill>
                  </a:tcPr>
                </a:tc>
                <a:tc>
                  <a:txBody>
                    <a:bodyPr/>
                    <a:lstStyle/>
                    <a:p>
                      <a:pPr algn="ctr" fontAlgn="t"/>
                      <a:r>
                        <a:rPr lang="es-CL" sz="1600" b="1" i="0" u="none" strike="noStrike" dirty="0">
                          <a:solidFill>
                            <a:srgbClr val="000000"/>
                          </a:solidFill>
                          <a:effectLst/>
                          <a:latin typeface="Aptos" panose="020B0004020202020204" pitchFamily="34" charset="0"/>
                        </a:rPr>
                        <a:t>PRODUCCIÓN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FF8B"/>
                    </a:solidFill>
                  </a:tcPr>
                </a:tc>
                <a:extLst>
                  <a:ext uri="{0D108BD9-81ED-4DB2-BD59-A6C34878D82A}">
                    <a16:rowId xmlns:a16="http://schemas.microsoft.com/office/drawing/2014/main" val="361330283"/>
                  </a:ext>
                </a:extLst>
              </a:tr>
              <a:tr h="336335">
                <a:tc>
                  <a:txBody>
                    <a:bodyPr/>
                    <a:lstStyle/>
                    <a:p>
                      <a:pPr algn="l" fontAlgn="t"/>
                      <a:r>
                        <a:rPr lang="es-CL" sz="1100" b="1" i="0" u="none" strike="noStrike" dirty="0">
                          <a:solidFill>
                            <a:srgbClr val="000000"/>
                          </a:solidFill>
                          <a:effectLst/>
                          <a:latin typeface="Aptos" panose="020B0004020202020204" pitchFamily="34" charset="0"/>
                        </a:rPr>
                        <a:t>CULTIVO MÁXIMO SEGÚN DIAS -RCA kg/año</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FF8B"/>
                    </a:solidFill>
                  </a:tcPr>
                </a:tc>
                <a:tc>
                  <a:txBody>
                    <a:bodyPr/>
                    <a:lstStyle/>
                    <a:p>
                      <a:pPr algn="ctr" fontAlgn="ctr"/>
                      <a:r>
                        <a:rPr lang="es-CL" sz="1200" b="1" i="0" u="none" strike="noStrike" dirty="0">
                          <a:solidFill>
                            <a:srgbClr val="000000"/>
                          </a:solidFill>
                          <a:effectLst/>
                          <a:latin typeface="Aptos" panose="020B0004020202020204" pitchFamily="34" charset="0"/>
                        </a:rPr>
                        <a:t>320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471,0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a:solidFill>
                            <a:srgbClr val="000000"/>
                          </a:solidFill>
                          <a:effectLst/>
                          <a:latin typeface="Aptos" panose="020B0004020202020204" pitchFamily="34" charset="0"/>
                        </a:rPr>
                        <a:t>60.000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300.600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140.420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176.000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7647238"/>
                  </a:ext>
                </a:extLst>
              </a:tr>
              <a:tr h="539279">
                <a:tc>
                  <a:txBody>
                    <a:bodyPr/>
                    <a:lstStyle/>
                    <a:p>
                      <a:pPr algn="l" fontAlgn="t"/>
                      <a:r>
                        <a:rPr lang="es-CL" sz="1100" b="1" i="0" u="none" strike="noStrike">
                          <a:solidFill>
                            <a:srgbClr val="000000"/>
                          </a:solidFill>
                          <a:effectLst/>
                          <a:latin typeface="Aptos" panose="020B0004020202020204" pitchFamily="34" charset="0"/>
                        </a:rPr>
                        <a:t>PRODUCCIÓN MÁXIMA SEGÚN TABLA N°14, AGIES. Ton/año</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320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471,0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a:solidFill>
                            <a:srgbClr val="000000"/>
                          </a:solidFill>
                          <a:effectLst/>
                          <a:latin typeface="Aptos" panose="020B0004020202020204" pitchFamily="34" charset="0"/>
                        </a:rPr>
                        <a:t>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301,0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140,0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176,0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7930759"/>
                  </a:ext>
                </a:extLst>
              </a:tr>
              <a:tr h="359519">
                <a:tc>
                  <a:txBody>
                    <a:bodyPr/>
                    <a:lstStyle/>
                    <a:p>
                      <a:pPr algn="l" fontAlgn="t"/>
                      <a:r>
                        <a:rPr lang="es-CL" sz="1100" b="1" i="0" u="none" strike="noStrike">
                          <a:solidFill>
                            <a:srgbClr val="000000"/>
                          </a:solidFill>
                          <a:effectLst/>
                          <a:latin typeface="Aptos" panose="020B0004020202020204" pitchFamily="34" charset="0"/>
                        </a:rPr>
                        <a:t>CULTIVO o ingreso  OVAS OJO N°/año</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FF8B"/>
                    </a:solidFill>
                  </a:tcPr>
                </a:tc>
                <a:tc>
                  <a:txBody>
                    <a:bodyPr/>
                    <a:lstStyle/>
                    <a:p>
                      <a:pPr algn="l" fontAlgn="b"/>
                      <a:r>
                        <a:rPr lang="es-CL" sz="1200" b="1" i="0" u="none" strike="noStrike" dirty="0">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4.586.630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SI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6895877"/>
                  </a:ext>
                </a:extLst>
              </a:tr>
              <a:tr h="359519">
                <a:tc>
                  <a:txBody>
                    <a:bodyPr/>
                    <a:lstStyle/>
                    <a:p>
                      <a:pPr algn="l" fontAlgn="t"/>
                      <a:r>
                        <a:rPr lang="es-CL" sz="1100" b="1" i="0" u="none" strike="noStrike">
                          <a:solidFill>
                            <a:srgbClr val="000000"/>
                          </a:solidFill>
                          <a:effectLst/>
                          <a:latin typeface="Aptos" panose="020B0004020202020204" pitchFamily="34" charset="0"/>
                        </a:rPr>
                        <a:t>CULTIVO o ingreso  OVAS OJO kg/año</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dirty="0">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34.320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7.000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100493"/>
                  </a:ext>
                </a:extLst>
              </a:tr>
              <a:tr h="359519">
                <a:tc>
                  <a:txBody>
                    <a:bodyPr/>
                    <a:lstStyle/>
                    <a:p>
                      <a:pPr algn="l" fontAlgn="t"/>
                      <a:r>
                        <a:rPr lang="es-CL" sz="1100" b="1" i="0" u="none" strike="noStrike">
                          <a:solidFill>
                            <a:srgbClr val="000000"/>
                          </a:solidFill>
                          <a:effectLst/>
                          <a:latin typeface="Aptos" panose="020B0004020202020204" pitchFamily="34" charset="0"/>
                        </a:rPr>
                        <a:t>CULTIVO  ALEVINES N°/año</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FF8B"/>
                    </a:solidFill>
                  </a:tcPr>
                </a:tc>
                <a:tc>
                  <a:txBody>
                    <a:bodyPr/>
                    <a:lstStyle/>
                    <a:p>
                      <a:pPr algn="l" fontAlgn="b"/>
                      <a:r>
                        <a:rPr lang="es-CL" sz="1200" b="1" i="0" u="none" strike="noStrike" dirty="0">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3.326.100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SI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6238917"/>
                  </a:ext>
                </a:extLst>
              </a:tr>
              <a:tr h="179760">
                <a:tc>
                  <a:txBody>
                    <a:bodyPr/>
                    <a:lstStyle/>
                    <a:p>
                      <a:pPr algn="l" fontAlgn="t"/>
                      <a:r>
                        <a:rPr lang="es-CL" sz="1100" b="1" i="0" u="none" strike="noStrike">
                          <a:solidFill>
                            <a:srgbClr val="000000"/>
                          </a:solidFill>
                          <a:effectLst/>
                          <a:latin typeface="Aptos" panose="020B0004020202020204" pitchFamily="34" charset="0"/>
                        </a:rPr>
                        <a:t>kg/año</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45.352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60.000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100.000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106.100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33.000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2403298"/>
                  </a:ext>
                </a:extLst>
              </a:tr>
              <a:tr h="179760">
                <a:tc>
                  <a:txBody>
                    <a:bodyPr/>
                    <a:lstStyle/>
                    <a:p>
                      <a:pPr algn="l" fontAlgn="t"/>
                      <a:r>
                        <a:rPr lang="es-CL" sz="1100" b="1" i="0" u="none" strike="noStrike">
                          <a:solidFill>
                            <a:srgbClr val="000000"/>
                          </a:solidFill>
                          <a:effectLst/>
                          <a:latin typeface="Aptos" panose="020B0004020202020204" pitchFamily="34" charset="0"/>
                        </a:rPr>
                        <a:t>PESO PROMEDIO grs.</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3045231"/>
                  </a:ext>
                </a:extLst>
              </a:tr>
              <a:tr h="359519">
                <a:tc>
                  <a:txBody>
                    <a:bodyPr/>
                    <a:lstStyle/>
                    <a:p>
                      <a:pPr algn="l" fontAlgn="t"/>
                      <a:r>
                        <a:rPr lang="es-CL" sz="1100" b="1" i="0" u="none" strike="noStrike">
                          <a:solidFill>
                            <a:srgbClr val="000000"/>
                          </a:solidFill>
                          <a:effectLst/>
                          <a:latin typeface="Aptos" panose="020B0004020202020204" pitchFamily="34" charset="0"/>
                        </a:rPr>
                        <a:t>DENSIDAD CULTIVO ALEVIN kg/m3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0626603"/>
                  </a:ext>
                </a:extLst>
              </a:tr>
              <a:tr h="179760">
                <a:tc>
                  <a:txBody>
                    <a:bodyPr/>
                    <a:lstStyle/>
                    <a:p>
                      <a:pPr algn="l" fontAlgn="t"/>
                      <a:r>
                        <a:rPr lang="es-CL" sz="1100" b="1" i="0" u="none" strike="noStrike">
                          <a:solidFill>
                            <a:srgbClr val="000000"/>
                          </a:solidFill>
                          <a:effectLst/>
                          <a:latin typeface="Aptos" panose="020B0004020202020204" pitchFamily="34" charset="0"/>
                        </a:rPr>
                        <a:t>CULTIVO SMOLTS</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FF8B"/>
                    </a:solidFill>
                  </a:tcPr>
                </a:tc>
                <a:tc>
                  <a:txBody>
                    <a:bodyPr/>
                    <a:lstStyle/>
                    <a:p>
                      <a:pPr algn="l" fontAlgn="b"/>
                      <a:r>
                        <a:rPr lang="es-CL" sz="1200" b="1"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6622978"/>
                  </a:ext>
                </a:extLst>
              </a:tr>
              <a:tr h="324171">
                <a:tc>
                  <a:txBody>
                    <a:bodyPr/>
                    <a:lstStyle/>
                    <a:p>
                      <a:pPr algn="l" fontAlgn="ctr"/>
                      <a:r>
                        <a:rPr lang="es-CL" sz="1100" b="1" i="0" u="none" strike="noStrike">
                          <a:solidFill>
                            <a:srgbClr val="000000"/>
                          </a:solidFill>
                          <a:effectLst/>
                          <a:latin typeface="Aptos" panose="020B0004020202020204" pitchFamily="34" charset="0"/>
                        </a:rPr>
                        <a:t>CULTIVO  SMOLTS N°/año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8.000.000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714.282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6516529"/>
                  </a:ext>
                </a:extLst>
              </a:tr>
              <a:tr h="179760">
                <a:tc>
                  <a:txBody>
                    <a:bodyPr/>
                    <a:lstStyle/>
                    <a:p>
                      <a:pPr algn="l" fontAlgn="t"/>
                      <a:r>
                        <a:rPr lang="es-CL" sz="1100" b="1" i="0" u="none" strike="noStrike">
                          <a:solidFill>
                            <a:srgbClr val="000000"/>
                          </a:solidFill>
                          <a:effectLst/>
                          <a:latin typeface="Aptos" panose="020B0004020202020204" pitchFamily="34" charset="0"/>
                        </a:rPr>
                        <a:t>kg/año</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12.605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130.000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13.000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8656200"/>
                  </a:ext>
                </a:extLst>
              </a:tr>
              <a:tr h="179760">
                <a:tc>
                  <a:txBody>
                    <a:bodyPr/>
                    <a:lstStyle/>
                    <a:p>
                      <a:pPr algn="l" fontAlgn="t"/>
                      <a:r>
                        <a:rPr lang="es-CL" sz="1100" b="1" i="0" u="none" strike="noStrike">
                          <a:solidFill>
                            <a:srgbClr val="000000"/>
                          </a:solidFill>
                          <a:effectLst/>
                          <a:latin typeface="Aptos" panose="020B0004020202020204" pitchFamily="34" charset="0"/>
                        </a:rPr>
                        <a:t>PESO PROMEDIO grs.</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200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3515825"/>
                  </a:ext>
                </a:extLst>
              </a:tr>
              <a:tr h="359519">
                <a:tc>
                  <a:txBody>
                    <a:bodyPr/>
                    <a:lstStyle/>
                    <a:p>
                      <a:pPr algn="l" fontAlgn="t"/>
                      <a:r>
                        <a:rPr lang="es-CL" sz="1100" b="1" i="0" u="none" strike="noStrike">
                          <a:solidFill>
                            <a:srgbClr val="000000"/>
                          </a:solidFill>
                          <a:effectLst/>
                          <a:latin typeface="Aptos" panose="020B0004020202020204" pitchFamily="34" charset="0"/>
                        </a:rPr>
                        <a:t>DENSIDAD CULTIVO SMOLT kg/m3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3459778"/>
                  </a:ext>
                </a:extLst>
              </a:tr>
              <a:tr h="179760">
                <a:tc>
                  <a:txBody>
                    <a:bodyPr/>
                    <a:lstStyle/>
                    <a:p>
                      <a:pPr algn="l" fontAlgn="t"/>
                      <a:r>
                        <a:rPr lang="es-CL" sz="1100" b="1" i="0" u="none" strike="noStrike">
                          <a:solidFill>
                            <a:srgbClr val="000000"/>
                          </a:solidFill>
                          <a:effectLst/>
                          <a:latin typeface="Aptos" panose="020B0004020202020204" pitchFamily="34" charset="0"/>
                        </a:rPr>
                        <a:t>CULTIVO JUVENILES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FF8B"/>
                    </a:solidFill>
                  </a:tcPr>
                </a:tc>
                <a:tc>
                  <a:txBody>
                    <a:bodyPr/>
                    <a:lstStyle/>
                    <a:p>
                      <a:pPr algn="l" fontAlgn="b"/>
                      <a:r>
                        <a:rPr lang="es-CL" sz="1200" b="1"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9731776"/>
                  </a:ext>
                </a:extLst>
              </a:tr>
              <a:tr h="179760">
                <a:tc>
                  <a:txBody>
                    <a:bodyPr/>
                    <a:lstStyle/>
                    <a:p>
                      <a:pPr algn="l" fontAlgn="t"/>
                      <a:r>
                        <a:rPr lang="es-CL" sz="1100" b="1" i="0" u="none" strike="noStrike">
                          <a:solidFill>
                            <a:srgbClr val="000000"/>
                          </a:solidFill>
                          <a:effectLst/>
                          <a:latin typeface="Aptos" panose="020B0004020202020204" pitchFamily="34" charset="0"/>
                        </a:rPr>
                        <a:t>kg/año</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3.000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7178544"/>
                  </a:ext>
                </a:extLst>
              </a:tr>
              <a:tr h="179760">
                <a:tc>
                  <a:txBody>
                    <a:bodyPr/>
                    <a:lstStyle/>
                    <a:p>
                      <a:pPr algn="l" fontAlgn="t"/>
                      <a:r>
                        <a:rPr lang="es-CL" sz="1100" b="1" i="0" u="none" strike="noStrike">
                          <a:solidFill>
                            <a:srgbClr val="000000"/>
                          </a:solidFill>
                          <a:effectLst/>
                          <a:latin typeface="Aptos" panose="020B0004020202020204" pitchFamily="34" charset="0"/>
                        </a:rPr>
                        <a:t>PESO PROMEDIO grs.</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300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2653333"/>
                  </a:ext>
                </a:extLst>
              </a:tr>
              <a:tr h="486258">
                <a:tc>
                  <a:txBody>
                    <a:bodyPr/>
                    <a:lstStyle/>
                    <a:p>
                      <a:pPr algn="l" fontAlgn="t"/>
                      <a:r>
                        <a:rPr lang="es-CL" sz="1100" b="1" i="0" u="none" strike="noStrike">
                          <a:solidFill>
                            <a:srgbClr val="000000"/>
                          </a:solidFill>
                          <a:effectLst/>
                          <a:latin typeface="Aptos" panose="020B0004020202020204" pitchFamily="34" charset="0"/>
                        </a:rPr>
                        <a:t>CULTIVO REPRODUCTORES kg/año</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FF8B"/>
                    </a:solidFill>
                  </a:tcPr>
                </a:tc>
                <a:tc>
                  <a:txBody>
                    <a:bodyPr/>
                    <a:lstStyle/>
                    <a:p>
                      <a:pPr algn="l" fontAlgn="b"/>
                      <a:r>
                        <a:rPr lang="es-CL" sz="1200" b="1"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70.000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FF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120.000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5823949"/>
                  </a:ext>
                </a:extLst>
              </a:tr>
              <a:tr h="179760">
                <a:tc>
                  <a:txBody>
                    <a:bodyPr/>
                    <a:lstStyle/>
                    <a:p>
                      <a:pPr algn="l" fontAlgn="t"/>
                      <a:r>
                        <a:rPr lang="es-CL" sz="1100" b="1" i="0" u="none" strike="noStrike">
                          <a:solidFill>
                            <a:srgbClr val="000000"/>
                          </a:solidFill>
                          <a:effectLst/>
                          <a:latin typeface="Aptos" panose="020B0004020202020204" pitchFamily="34" charset="0"/>
                        </a:rPr>
                        <a:t>PESO PROMEDIO.  Kg</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5240802"/>
                  </a:ext>
                </a:extLst>
              </a:tr>
              <a:tr h="359519">
                <a:tc>
                  <a:txBody>
                    <a:bodyPr/>
                    <a:lstStyle/>
                    <a:p>
                      <a:pPr algn="l" fontAlgn="t"/>
                      <a:r>
                        <a:rPr lang="es-CL" sz="1100" b="1" i="0" u="none" strike="noStrike">
                          <a:solidFill>
                            <a:srgbClr val="000000"/>
                          </a:solidFill>
                          <a:effectLst/>
                          <a:latin typeface="Aptos" panose="020B0004020202020204" pitchFamily="34" charset="0"/>
                        </a:rPr>
                        <a:t>DENSIDAD CULTIVO REPRODUCTOR kg/m3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0697983"/>
                  </a:ext>
                </a:extLst>
              </a:tr>
            </a:tbl>
          </a:graphicData>
        </a:graphic>
      </p:graphicFrame>
    </p:spTree>
    <p:extLst>
      <p:ext uri="{BB962C8B-B14F-4D97-AF65-F5344CB8AC3E}">
        <p14:creationId xmlns:p14="http://schemas.microsoft.com/office/powerpoint/2010/main" val="739349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0"/>
                <a:lumOff val="100000"/>
              </a:schemeClr>
            </a:gs>
            <a:gs pos="96000">
              <a:schemeClr val="accent2">
                <a:lumMod val="0"/>
                <a:lumOff val="100000"/>
              </a:schemeClr>
            </a:gs>
            <a:gs pos="100000">
              <a:schemeClr val="accent2">
                <a:lumMod val="100000"/>
              </a:schemeClr>
            </a:gs>
          </a:gsLst>
          <a:path path="shape">
            <a:fillToRect l="50000" t="50000" r="50000" b="50000"/>
          </a:path>
        </a:gradFill>
        <a:effectLst/>
      </p:bgPr>
    </p:bg>
    <p:spTree>
      <p:nvGrpSpPr>
        <p:cNvPr id="1" name="">
          <a:extLst>
            <a:ext uri="{FF2B5EF4-FFF2-40B4-BE49-F238E27FC236}">
              <a16:creationId xmlns:a16="http://schemas.microsoft.com/office/drawing/2014/main" id="{B77E9EE6-6490-8695-C7AE-2B9CC37F887A}"/>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8CB1237C-EACF-6F39-E256-AB2FD5F4D53A}"/>
              </a:ext>
            </a:extLst>
          </p:cNvPr>
          <p:cNvSpPr txBox="1"/>
          <p:nvPr/>
        </p:nvSpPr>
        <p:spPr>
          <a:xfrm>
            <a:off x="2561096" y="155705"/>
            <a:ext cx="7749109" cy="461665"/>
          </a:xfrm>
          <a:prstGeom prst="rect">
            <a:avLst/>
          </a:prstGeom>
          <a:solidFill>
            <a:srgbClr val="D6FE52"/>
          </a:solidFill>
          <a:ln w="53975">
            <a:solidFill>
              <a:srgbClr val="FF0000"/>
            </a:solidFill>
          </a:ln>
        </p:spPr>
        <p:txBody>
          <a:bodyPr wrap="none" rtlCol="0">
            <a:spAutoFit/>
          </a:bodyPr>
          <a:lstStyle/>
          <a:p>
            <a:r>
              <a:rPr lang="es-CL" sz="2400" b="1" dirty="0"/>
              <a:t>¿QUIENES  CONTAMINAN CON PT y NT LA CLV?</a:t>
            </a:r>
          </a:p>
        </p:txBody>
      </p:sp>
      <p:graphicFrame>
        <p:nvGraphicFramePr>
          <p:cNvPr id="7" name="Tabla 6">
            <a:extLst>
              <a:ext uri="{FF2B5EF4-FFF2-40B4-BE49-F238E27FC236}">
                <a16:creationId xmlns:a16="http://schemas.microsoft.com/office/drawing/2014/main" id="{02AB1E0C-1A58-4855-8F8F-DFE43F8D0EA8}"/>
              </a:ext>
            </a:extLst>
          </p:cNvPr>
          <p:cNvGraphicFramePr>
            <a:graphicFrameLocks noGrp="1"/>
          </p:cNvGraphicFramePr>
          <p:nvPr>
            <p:extLst>
              <p:ext uri="{D42A27DB-BD31-4B8C-83A1-F6EECF244321}">
                <p14:modId xmlns:p14="http://schemas.microsoft.com/office/powerpoint/2010/main" val="3703802657"/>
              </p:ext>
            </p:extLst>
          </p:nvPr>
        </p:nvGraphicFramePr>
        <p:xfrm>
          <a:off x="277586" y="783156"/>
          <a:ext cx="11674928" cy="5619057"/>
        </p:xfrm>
        <a:graphic>
          <a:graphicData uri="http://schemas.openxmlformats.org/drawingml/2006/table">
            <a:tbl>
              <a:tblPr/>
              <a:tblGrid>
                <a:gridCol w="375599">
                  <a:extLst>
                    <a:ext uri="{9D8B030D-6E8A-4147-A177-3AD203B41FA5}">
                      <a16:colId xmlns:a16="http://schemas.microsoft.com/office/drawing/2014/main" val="3339440599"/>
                    </a:ext>
                  </a:extLst>
                </a:gridCol>
                <a:gridCol w="2159707">
                  <a:extLst>
                    <a:ext uri="{9D8B030D-6E8A-4147-A177-3AD203B41FA5}">
                      <a16:colId xmlns:a16="http://schemas.microsoft.com/office/drawing/2014/main" val="920957101"/>
                    </a:ext>
                  </a:extLst>
                </a:gridCol>
                <a:gridCol w="974215">
                  <a:extLst>
                    <a:ext uri="{9D8B030D-6E8A-4147-A177-3AD203B41FA5}">
                      <a16:colId xmlns:a16="http://schemas.microsoft.com/office/drawing/2014/main" val="260919125"/>
                    </a:ext>
                  </a:extLst>
                </a:gridCol>
                <a:gridCol w="1001602">
                  <a:extLst>
                    <a:ext uri="{9D8B030D-6E8A-4147-A177-3AD203B41FA5}">
                      <a16:colId xmlns:a16="http://schemas.microsoft.com/office/drawing/2014/main" val="2266607848"/>
                    </a:ext>
                  </a:extLst>
                </a:gridCol>
                <a:gridCol w="1048553">
                  <a:extLst>
                    <a:ext uri="{9D8B030D-6E8A-4147-A177-3AD203B41FA5}">
                      <a16:colId xmlns:a16="http://schemas.microsoft.com/office/drawing/2014/main" val="366205357"/>
                    </a:ext>
                  </a:extLst>
                </a:gridCol>
                <a:gridCol w="1208963">
                  <a:extLst>
                    <a:ext uri="{9D8B030D-6E8A-4147-A177-3AD203B41FA5}">
                      <a16:colId xmlns:a16="http://schemas.microsoft.com/office/drawing/2014/main" val="2229689800"/>
                    </a:ext>
                  </a:extLst>
                </a:gridCol>
                <a:gridCol w="985954">
                  <a:extLst>
                    <a:ext uri="{9D8B030D-6E8A-4147-A177-3AD203B41FA5}">
                      <a16:colId xmlns:a16="http://schemas.microsoft.com/office/drawing/2014/main" val="3687416938"/>
                    </a:ext>
                  </a:extLst>
                </a:gridCol>
                <a:gridCol w="1314604">
                  <a:extLst>
                    <a:ext uri="{9D8B030D-6E8A-4147-A177-3AD203B41FA5}">
                      <a16:colId xmlns:a16="http://schemas.microsoft.com/office/drawing/2014/main" val="2113200579"/>
                    </a:ext>
                  </a:extLst>
                </a:gridCol>
                <a:gridCol w="1162015">
                  <a:extLst>
                    <a:ext uri="{9D8B030D-6E8A-4147-A177-3AD203B41FA5}">
                      <a16:colId xmlns:a16="http://schemas.microsoft.com/office/drawing/2014/main" val="3282819168"/>
                    </a:ext>
                  </a:extLst>
                </a:gridCol>
                <a:gridCol w="1443716">
                  <a:extLst>
                    <a:ext uri="{9D8B030D-6E8A-4147-A177-3AD203B41FA5}">
                      <a16:colId xmlns:a16="http://schemas.microsoft.com/office/drawing/2014/main" val="2298876948"/>
                    </a:ext>
                  </a:extLst>
                </a:gridCol>
              </a:tblGrid>
              <a:tr h="127855">
                <a:tc>
                  <a:txBody>
                    <a:bodyPr/>
                    <a:lstStyle/>
                    <a:p>
                      <a:pPr algn="l" fontAlgn="b"/>
                      <a:r>
                        <a:rPr lang="es-CL" sz="1400" b="0" i="0" u="none" strike="noStrike">
                          <a:solidFill>
                            <a:srgbClr val="000000"/>
                          </a:solidFill>
                          <a:effectLst/>
                          <a:latin typeface="Aptos" panose="020B0004020202020204" pitchFamily="34" charset="0"/>
                        </a:rPr>
                        <a:t> </a:t>
                      </a:r>
                    </a:p>
                  </a:txBody>
                  <a:tcPr marL="3747" marR="3747" marT="374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gridSpan="9">
                  <a:txBody>
                    <a:bodyPr/>
                    <a:lstStyle/>
                    <a:p>
                      <a:pPr algn="l" fontAlgn="b"/>
                      <a:r>
                        <a:rPr lang="es-CL" sz="1400" b="1" i="0" u="none" strike="noStrike" dirty="0">
                          <a:solidFill>
                            <a:srgbClr val="000000"/>
                          </a:solidFill>
                          <a:effectLst/>
                          <a:latin typeface="Aptos" panose="020B0004020202020204" pitchFamily="34" charset="0"/>
                        </a:rPr>
                        <a:t>TABLA </a:t>
                      </a:r>
                      <a:r>
                        <a:rPr lang="es-CL" sz="1400" b="1" i="0" u="none" strike="noStrike" dirty="0" err="1">
                          <a:solidFill>
                            <a:srgbClr val="000000"/>
                          </a:solidFill>
                          <a:effectLst/>
                          <a:latin typeface="Aptos" panose="020B0004020202020204" pitchFamily="34" charset="0"/>
                        </a:rPr>
                        <a:t>N°</a:t>
                      </a:r>
                      <a:r>
                        <a:rPr lang="es-CL" sz="1400" b="1" i="0" u="none" strike="noStrike" dirty="0">
                          <a:solidFill>
                            <a:srgbClr val="000000"/>
                          </a:solidFill>
                          <a:effectLst/>
                          <a:latin typeface="Aptos" panose="020B0004020202020204" pitchFamily="34" charset="0"/>
                        </a:rPr>
                        <a:t> 11. INVENTARIO DE EMISIONES ANUAL AÑO BASE 2017  y  </a:t>
                      </a:r>
                      <a:r>
                        <a:rPr lang="es-CL" sz="1400" b="1" i="0" u="none" strike="noStrike" dirty="0">
                          <a:solidFill>
                            <a:srgbClr val="0070C0"/>
                          </a:solidFill>
                          <a:effectLst/>
                          <a:latin typeface="Aptos" panose="020B0004020202020204" pitchFamily="34" charset="0"/>
                        </a:rPr>
                        <a:t>TABLA </a:t>
                      </a:r>
                      <a:r>
                        <a:rPr lang="es-CL" sz="1400" b="1" i="0" u="none" strike="noStrike" dirty="0" err="1">
                          <a:solidFill>
                            <a:srgbClr val="0070C0"/>
                          </a:solidFill>
                          <a:effectLst/>
                          <a:latin typeface="Aptos" panose="020B0004020202020204" pitchFamily="34" charset="0"/>
                        </a:rPr>
                        <a:t>N°</a:t>
                      </a:r>
                      <a:r>
                        <a:rPr lang="es-CL" sz="1400" b="1" i="0" u="none" strike="noStrike" dirty="0">
                          <a:solidFill>
                            <a:srgbClr val="0070C0"/>
                          </a:solidFill>
                          <a:effectLst/>
                          <a:latin typeface="Aptos" panose="020B0004020202020204" pitchFamily="34" charset="0"/>
                        </a:rPr>
                        <a:t> 12 REDUCCIÓN POR FUENTE DE EMISIÓN</a:t>
                      </a:r>
                      <a:endParaRPr lang="es-CL" sz="1400" b="1" i="0" u="none" strike="noStrike" dirty="0">
                        <a:solidFill>
                          <a:srgbClr val="000000"/>
                        </a:solidFill>
                        <a:effectLst/>
                        <a:latin typeface="Aptos" panose="020B0004020202020204" pitchFamily="34" charset="0"/>
                      </a:endParaRPr>
                    </a:p>
                  </a:txBody>
                  <a:tcPr marL="3747" marR="3747" marT="3747"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849099544"/>
                  </a:ext>
                </a:extLst>
              </a:tr>
              <a:tr h="503894">
                <a:tc>
                  <a:txBody>
                    <a:bodyPr/>
                    <a:lstStyle/>
                    <a:p>
                      <a:pPr algn="l" fontAlgn="b"/>
                      <a:r>
                        <a:rPr lang="es-CL" sz="1200" b="0" i="0" u="none" strike="noStrike">
                          <a:solidFill>
                            <a:srgbClr val="000000"/>
                          </a:solidFill>
                          <a:effectLst/>
                          <a:latin typeface="Aptos" panose="020B0004020202020204" pitchFamily="34" charset="0"/>
                        </a:rPr>
                        <a:t> </a:t>
                      </a:r>
                    </a:p>
                  </a:txBody>
                  <a:tcPr marL="3747" marR="3747" marT="374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0000"/>
                          </a:solidFill>
                          <a:effectLst/>
                          <a:latin typeface="Aptos" panose="020B0004020202020204" pitchFamily="34" charset="0"/>
                        </a:rPr>
                        <a:t>Fuente de Emisión </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000000"/>
                          </a:solidFill>
                          <a:effectLst/>
                          <a:latin typeface="Aptos" panose="020B0004020202020204" pitchFamily="34" charset="0"/>
                        </a:rPr>
                        <a:t>Tipo de Fuente</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000000"/>
                          </a:solidFill>
                          <a:effectLst/>
                          <a:latin typeface="Aptos" panose="020B0004020202020204" pitchFamily="34" charset="0"/>
                        </a:rPr>
                        <a:t>Aporte de PT  (Ton/año)</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262626"/>
                          </a:solidFill>
                          <a:effectLst/>
                          <a:latin typeface="Aptos" panose="020B0004020202020204" pitchFamily="34" charset="0"/>
                        </a:rPr>
                        <a:t>Aporte de PT (%)</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000000"/>
                          </a:solidFill>
                          <a:effectLst/>
                          <a:latin typeface="Aptos" panose="020B0004020202020204" pitchFamily="34" charset="0"/>
                        </a:rPr>
                        <a:t>Aporte de NT (Ton/año)</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000000"/>
                          </a:solidFill>
                          <a:effectLst/>
                          <a:latin typeface="Aptos" panose="020B0004020202020204" pitchFamily="34" charset="0"/>
                        </a:rPr>
                        <a:t>Aporte de NT (%)</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70C0"/>
                          </a:solidFill>
                          <a:effectLst/>
                          <a:latin typeface="Aptos" panose="020B0004020202020204" pitchFamily="34" charset="0"/>
                        </a:rPr>
                        <a:t>Reducción relativa de PT al Inventario de Emisiones (%)</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0070C0"/>
                          </a:solidFill>
                          <a:effectLst/>
                          <a:latin typeface="Aptos" panose="020B0004020202020204" pitchFamily="34" charset="0"/>
                        </a:rPr>
                        <a:t>Reducción de PT (Ton/año)</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FF0000"/>
                          </a:solidFill>
                          <a:effectLst/>
                          <a:latin typeface="Aptos" panose="020B0004020202020204" pitchFamily="34" charset="0"/>
                        </a:rPr>
                        <a:t>FÓSFORO REMANENTE EN LA CLV. Ton/año. </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6502210"/>
                  </a:ext>
                </a:extLst>
              </a:tr>
              <a:tr h="248187">
                <a:tc>
                  <a:txBody>
                    <a:bodyPr/>
                    <a:lstStyle/>
                    <a:p>
                      <a:pPr algn="ctr" fontAlgn="ctr"/>
                      <a:r>
                        <a:rPr lang="es-CL" sz="1800" b="1" i="0" u="none" strike="noStrike" dirty="0">
                          <a:solidFill>
                            <a:srgbClr val="000000"/>
                          </a:solidFill>
                          <a:effectLst/>
                          <a:latin typeface="Aptos" panose="020B0004020202020204" pitchFamily="34" charset="0"/>
                        </a:rPr>
                        <a:t>1</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r>
                        <a:rPr lang="es-CL" sz="1200" b="1" i="0" u="none" strike="noStrike" dirty="0">
                          <a:solidFill>
                            <a:srgbClr val="000000"/>
                          </a:solidFill>
                          <a:effectLst/>
                          <a:latin typeface="Aptos" panose="020B0004020202020204" pitchFamily="34" charset="0"/>
                        </a:rPr>
                        <a:t> </a:t>
                      </a:r>
                      <a:r>
                        <a:rPr lang="es-CL" sz="1400" b="1" i="0" u="none" strike="noStrike" dirty="0">
                          <a:solidFill>
                            <a:srgbClr val="000000"/>
                          </a:solidFill>
                          <a:effectLst/>
                          <a:latin typeface="Aptos" panose="020B0004020202020204" pitchFamily="34" charset="0"/>
                        </a:rPr>
                        <a:t>Cobertura de Suelos   Naturales de la cuenca</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000000"/>
                          </a:solidFill>
                          <a:effectLst/>
                          <a:latin typeface="Aptos" panose="020B0004020202020204" pitchFamily="34" charset="0"/>
                        </a:rPr>
                        <a:t>Difusa</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0000"/>
                          </a:solidFill>
                          <a:effectLst/>
                          <a:latin typeface="Aptos" panose="020B0004020202020204" pitchFamily="34" charset="0"/>
                        </a:rPr>
                        <a:t>136,620</a:t>
                      </a:r>
                    </a:p>
                  </a:txBody>
                  <a:tcPr marL="3747" marR="3747" marT="374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0000"/>
                          </a:solidFill>
                          <a:effectLst/>
                          <a:latin typeface="Aptos" panose="020B0004020202020204" pitchFamily="34" charset="0"/>
                        </a:rPr>
                        <a:t>45,10%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384,57</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26,70%</a:t>
                      </a:r>
                    </a:p>
                  </a:txBody>
                  <a:tcPr marL="3747" marR="3747" marT="374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FF0000"/>
                          </a:solidFill>
                          <a:effectLst/>
                          <a:latin typeface="Aptos" panose="020B0004020202020204" pitchFamily="34" charset="0"/>
                        </a:rPr>
                        <a:t>0,00%</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FF0000"/>
                          </a:solidFill>
                          <a:effectLst/>
                          <a:latin typeface="Aptos" panose="020B0004020202020204" pitchFamily="34" charset="0"/>
                        </a:rPr>
                        <a:t>0,0000</a:t>
                      </a:r>
                    </a:p>
                  </a:txBody>
                  <a:tcPr marL="3747" marR="3747" marT="374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FF0000"/>
                          </a:solidFill>
                          <a:effectLst/>
                          <a:latin typeface="Aptos" panose="020B0004020202020204" pitchFamily="34" charset="0"/>
                        </a:rPr>
                        <a:t>136,6200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2926399"/>
                  </a:ext>
                </a:extLst>
              </a:tr>
              <a:tr h="157938">
                <a:tc>
                  <a:txBody>
                    <a:bodyPr/>
                    <a:lstStyle/>
                    <a:p>
                      <a:pPr algn="ctr" fontAlgn="ctr"/>
                      <a:r>
                        <a:rPr lang="es-CL" sz="1800" b="1" i="0" u="none" strike="noStrike" dirty="0">
                          <a:solidFill>
                            <a:srgbClr val="000000"/>
                          </a:solidFill>
                          <a:effectLst/>
                          <a:latin typeface="Aptos" panose="020B0004020202020204" pitchFamily="34" charset="0"/>
                        </a:rPr>
                        <a:t>2</a:t>
                      </a:r>
                    </a:p>
                  </a:txBody>
                  <a:tcPr marL="3747" marR="3747" marT="374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tc>
                  <a:txBody>
                    <a:bodyPr/>
                    <a:lstStyle/>
                    <a:p>
                      <a:pPr algn="l" fontAlgn="b"/>
                      <a:r>
                        <a:rPr lang="es-CL" sz="1800" b="1" i="0" u="none" strike="noStrike" dirty="0">
                          <a:solidFill>
                            <a:srgbClr val="000000"/>
                          </a:solidFill>
                          <a:effectLst/>
                          <a:latin typeface="Aptos" panose="020B0004020202020204" pitchFamily="34" charset="0"/>
                        </a:rPr>
                        <a:t> PISCICULTURAS</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tc>
                  <a:txBody>
                    <a:bodyPr/>
                    <a:lstStyle/>
                    <a:p>
                      <a:pPr algn="ctr" fontAlgn="ctr"/>
                      <a:r>
                        <a:rPr lang="es-CL" sz="1800" b="1" i="0" u="none" strike="noStrike" dirty="0">
                          <a:solidFill>
                            <a:srgbClr val="000000"/>
                          </a:solidFill>
                          <a:effectLst/>
                          <a:latin typeface="Aptos" panose="020B0004020202020204" pitchFamily="34" charset="0"/>
                        </a:rPr>
                        <a:t>Puntual</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tc>
                  <a:txBody>
                    <a:bodyPr/>
                    <a:lstStyle/>
                    <a:p>
                      <a:pPr algn="ctr" fontAlgn="ctr"/>
                      <a:r>
                        <a:rPr lang="es-CL" sz="2000" b="1" i="0" u="none" strike="noStrike" dirty="0">
                          <a:solidFill>
                            <a:srgbClr val="000000"/>
                          </a:solidFill>
                          <a:effectLst/>
                          <a:latin typeface="Aptos" panose="020B0004020202020204" pitchFamily="34" charset="0"/>
                        </a:rPr>
                        <a:t>115,550</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tc>
                  <a:txBody>
                    <a:bodyPr/>
                    <a:lstStyle/>
                    <a:p>
                      <a:pPr algn="ctr" fontAlgn="ctr"/>
                      <a:r>
                        <a:rPr lang="es-CL" sz="2000" b="1" i="0" u="none" strike="noStrike" dirty="0">
                          <a:solidFill>
                            <a:srgbClr val="000000"/>
                          </a:solidFill>
                          <a:effectLst/>
                          <a:latin typeface="Aptos" panose="020B0004020202020204" pitchFamily="34" charset="0"/>
                        </a:rPr>
                        <a:t>38,20%</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tc>
                  <a:txBody>
                    <a:bodyPr/>
                    <a:lstStyle/>
                    <a:p>
                      <a:pPr algn="ctr" fontAlgn="ctr"/>
                      <a:r>
                        <a:rPr lang="es-CL" sz="2000" b="1" i="0" u="none" strike="noStrike" dirty="0">
                          <a:solidFill>
                            <a:srgbClr val="000000"/>
                          </a:solidFill>
                          <a:effectLst/>
                          <a:latin typeface="Aptos" panose="020B0004020202020204" pitchFamily="34" charset="0"/>
                        </a:rPr>
                        <a:t>720,00</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tc>
                  <a:txBody>
                    <a:bodyPr/>
                    <a:lstStyle/>
                    <a:p>
                      <a:pPr algn="ctr" fontAlgn="ctr"/>
                      <a:r>
                        <a:rPr lang="es-CL" sz="2000" b="1" i="0" u="none" strike="noStrike" dirty="0">
                          <a:solidFill>
                            <a:srgbClr val="000000"/>
                          </a:solidFill>
                          <a:effectLst/>
                          <a:latin typeface="Aptos" panose="020B0004020202020204" pitchFamily="34" charset="0"/>
                        </a:rPr>
                        <a:t>50,00%</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tc>
                  <a:txBody>
                    <a:bodyPr/>
                    <a:lstStyle/>
                    <a:p>
                      <a:pPr algn="ctr" fontAlgn="ctr"/>
                      <a:r>
                        <a:rPr lang="es-CL" sz="1800" b="1" i="0" u="none" strike="noStrike" dirty="0">
                          <a:solidFill>
                            <a:srgbClr val="0070C0"/>
                          </a:solidFill>
                          <a:effectLst/>
                          <a:latin typeface="Aptos" panose="020B0004020202020204" pitchFamily="34" charset="0"/>
                        </a:rPr>
                        <a:t>83,00%</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tc>
                  <a:txBody>
                    <a:bodyPr/>
                    <a:lstStyle/>
                    <a:p>
                      <a:pPr algn="ctr" fontAlgn="ctr"/>
                      <a:r>
                        <a:rPr lang="es-CL" sz="1800" b="1" i="0" u="none" strike="noStrike">
                          <a:solidFill>
                            <a:srgbClr val="0070C0"/>
                          </a:solidFill>
                          <a:effectLst/>
                          <a:latin typeface="Aptos" panose="020B0004020202020204" pitchFamily="34" charset="0"/>
                        </a:rPr>
                        <a:t>95,9065</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tc>
                  <a:txBody>
                    <a:bodyPr/>
                    <a:lstStyle/>
                    <a:p>
                      <a:pPr algn="ctr" fontAlgn="ctr"/>
                      <a:r>
                        <a:rPr lang="es-CL" sz="1800" b="1" i="0" u="none" strike="noStrike">
                          <a:solidFill>
                            <a:srgbClr val="FF0000"/>
                          </a:solidFill>
                          <a:effectLst/>
                          <a:latin typeface="Aptos" panose="020B0004020202020204" pitchFamily="34" charset="0"/>
                        </a:rPr>
                        <a:t>19,6435</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extLst>
                  <a:ext uri="{0D108BD9-81ED-4DB2-BD59-A6C34878D82A}">
                    <a16:rowId xmlns:a16="http://schemas.microsoft.com/office/drawing/2014/main" val="2694133944"/>
                  </a:ext>
                </a:extLst>
              </a:tr>
              <a:tr h="511415">
                <a:tc>
                  <a:txBody>
                    <a:bodyPr/>
                    <a:lstStyle/>
                    <a:p>
                      <a:pPr algn="ctr" fontAlgn="ctr"/>
                      <a:r>
                        <a:rPr lang="es-CL" sz="1800" b="1" i="0" u="none" strike="noStrike" dirty="0">
                          <a:solidFill>
                            <a:srgbClr val="000000"/>
                          </a:solidFill>
                          <a:effectLst/>
                          <a:latin typeface="Aptos" panose="020B0004020202020204" pitchFamily="34" charset="0"/>
                        </a:rPr>
                        <a:t>3</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r>
                        <a:rPr lang="es-CL" sz="1200" b="1" i="0" u="none" strike="noStrike" dirty="0">
                          <a:solidFill>
                            <a:srgbClr val="000000"/>
                          </a:solidFill>
                          <a:effectLst/>
                          <a:latin typeface="Aptos" panose="020B0004020202020204" pitchFamily="34" charset="0"/>
                        </a:rPr>
                        <a:t> </a:t>
                      </a:r>
                      <a:r>
                        <a:rPr lang="es-CL" sz="1400" b="1" i="0" u="none" strike="noStrike" dirty="0">
                          <a:solidFill>
                            <a:srgbClr val="000000"/>
                          </a:solidFill>
                          <a:effectLst/>
                          <a:latin typeface="Aptos" panose="020B0004020202020204" pitchFamily="34" charset="0"/>
                        </a:rPr>
                        <a:t>Coberturas de suelos Antrópicos  de la cuenca.</a:t>
                      </a:r>
                    </a:p>
                    <a:p>
                      <a:pPr algn="l" fontAlgn="t"/>
                      <a:r>
                        <a:rPr lang="es-CL" sz="1400" b="1" i="0" u="none" strike="noStrike" dirty="0">
                          <a:solidFill>
                            <a:srgbClr val="000000"/>
                          </a:solidFill>
                          <a:effectLst/>
                          <a:latin typeface="Aptos" panose="020B0004020202020204" pitchFamily="34" charset="0"/>
                        </a:rPr>
                        <a:t>Urbano, silvoagropecuario</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000000"/>
                          </a:solidFill>
                          <a:effectLst/>
                          <a:latin typeface="Aptos" panose="020B0004020202020204" pitchFamily="34" charset="0"/>
                        </a:rPr>
                        <a:t>Difusa</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33,990</a:t>
                      </a:r>
                    </a:p>
                  </a:txBody>
                  <a:tcPr marL="3747" marR="3747" marT="374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11,20%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0000"/>
                          </a:solidFill>
                          <a:effectLst/>
                          <a:latin typeface="Aptos" panose="020B0004020202020204" pitchFamily="34" charset="0"/>
                        </a:rPr>
                        <a:t>235,60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0000"/>
                          </a:solidFill>
                          <a:effectLst/>
                          <a:latin typeface="Aptos" panose="020B0004020202020204" pitchFamily="34" charset="0"/>
                        </a:rPr>
                        <a:t>16,40%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70C0"/>
                          </a:solidFill>
                          <a:effectLst/>
                          <a:latin typeface="Aptos" panose="020B0004020202020204" pitchFamily="34" charset="0"/>
                        </a:rPr>
                        <a:t>14,00%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70C0"/>
                          </a:solidFill>
                          <a:effectLst/>
                          <a:latin typeface="Aptos" panose="020B0004020202020204" pitchFamily="34" charset="0"/>
                        </a:rPr>
                        <a:t>4,7586</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FF0000"/>
                          </a:solidFill>
                          <a:effectLst/>
                          <a:latin typeface="Aptos" panose="020B0004020202020204" pitchFamily="34" charset="0"/>
                        </a:rPr>
                        <a:t>29,2314</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332522"/>
                  </a:ext>
                </a:extLst>
              </a:tr>
              <a:tr h="240666">
                <a:tc>
                  <a:txBody>
                    <a:bodyPr/>
                    <a:lstStyle/>
                    <a:p>
                      <a:pPr algn="ctr" fontAlgn="ctr"/>
                      <a:r>
                        <a:rPr lang="es-CL" sz="1800" b="1" i="0" u="none" strike="noStrike" dirty="0">
                          <a:solidFill>
                            <a:srgbClr val="000000"/>
                          </a:solidFill>
                          <a:effectLst/>
                          <a:latin typeface="Aptos" panose="020B0004020202020204" pitchFamily="34" charset="0"/>
                        </a:rPr>
                        <a:t>4</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dirty="0">
                          <a:solidFill>
                            <a:srgbClr val="000000"/>
                          </a:solidFill>
                          <a:effectLst/>
                          <a:latin typeface="Aptos" panose="020B0004020202020204" pitchFamily="34" charset="0"/>
                        </a:rPr>
                        <a:t> </a:t>
                      </a:r>
                      <a:r>
                        <a:rPr lang="es-CL" sz="1400" b="1" i="0" u="none" strike="noStrike" dirty="0">
                          <a:solidFill>
                            <a:srgbClr val="000000"/>
                          </a:solidFill>
                          <a:effectLst/>
                          <a:latin typeface="Aptos" panose="020B0004020202020204" pitchFamily="34" charset="0"/>
                        </a:rPr>
                        <a:t>Alcantarillado </a:t>
                      </a:r>
                      <a:r>
                        <a:rPr lang="es-CL" sz="1400" b="1" i="0" u="none" strike="noStrike" dirty="0" err="1">
                          <a:solidFill>
                            <a:srgbClr val="000000"/>
                          </a:solidFill>
                          <a:effectLst/>
                          <a:latin typeface="Aptos" panose="020B0004020202020204" pitchFamily="34" charset="0"/>
                        </a:rPr>
                        <a:t>Curarrehue</a:t>
                      </a:r>
                      <a:endParaRPr lang="es-CL" sz="1200" b="1" i="0" u="none" strike="noStrike" dirty="0">
                        <a:solidFill>
                          <a:srgbClr val="000000"/>
                        </a:solidFill>
                        <a:effectLst/>
                        <a:latin typeface="Aptos" panose="020B0004020202020204" pitchFamily="34" charset="0"/>
                      </a:endParaRP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000000"/>
                          </a:solidFill>
                          <a:effectLst/>
                          <a:latin typeface="Aptos" panose="020B0004020202020204" pitchFamily="34" charset="0"/>
                        </a:rPr>
                        <a:t>Puntual</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0000"/>
                          </a:solidFill>
                          <a:effectLst/>
                          <a:latin typeface="Aptos" panose="020B0004020202020204" pitchFamily="34" charset="0"/>
                        </a:rPr>
                        <a:t>4,880</a:t>
                      </a:r>
                    </a:p>
                  </a:txBody>
                  <a:tcPr marL="3747" marR="3747" marT="374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1,60%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23,10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1,60%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70C0"/>
                          </a:solidFill>
                          <a:effectLst/>
                          <a:latin typeface="Aptos" panose="020B0004020202020204" pitchFamily="34" charset="0"/>
                        </a:rPr>
                        <a:t>90,00%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70C0"/>
                          </a:solidFill>
                          <a:effectLst/>
                          <a:latin typeface="Aptos" panose="020B0004020202020204" pitchFamily="34" charset="0"/>
                        </a:rPr>
                        <a:t>4,3920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FF0000"/>
                          </a:solidFill>
                          <a:effectLst/>
                          <a:latin typeface="Aptos" panose="020B0004020202020204" pitchFamily="34" charset="0"/>
                        </a:rPr>
                        <a:t>0,4880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0475189"/>
                  </a:ext>
                </a:extLst>
              </a:tr>
              <a:tr h="496376">
                <a:tc>
                  <a:txBody>
                    <a:bodyPr/>
                    <a:lstStyle/>
                    <a:p>
                      <a:pPr algn="ctr" fontAlgn="ctr"/>
                      <a:r>
                        <a:rPr lang="es-CL" sz="1800" b="1" i="0" u="none" strike="noStrike" dirty="0">
                          <a:solidFill>
                            <a:srgbClr val="000000"/>
                          </a:solidFill>
                          <a:effectLst/>
                          <a:latin typeface="Aptos" panose="020B0004020202020204" pitchFamily="34" charset="0"/>
                        </a:rPr>
                        <a:t>5</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r>
                        <a:rPr lang="es-CL" sz="1200" b="1" i="0" u="none" strike="noStrike" dirty="0">
                          <a:solidFill>
                            <a:srgbClr val="000000"/>
                          </a:solidFill>
                          <a:effectLst/>
                          <a:latin typeface="Aptos" panose="020B0004020202020204" pitchFamily="34" charset="0"/>
                        </a:rPr>
                        <a:t> </a:t>
                      </a:r>
                      <a:r>
                        <a:rPr lang="es-CL" sz="1400" b="1" i="0" u="none" strike="noStrike" dirty="0">
                          <a:solidFill>
                            <a:srgbClr val="000000"/>
                          </a:solidFill>
                          <a:effectLst/>
                          <a:latin typeface="Aptos" panose="020B0004020202020204" pitchFamily="34" charset="0"/>
                        </a:rPr>
                        <a:t>Aguas residuales domiciliarias sin saneamiento en zona rural</a:t>
                      </a:r>
                      <a:endParaRPr lang="es-CL" sz="1200" b="1" i="0" u="none" strike="noStrike" dirty="0">
                        <a:solidFill>
                          <a:srgbClr val="000000"/>
                        </a:solidFill>
                        <a:effectLst/>
                        <a:latin typeface="Aptos" panose="020B0004020202020204" pitchFamily="34" charset="0"/>
                      </a:endParaRP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000000"/>
                          </a:solidFill>
                          <a:effectLst/>
                          <a:latin typeface="Aptos" panose="020B0004020202020204" pitchFamily="34" charset="0"/>
                        </a:rPr>
                        <a:t>Difusa</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4,360</a:t>
                      </a:r>
                    </a:p>
                  </a:txBody>
                  <a:tcPr marL="3747" marR="3747" marT="374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262626"/>
                          </a:solidFill>
                          <a:effectLst/>
                          <a:latin typeface="Aptos" panose="020B0004020202020204" pitchFamily="34" charset="0"/>
                        </a:rPr>
                        <a:t>1,40%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28,36</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2,00%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70C0"/>
                          </a:solidFill>
                          <a:effectLst/>
                          <a:latin typeface="Aptos" panose="020B0004020202020204" pitchFamily="34" charset="0"/>
                        </a:rPr>
                        <a:t>28,00%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70C0"/>
                          </a:solidFill>
                          <a:effectLst/>
                          <a:latin typeface="Aptos" panose="020B0004020202020204" pitchFamily="34" charset="0"/>
                        </a:rPr>
                        <a:t>1,2208</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FF0000"/>
                          </a:solidFill>
                          <a:effectLst/>
                          <a:latin typeface="Aptos" panose="020B0004020202020204" pitchFamily="34" charset="0"/>
                        </a:rPr>
                        <a:t>3,1392</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7166052"/>
                  </a:ext>
                </a:extLst>
              </a:tr>
              <a:tr h="248187">
                <a:tc>
                  <a:txBody>
                    <a:bodyPr/>
                    <a:lstStyle/>
                    <a:p>
                      <a:pPr algn="ctr" fontAlgn="ctr"/>
                      <a:r>
                        <a:rPr lang="es-CL" sz="1800" b="1" i="0" u="none" strike="noStrike" dirty="0">
                          <a:solidFill>
                            <a:srgbClr val="000000"/>
                          </a:solidFill>
                          <a:effectLst/>
                          <a:latin typeface="Aptos" panose="020B0004020202020204" pitchFamily="34" charset="0"/>
                        </a:rPr>
                        <a:t>6</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r>
                        <a:rPr lang="es-CL" sz="1200" b="1" i="0" u="none" strike="noStrike" dirty="0">
                          <a:solidFill>
                            <a:srgbClr val="1F1F1F"/>
                          </a:solidFill>
                          <a:effectLst/>
                          <a:latin typeface="Aptos" panose="020B0004020202020204" pitchFamily="34" charset="0"/>
                        </a:rPr>
                        <a:t> </a:t>
                      </a:r>
                      <a:r>
                        <a:rPr lang="es-CL" sz="1400" b="1" i="0" u="none" strike="noStrike" dirty="0">
                          <a:solidFill>
                            <a:srgbClr val="1F1F1F"/>
                          </a:solidFill>
                          <a:effectLst/>
                          <a:latin typeface="Aptos" panose="020B0004020202020204" pitchFamily="34" charset="0"/>
                        </a:rPr>
                        <a:t>Empresas de Servicios Sanitarios</a:t>
                      </a:r>
                      <a:endParaRPr lang="es-CL" sz="1200" b="1" i="0" u="none" strike="noStrike" dirty="0">
                        <a:solidFill>
                          <a:srgbClr val="1F1F1F"/>
                        </a:solidFill>
                        <a:effectLst/>
                        <a:latin typeface="Aptos" panose="020B0004020202020204" pitchFamily="34" charset="0"/>
                      </a:endParaRP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000000"/>
                          </a:solidFill>
                          <a:effectLst/>
                          <a:latin typeface="Aptos" panose="020B0004020202020204" pitchFamily="34" charset="0"/>
                        </a:rPr>
                        <a:t>Puntual</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3,590</a:t>
                      </a:r>
                    </a:p>
                  </a:txBody>
                  <a:tcPr marL="3747" marR="3747" marT="374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262626"/>
                          </a:solidFill>
                          <a:effectLst/>
                          <a:latin typeface="Aptos" panose="020B0004020202020204" pitchFamily="34" charset="0"/>
                        </a:rPr>
                        <a:t>1,20%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22,10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1,50%</a:t>
                      </a:r>
                    </a:p>
                  </a:txBody>
                  <a:tcPr marL="3747" marR="3747" marT="374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FF0000"/>
                          </a:solidFill>
                          <a:effectLst/>
                          <a:latin typeface="Aptos" panose="020B0004020202020204" pitchFamily="34" charset="0"/>
                        </a:rPr>
                        <a:t>0,00%</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FF0000"/>
                          </a:solidFill>
                          <a:effectLst/>
                          <a:latin typeface="Aptos" panose="020B0004020202020204" pitchFamily="34" charset="0"/>
                        </a:rPr>
                        <a:t>0,0000</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FF0000"/>
                          </a:solidFill>
                          <a:effectLst/>
                          <a:latin typeface="Aptos" panose="020B0004020202020204" pitchFamily="34" charset="0"/>
                        </a:rPr>
                        <a:t>3,5900</a:t>
                      </a:r>
                    </a:p>
                  </a:txBody>
                  <a:tcPr marL="3747" marR="3747" marT="374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3084247"/>
                  </a:ext>
                </a:extLst>
              </a:tr>
              <a:tr h="503894">
                <a:tc>
                  <a:txBody>
                    <a:bodyPr/>
                    <a:lstStyle/>
                    <a:p>
                      <a:pPr algn="ctr" fontAlgn="ctr"/>
                      <a:r>
                        <a:rPr lang="es-CL" sz="1800" b="1" i="0" u="none" strike="noStrike" dirty="0">
                          <a:solidFill>
                            <a:srgbClr val="000000"/>
                          </a:solidFill>
                          <a:effectLst/>
                          <a:latin typeface="Aptos" panose="020B0004020202020204" pitchFamily="34" charset="0"/>
                        </a:rPr>
                        <a:t>7</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r>
                        <a:rPr lang="es-CL" sz="1400" b="1" i="0" u="none" strike="noStrike" dirty="0">
                          <a:solidFill>
                            <a:srgbClr val="000000"/>
                          </a:solidFill>
                          <a:effectLst/>
                          <a:latin typeface="Aptos" panose="020B0004020202020204" pitchFamily="34" charset="0"/>
                        </a:rPr>
                        <a:t> Aguas residuales domiciliarias sin saneamiento en zona concesionada</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000000"/>
                          </a:solidFill>
                          <a:effectLst/>
                          <a:latin typeface="Aptos" panose="020B0004020202020204" pitchFamily="34" charset="0"/>
                        </a:rPr>
                        <a:t>Difusa</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2.61</a:t>
                      </a:r>
                    </a:p>
                  </a:txBody>
                  <a:tcPr marL="3747" marR="3747" marT="374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0,90%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16,98</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1,20%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70C0"/>
                          </a:solidFill>
                          <a:effectLst/>
                          <a:latin typeface="Aptos" panose="020B0004020202020204" pitchFamily="34" charset="0"/>
                        </a:rPr>
                        <a:t>82,00%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70C0"/>
                          </a:solidFill>
                          <a:effectLst/>
                          <a:latin typeface="Aptos" panose="020B0004020202020204" pitchFamily="34" charset="0"/>
                        </a:rPr>
                        <a:t>2,1402</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FF0000"/>
                          </a:solidFill>
                          <a:effectLst/>
                          <a:latin typeface="Aptos" panose="020B0004020202020204" pitchFamily="34" charset="0"/>
                        </a:rPr>
                        <a:t>0,4698</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0468498"/>
                  </a:ext>
                </a:extLst>
              </a:tr>
              <a:tr h="496376">
                <a:tc>
                  <a:txBody>
                    <a:bodyPr/>
                    <a:lstStyle/>
                    <a:p>
                      <a:pPr algn="ctr" fontAlgn="ctr"/>
                      <a:r>
                        <a:rPr lang="es-CL" sz="1800" b="1" i="0" u="none" strike="noStrike" dirty="0">
                          <a:solidFill>
                            <a:srgbClr val="000000"/>
                          </a:solidFill>
                          <a:effectLst/>
                          <a:latin typeface="Aptos" panose="020B0004020202020204" pitchFamily="34" charset="0"/>
                        </a:rPr>
                        <a:t>8</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r>
                        <a:rPr lang="es-CL" sz="1200" b="1" i="0" u="none" strike="noStrike" dirty="0">
                          <a:solidFill>
                            <a:srgbClr val="000000"/>
                          </a:solidFill>
                          <a:effectLst/>
                          <a:latin typeface="Aptos" panose="020B0004020202020204" pitchFamily="34" charset="0"/>
                        </a:rPr>
                        <a:t> </a:t>
                      </a:r>
                      <a:r>
                        <a:rPr lang="es-CL" sz="1400" b="1" i="0" u="none" strike="noStrike" dirty="0">
                          <a:solidFill>
                            <a:srgbClr val="000000"/>
                          </a:solidFill>
                          <a:effectLst/>
                          <a:latin typeface="Aptos" panose="020B0004020202020204" pitchFamily="34" charset="0"/>
                        </a:rPr>
                        <a:t>Aguas residuales domiciliarias sin saneamiento en borde lago</a:t>
                      </a:r>
                      <a:endParaRPr lang="es-CL" sz="1200" b="1" i="0" u="none" strike="noStrike" dirty="0">
                        <a:solidFill>
                          <a:srgbClr val="000000"/>
                        </a:solidFill>
                        <a:effectLst/>
                        <a:latin typeface="Aptos" panose="020B0004020202020204" pitchFamily="34" charset="0"/>
                      </a:endParaRP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400" b="1" i="0" u="none" strike="noStrike" dirty="0">
                          <a:solidFill>
                            <a:srgbClr val="000000"/>
                          </a:solidFill>
                          <a:effectLst/>
                          <a:latin typeface="Aptos" panose="020B0004020202020204" pitchFamily="34" charset="0"/>
                        </a:rPr>
                        <a:t>Difusa</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1,220</a:t>
                      </a:r>
                    </a:p>
                  </a:txBody>
                  <a:tcPr marL="3747" marR="3747" marT="374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0,40%</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0000"/>
                          </a:solidFill>
                          <a:effectLst/>
                          <a:latin typeface="Aptos" panose="020B0004020202020204" pitchFamily="34" charset="0"/>
                        </a:rPr>
                        <a:t>7,94</a:t>
                      </a:r>
                    </a:p>
                  </a:txBody>
                  <a:tcPr marL="3747" marR="3747" marT="37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0000"/>
                          </a:solidFill>
                          <a:effectLst/>
                          <a:latin typeface="Aptos" panose="020B0004020202020204" pitchFamily="34" charset="0"/>
                        </a:rPr>
                        <a:t>0,60%</a:t>
                      </a:r>
                    </a:p>
                  </a:txBody>
                  <a:tcPr marL="3747" marR="3747" marT="374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0070C0"/>
                          </a:solidFill>
                          <a:effectLst/>
                          <a:latin typeface="Aptos" panose="020B0004020202020204" pitchFamily="34" charset="0"/>
                        </a:rPr>
                        <a:t>100,00%</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dirty="0">
                          <a:solidFill>
                            <a:srgbClr val="0070C0"/>
                          </a:solidFill>
                          <a:effectLst/>
                          <a:latin typeface="Aptos" panose="020B0004020202020204" pitchFamily="34" charset="0"/>
                        </a:rPr>
                        <a:t>1,2200</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800" b="1" i="0" u="none" strike="noStrike">
                          <a:solidFill>
                            <a:srgbClr val="FF0000"/>
                          </a:solidFill>
                          <a:effectLst/>
                          <a:latin typeface="Aptos" panose="020B0004020202020204" pitchFamily="34" charset="0"/>
                        </a:rPr>
                        <a:t>0,0000</a:t>
                      </a:r>
                    </a:p>
                  </a:txBody>
                  <a:tcPr marL="3747" marR="3747" marT="374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293923"/>
                  </a:ext>
                </a:extLst>
              </a:tr>
              <a:tr h="157938">
                <a:tc>
                  <a:txBody>
                    <a:bodyPr/>
                    <a:lstStyle/>
                    <a:p>
                      <a:pPr algn="ctr" fontAlgn="b"/>
                      <a:r>
                        <a:rPr lang="es-CL" sz="1600" b="0" i="0" u="none" strike="noStrike">
                          <a:solidFill>
                            <a:srgbClr val="000000"/>
                          </a:solidFill>
                          <a:effectLst/>
                          <a:latin typeface="Aptos" panose="020B0004020202020204" pitchFamily="34" charset="0"/>
                        </a:rPr>
                        <a:t> </a:t>
                      </a:r>
                    </a:p>
                  </a:txBody>
                  <a:tcPr marL="3747" marR="3747" marT="374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s-CL" sz="1800" b="1" i="0" u="none" strike="noStrike" dirty="0">
                          <a:solidFill>
                            <a:srgbClr val="000000"/>
                          </a:solidFill>
                          <a:effectLst/>
                          <a:latin typeface="Aptos" panose="020B0004020202020204" pitchFamily="34" charset="0"/>
                        </a:rPr>
                        <a:t>TOTAL</a:t>
                      </a:r>
                    </a:p>
                  </a:txBody>
                  <a:tcPr marL="3747" marR="3747" marT="374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t"/>
                      <a:r>
                        <a:rPr lang="es-CL" sz="1400" b="1" i="0" u="none" strike="noStrike" dirty="0">
                          <a:solidFill>
                            <a:srgbClr val="000000"/>
                          </a:solidFill>
                          <a:effectLst/>
                          <a:latin typeface="Aptos" panose="020B0004020202020204" pitchFamily="34" charset="0"/>
                        </a:rPr>
                        <a:t> </a:t>
                      </a:r>
                    </a:p>
                  </a:txBody>
                  <a:tcPr marL="3747" marR="3747" marT="37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2000" b="1" i="0" u="none" strike="noStrike" dirty="0">
                          <a:solidFill>
                            <a:srgbClr val="000000"/>
                          </a:solidFill>
                          <a:effectLst/>
                          <a:latin typeface="Aptos" panose="020B0004020202020204" pitchFamily="34" charset="0"/>
                        </a:rPr>
                        <a:t>300,210</a:t>
                      </a:r>
                    </a:p>
                  </a:txBody>
                  <a:tcPr marL="3747" marR="3747" marT="37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FF8B"/>
                    </a:solidFill>
                  </a:tcPr>
                </a:tc>
                <a:tc>
                  <a:txBody>
                    <a:bodyPr/>
                    <a:lstStyle/>
                    <a:p>
                      <a:pPr algn="ctr" fontAlgn="t"/>
                      <a:r>
                        <a:rPr lang="es-CL" sz="2000" b="1" i="0" u="none" strike="noStrike" dirty="0">
                          <a:solidFill>
                            <a:srgbClr val="000000"/>
                          </a:solidFill>
                          <a:effectLst/>
                          <a:latin typeface="Aptos" panose="020B0004020202020204" pitchFamily="34" charset="0"/>
                        </a:rPr>
                        <a:t>100,0%</a:t>
                      </a:r>
                    </a:p>
                  </a:txBody>
                  <a:tcPr marL="3747" marR="3747" marT="37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2000" b="1" i="0" u="none" strike="noStrike" dirty="0">
                          <a:solidFill>
                            <a:srgbClr val="000000"/>
                          </a:solidFill>
                          <a:effectLst/>
                          <a:latin typeface="Aptos" panose="020B0004020202020204" pitchFamily="34" charset="0"/>
                        </a:rPr>
                        <a:t>1.438,650</a:t>
                      </a:r>
                    </a:p>
                  </a:txBody>
                  <a:tcPr marL="3747" marR="3747" marT="37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t"/>
                      <a:r>
                        <a:rPr lang="es-CL" sz="2000" b="1" i="0" u="none" strike="noStrike" dirty="0">
                          <a:solidFill>
                            <a:srgbClr val="000000"/>
                          </a:solidFill>
                          <a:effectLst/>
                          <a:latin typeface="Aptos" panose="020B0004020202020204" pitchFamily="34" charset="0"/>
                        </a:rPr>
                        <a:t>100,0%</a:t>
                      </a:r>
                    </a:p>
                  </a:txBody>
                  <a:tcPr marL="3747" marR="3747" marT="37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t"/>
                      <a:r>
                        <a:rPr lang="es-CL" sz="2000" b="1" i="0" u="none" strike="noStrike" dirty="0">
                          <a:solidFill>
                            <a:srgbClr val="000000"/>
                          </a:solidFill>
                          <a:effectLst/>
                          <a:latin typeface="Aptos" panose="020B0004020202020204" pitchFamily="34" charset="0"/>
                        </a:rPr>
                        <a:t> </a:t>
                      </a:r>
                    </a:p>
                  </a:txBody>
                  <a:tcPr marL="3747" marR="3747" marT="37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2000" b="1" i="0" u="none" strike="noStrike" dirty="0">
                          <a:solidFill>
                            <a:srgbClr val="000000"/>
                          </a:solidFill>
                          <a:effectLst/>
                          <a:latin typeface="Aptos" panose="020B0004020202020204" pitchFamily="34" charset="0"/>
                        </a:rPr>
                        <a:t>109,6381</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FF8B"/>
                    </a:solidFill>
                  </a:tcPr>
                </a:tc>
                <a:tc>
                  <a:txBody>
                    <a:bodyPr/>
                    <a:lstStyle/>
                    <a:p>
                      <a:pPr algn="ctr" fontAlgn="ctr"/>
                      <a:r>
                        <a:rPr lang="es-CL" sz="2000" b="1" i="0" u="none" strike="noStrike" dirty="0">
                          <a:solidFill>
                            <a:srgbClr val="FF0000"/>
                          </a:solidFill>
                          <a:effectLst/>
                          <a:latin typeface="Aptos" panose="020B0004020202020204" pitchFamily="34" charset="0"/>
                        </a:rPr>
                        <a:t>193,1819</a:t>
                      </a:r>
                    </a:p>
                  </a:txBody>
                  <a:tcPr marL="3747" marR="3747" marT="37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FFB8"/>
                    </a:solidFill>
                  </a:tcPr>
                </a:tc>
                <a:extLst>
                  <a:ext uri="{0D108BD9-81ED-4DB2-BD59-A6C34878D82A}">
                    <a16:rowId xmlns:a16="http://schemas.microsoft.com/office/drawing/2014/main" val="954454462"/>
                  </a:ext>
                </a:extLst>
              </a:tr>
            </a:tbl>
          </a:graphicData>
        </a:graphic>
      </p:graphicFrame>
      <p:sp>
        <p:nvSpPr>
          <p:cNvPr id="2" name="CuadroTexto 1">
            <a:extLst>
              <a:ext uri="{FF2B5EF4-FFF2-40B4-BE49-F238E27FC236}">
                <a16:creationId xmlns:a16="http://schemas.microsoft.com/office/drawing/2014/main" id="{9B00BC62-8228-5AEE-2785-90555C0F093D}"/>
              </a:ext>
            </a:extLst>
          </p:cNvPr>
          <p:cNvSpPr txBox="1"/>
          <p:nvPr/>
        </p:nvSpPr>
        <p:spPr>
          <a:xfrm>
            <a:off x="277586" y="6402213"/>
            <a:ext cx="11674928" cy="430887"/>
          </a:xfrm>
          <a:prstGeom prst="rect">
            <a:avLst/>
          </a:prstGeom>
          <a:noFill/>
        </p:spPr>
        <p:txBody>
          <a:bodyPr wrap="square" rtlCol="0">
            <a:spAutoFit/>
          </a:bodyPr>
          <a:lstStyle/>
          <a:p>
            <a:r>
              <a:rPr lang="es-MX" sz="1100" b="1" kern="100" dirty="0">
                <a:effectLst/>
                <a:latin typeface="Aptos" panose="020B0004020202020204" pitchFamily="34" charset="0"/>
                <a:ea typeface="Aptos" panose="020B0004020202020204" pitchFamily="34" charset="0"/>
                <a:cs typeface="Times New Roman" panose="02020603050405020304" pitchFamily="18" charset="0"/>
              </a:rPr>
              <a:t>Resolución Exenta Nº437. Santiago, 25 de mayo de 2020. Aprueba anteproyecto del plan de descontaminación por clorofila "a", transparencia  y fósforo  disuelto,</a:t>
            </a:r>
            <a:r>
              <a:rPr lang="es-CL" sz="1100" kern="100" dirty="0">
                <a:latin typeface="Aptos" panose="020B0004020202020204" pitchFamily="34" charset="0"/>
                <a:ea typeface="Aptos" panose="020B0004020202020204" pitchFamily="34" charset="0"/>
                <a:cs typeface="Times New Roman" panose="02020603050405020304" pitchFamily="18" charset="0"/>
              </a:rPr>
              <a:t> </a:t>
            </a:r>
            <a:r>
              <a:rPr lang="es-MX" sz="1100" b="1" kern="100" dirty="0">
                <a:effectLst/>
                <a:latin typeface="Aptos" panose="020B0004020202020204" pitchFamily="34" charset="0"/>
                <a:ea typeface="Aptos" panose="020B0004020202020204" pitchFamily="34" charset="0"/>
                <a:cs typeface="Times New Roman" panose="02020603050405020304" pitchFamily="18" charset="0"/>
              </a:rPr>
              <a:t>para la cuenca del lago Villarrica.</a:t>
            </a:r>
            <a:endParaRPr lang="es-CL"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147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E5FA66E8-2396-65BE-1EDC-28E462274A6D}"/>
            </a:ext>
          </a:extLst>
        </p:cNvPr>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B9DEDF0B-FD3F-FD82-D748-ECB58E8CE057}"/>
              </a:ext>
            </a:extLst>
          </p:cNvPr>
          <p:cNvGraphicFramePr>
            <a:graphicFrameLocks noGrp="1"/>
          </p:cNvGraphicFramePr>
          <p:nvPr>
            <p:extLst>
              <p:ext uri="{D42A27DB-BD31-4B8C-83A1-F6EECF244321}">
                <p14:modId xmlns:p14="http://schemas.microsoft.com/office/powerpoint/2010/main" val="3661481377"/>
              </p:ext>
            </p:extLst>
          </p:nvPr>
        </p:nvGraphicFramePr>
        <p:xfrm>
          <a:off x="1293224" y="738856"/>
          <a:ext cx="10290809" cy="6017473"/>
        </p:xfrm>
        <a:graphic>
          <a:graphicData uri="http://schemas.openxmlformats.org/drawingml/2006/table">
            <a:tbl>
              <a:tblPr/>
              <a:tblGrid>
                <a:gridCol w="334089">
                  <a:extLst>
                    <a:ext uri="{9D8B030D-6E8A-4147-A177-3AD203B41FA5}">
                      <a16:colId xmlns:a16="http://schemas.microsoft.com/office/drawing/2014/main" val="3221940489"/>
                    </a:ext>
                  </a:extLst>
                </a:gridCol>
                <a:gridCol w="1371522">
                  <a:extLst>
                    <a:ext uri="{9D8B030D-6E8A-4147-A177-3AD203B41FA5}">
                      <a16:colId xmlns:a16="http://schemas.microsoft.com/office/drawing/2014/main" val="1431113671"/>
                    </a:ext>
                  </a:extLst>
                </a:gridCol>
                <a:gridCol w="1863862">
                  <a:extLst>
                    <a:ext uri="{9D8B030D-6E8A-4147-A177-3AD203B41FA5}">
                      <a16:colId xmlns:a16="http://schemas.microsoft.com/office/drawing/2014/main" val="1899346062"/>
                    </a:ext>
                  </a:extLst>
                </a:gridCol>
                <a:gridCol w="2057282">
                  <a:extLst>
                    <a:ext uri="{9D8B030D-6E8A-4147-A177-3AD203B41FA5}">
                      <a16:colId xmlns:a16="http://schemas.microsoft.com/office/drawing/2014/main" val="1315515244"/>
                    </a:ext>
                  </a:extLst>
                </a:gridCol>
                <a:gridCol w="1916613">
                  <a:extLst>
                    <a:ext uri="{9D8B030D-6E8A-4147-A177-3AD203B41FA5}">
                      <a16:colId xmlns:a16="http://schemas.microsoft.com/office/drawing/2014/main" val="3762265740"/>
                    </a:ext>
                  </a:extLst>
                </a:gridCol>
                <a:gridCol w="1125351">
                  <a:extLst>
                    <a:ext uri="{9D8B030D-6E8A-4147-A177-3AD203B41FA5}">
                      <a16:colId xmlns:a16="http://schemas.microsoft.com/office/drawing/2014/main" val="1143143837"/>
                    </a:ext>
                  </a:extLst>
                </a:gridCol>
                <a:gridCol w="1622090">
                  <a:extLst>
                    <a:ext uri="{9D8B030D-6E8A-4147-A177-3AD203B41FA5}">
                      <a16:colId xmlns:a16="http://schemas.microsoft.com/office/drawing/2014/main" val="770517545"/>
                    </a:ext>
                  </a:extLst>
                </a:gridCol>
              </a:tblGrid>
              <a:tr h="569833">
                <a:tc>
                  <a:txBody>
                    <a:bodyPr/>
                    <a:lstStyle/>
                    <a:p>
                      <a:pPr algn="ctr" fontAlgn="ctr"/>
                      <a:r>
                        <a:rPr lang="es-CL" sz="1200" b="1" i="0" u="none" strike="noStrike">
                          <a:solidFill>
                            <a:srgbClr val="000000"/>
                          </a:solidFill>
                          <a:effectLst/>
                          <a:latin typeface="Aptos" panose="020B00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000000"/>
                          </a:solidFill>
                          <a:effectLst/>
                          <a:latin typeface="Aptos" panose="020B0004020202020204" pitchFamily="34" charset="0"/>
                        </a:rPr>
                        <a:t>RNA (a)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000000"/>
                          </a:solidFill>
                          <a:effectLst/>
                          <a:latin typeface="Aptos" panose="020B0004020202020204" pitchFamily="34" charset="0"/>
                        </a:rPr>
                        <a:t>NOMBRE DE FANTASÍA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000000"/>
                          </a:solidFill>
                          <a:effectLst/>
                          <a:latin typeface="Aptos" panose="020B0004020202020204" pitchFamily="34" charset="0"/>
                        </a:rPr>
                        <a:t>EMPRESAS.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000000"/>
                          </a:solidFill>
                          <a:effectLst/>
                          <a:latin typeface="Aptos" panose="020B0004020202020204" pitchFamily="34" charset="0"/>
                        </a:rPr>
                        <a:t>DUEÑOS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000000"/>
                          </a:solidFill>
                          <a:effectLst/>
                          <a:latin typeface="Aptos" panose="020B0004020202020204" pitchFamily="34" charset="0"/>
                        </a:rPr>
                        <a:t>PAÍS DE ORIGEN. DUEÑOS.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000000"/>
                          </a:solidFill>
                          <a:effectLst/>
                          <a:latin typeface="Aptos" panose="020B0004020202020204" pitchFamily="34" charset="0"/>
                        </a:rPr>
                        <a:t>COMUNA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2694577550"/>
                  </a:ext>
                </a:extLst>
              </a:tr>
              <a:tr h="702933">
                <a:tc>
                  <a:txBody>
                    <a:bodyPr/>
                    <a:lstStyle/>
                    <a:p>
                      <a:pPr algn="ctr" fontAlgn="ctr"/>
                      <a:r>
                        <a:rPr lang="es-CL" sz="1200" b="1" i="0" u="none" strike="noStrike">
                          <a:solidFill>
                            <a:srgbClr val="000000"/>
                          </a:solidFill>
                          <a:effectLst/>
                          <a:latin typeface="Aptos" panose="020B0004020202020204" pitchFamily="34" charset="0"/>
                        </a:rPr>
                        <a:t>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RNA </a:t>
                      </a:r>
                      <a:r>
                        <a:rPr lang="es-CL" sz="1200" b="1" i="0" u="none" strike="noStrike" dirty="0" err="1">
                          <a:solidFill>
                            <a:srgbClr val="000000"/>
                          </a:solidFill>
                          <a:effectLst/>
                          <a:latin typeface="Aptos" panose="020B0004020202020204" pitchFamily="34" charset="0"/>
                        </a:rPr>
                        <a:t>N°</a:t>
                      </a:r>
                      <a:r>
                        <a:rPr lang="es-CL" sz="1200" b="1" i="0" u="none" strike="noStrike" dirty="0">
                          <a:solidFill>
                            <a:srgbClr val="000000"/>
                          </a:solidFill>
                          <a:effectLst/>
                          <a:latin typeface="Aptos" panose="020B0004020202020204" pitchFamily="34" charset="0"/>
                        </a:rPr>
                        <a:t> 90.050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LOS CHILCOS.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Soc. Fundo la Cascada </a:t>
                      </a:r>
                      <a:r>
                        <a:rPr lang="es-CL" sz="1200" b="1" i="0" u="none" strike="noStrike" dirty="0" err="1">
                          <a:solidFill>
                            <a:srgbClr val="000000"/>
                          </a:solidFill>
                          <a:effectLst/>
                          <a:latin typeface="Aptos" panose="020B0004020202020204" pitchFamily="34" charset="0"/>
                        </a:rPr>
                        <a:t>Ltda</a:t>
                      </a:r>
                      <a:r>
                        <a:rPr lang="es-CL" sz="1200" b="1" i="0" u="none" strike="noStrike" dirty="0">
                          <a:solidFill>
                            <a:srgbClr val="000000"/>
                          </a:solidFill>
                          <a:effectLst/>
                          <a:latin typeface="Aptos" panose="020B0004020202020204" pitchFamily="34" charset="0"/>
                        </a:rPr>
                        <a:t>/Granja Marina </a:t>
                      </a:r>
                      <a:r>
                        <a:rPr lang="es-CL" sz="1200" b="1" i="0" u="none" strike="noStrike" dirty="0" err="1">
                          <a:solidFill>
                            <a:srgbClr val="000000"/>
                          </a:solidFill>
                          <a:effectLst/>
                          <a:latin typeface="Aptos" panose="020B0004020202020204" pitchFamily="34" charset="0"/>
                        </a:rPr>
                        <a:t>Tornagaleones</a:t>
                      </a:r>
                      <a:r>
                        <a:rPr lang="es-CL" sz="1200" b="1" i="0" u="none" strike="noStrike" dirty="0">
                          <a:solidFill>
                            <a:srgbClr val="000000"/>
                          </a:solidFill>
                          <a:effectLst/>
                          <a:latin typeface="Aptos" panose="020B0004020202020204" pitchFamily="34" charset="0"/>
                        </a:rPr>
                        <a:t> S.A.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chemeClr val="accent5">
                              <a:lumMod val="75000"/>
                            </a:schemeClr>
                          </a:solidFill>
                          <a:effectLst/>
                          <a:latin typeface="Aptos" panose="020B0004020202020204" pitchFamily="34" charset="0"/>
                        </a:rPr>
                        <a:t>COOKE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FF0000"/>
                          </a:solidFill>
                          <a:effectLst/>
                          <a:latin typeface="Aptos" panose="020B0004020202020204" pitchFamily="34" charset="0"/>
                        </a:rPr>
                        <a:t>CANADÁ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VILLARRICA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281688498"/>
                  </a:ext>
                </a:extLst>
              </a:tr>
              <a:tr h="275930">
                <a:tc>
                  <a:txBody>
                    <a:bodyPr/>
                    <a:lstStyle/>
                    <a:p>
                      <a:pPr algn="ctr" fontAlgn="ctr"/>
                      <a:r>
                        <a:rPr lang="es-CL" sz="1200" b="1" i="0" u="none" strike="noStrike">
                          <a:solidFill>
                            <a:srgbClr val="000000"/>
                          </a:solidFill>
                          <a:effectLst/>
                          <a:latin typeface="Aptos" panose="020B0004020202020204" pitchFamily="34" charset="0"/>
                        </a:rPr>
                        <a:t>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RNA </a:t>
                      </a:r>
                      <a:r>
                        <a:rPr lang="es-CL" sz="1200" b="1" i="0" u="none" strike="noStrike" dirty="0" err="1">
                          <a:solidFill>
                            <a:srgbClr val="000000"/>
                          </a:solidFill>
                          <a:effectLst/>
                          <a:latin typeface="Aptos" panose="020B0004020202020204" pitchFamily="34" charset="0"/>
                        </a:rPr>
                        <a:t>N°</a:t>
                      </a:r>
                      <a:r>
                        <a:rPr lang="es-CL" sz="1200" b="1" i="0" u="none" strike="noStrike" dirty="0">
                          <a:solidFill>
                            <a:srgbClr val="000000"/>
                          </a:solidFill>
                          <a:effectLst/>
                          <a:latin typeface="Aptos" panose="020B0004020202020204" pitchFamily="34" charset="0"/>
                        </a:rPr>
                        <a:t> 90.085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MOLCO.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MULTI X. EX MULTIEXPORT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000000"/>
                          </a:solidFill>
                          <a:effectLst/>
                          <a:latin typeface="Aptos" panose="020B0004020202020204" pitchFamily="34" charset="0"/>
                        </a:rPr>
                        <a:t>MULTIEXPORT FOOD</a:t>
                      </a:r>
                      <a:r>
                        <a:rPr lang="es-CL" sz="1200" b="1" i="0" u="none" strike="noStrike" dirty="0">
                          <a:solidFill>
                            <a:srgbClr val="000000"/>
                          </a:solidFill>
                          <a:effectLst/>
                          <a:latin typeface="Aptos" panose="020B0004020202020204" pitchFamily="34" charset="0"/>
                        </a:rPr>
                        <a: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CHILE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VILLARRICA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1814388342"/>
                  </a:ext>
                </a:extLst>
              </a:tr>
              <a:tr h="383717">
                <a:tc>
                  <a:txBody>
                    <a:bodyPr/>
                    <a:lstStyle/>
                    <a:p>
                      <a:pPr algn="ctr" fontAlgn="ctr"/>
                      <a:r>
                        <a:rPr lang="es-CL" sz="1200" b="1" i="0" u="none" strike="noStrike">
                          <a:solidFill>
                            <a:srgbClr val="000000"/>
                          </a:solidFill>
                          <a:effectLst/>
                          <a:latin typeface="Aptos" panose="020B0004020202020204" pitchFamily="34" charset="0"/>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RNA N°90.055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LONCOTRARO.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err="1">
                          <a:solidFill>
                            <a:srgbClr val="000000"/>
                          </a:solidFill>
                          <a:effectLst/>
                          <a:latin typeface="Aptos" panose="020B0004020202020204" pitchFamily="34" charset="0"/>
                        </a:rPr>
                        <a:t>Trusal</a:t>
                      </a:r>
                      <a:r>
                        <a:rPr lang="es-CL" sz="1200" b="1" i="0" u="none" strike="noStrike" dirty="0">
                          <a:solidFill>
                            <a:srgbClr val="000000"/>
                          </a:solidFill>
                          <a:effectLst/>
                          <a:latin typeface="Aptos" panose="020B0004020202020204" pitchFamily="34" charset="0"/>
                        </a:rPr>
                        <a:t> S.A./</a:t>
                      </a:r>
                      <a:r>
                        <a:rPr lang="es-CL" sz="1200" b="1" i="0" u="none" strike="noStrike" dirty="0" err="1">
                          <a:solidFill>
                            <a:srgbClr val="000000"/>
                          </a:solidFill>
                          <a:effectLst/>
                          <a:latin typeface="Aptos" panose="020B0004020202020204" pitchFamily="34" charset="0"/>
                        </a:rPr>
                        <a:t>Aquagen</a:t>
                      </a:r>
                      <a:r>
                        <a:rPr lang="es-CL" sz="1200" b="1" i="0" u="none" strike="noStrike" dirty="0">
                          <a:solidFill>
                            <a:srgbClr val="000000"/>
                          </a:solidFill>
                          <a:effectLst/>
                          <a:latin typeface="Aptos" panose="020B0004020202020204" pitchFamily="34" charset="0"/>
                        </a:rPr>
                        <a:t> Chile S.A.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0052FF"/>
                          </a:solidFill>
                          <a:effectLst/>
                          <a:latin typeface="Aptos" panose="020B0004020202020204" pitchFamily="34" charset="0"/>
                        </a:rPr>
                        <a:t>SALMONES AUSTRAL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CHILE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VILLARRICA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2140807925"/>
                  </a:ext>
                </a:extLst>
              </a:tr>
              <a:tr h="383717">
                <a:tc>
                  <a:txBody>
                    <a:bodyPr/>
                    <a:lstStyle/>
                    <a:p>
                      <a:pPr algn="ctr" fontAlgn="ctr"/>
                      <a:r>
                        <a:rPr lang="es-CL" sz="1200" b="1" i="0" u="none" strike="noStrike">
                          <a:solidFill>
                            <a:srgbClr val="000000"/>
                          </a:solidFill>
                          <a:effectLst/>
                          <a:latin typeface="Aptos" panose="020B0004020202020204" pitchFamily="34" charset="0"/>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RNA N°90.112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CHEHUILCO.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Soc. Comercial Agrícola y Forestal </a:t>
                      </a:r>
                      <a:r>
                        <a:rPr lang="es-CL" sz="1200" b="1" i="0" u="none" strike="noStrike" dirty="0" err="1">
                          <a:solidFill>
                            <a:srgbClr val="000000"/>
                          </a:solidFill>
                          <a:effectLst/>
                          <a:latin typeface="Aptos" panose="020B0004020202020204" pitchFamily="34" charset="0"/>
                        </a:rPr>
                        <a:t>Nalcahue</a:t>
                      </a:r>
                      <a:r>
                        <a:rPr lang="es-CL" sz="1200" b="1" i="0" u="none" strike="noStrike" dirty="0">
                          <a:solidFill>
                            <a:srgbClr val="000000"/>
                          </a:solidFill>
                          <a:effectLst/>
                          <a:latin typeface="Aptos" panose="020B0004020202020204" pitchFamily="34" charset="0"/>
                        </a:rPr>
                        <a:t> Ltda.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000000"/>
                          </a:solidFill>
                          <a:effectLst/>
                          <a:latin typeface="Aptos" panose="020B0004020202020204" pitchFamily="34" charset="0"/>
                        </a:rPr>
                        <a:t>GERMÁN MALIG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CHILE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VILLARRICA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3192472086"/>
                  </a:ext>
                </a:extLst>
              </a:tr>
              <a:tr h="575575">
                <a:tc>
                  <a:txBody>
                    <a:bodyPr/>
                    <a:lstStyle/>
                    <a:p>
                      <a:pPr algn="ctr" fontAlgn="ctr"/>
                      <a:r>
                        <a:rPr lang="es-CL" sz="1200" b="1" i="0" u="none" strike="noStrike">
                          <a:solidFill>
                            <a:srgbClr val="000000"/>
                          </a:solidFill>
                          <a:effectLst/>
                          <a:latin typeface="Aptos" panose="020B0004020202020204" pitchFamily="34" charset="0"/>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RNA N°90.030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LA CASCADA.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Soc. Fundo la Cascada </a:t>
                      </a:r>
                      <a:r>
                        <a:rPr lang="es-CL" sz="1200" b="1" i="0" u="none" strike="noStrike" dirty="0" err="1">
                          <a:solidFill>
                            <a:srgbClr val="000000"/>
                          </a:solidFill>
                          <a:effectLst/>
                          <a:latin typeface="Aptos" panose="020B0004020202020204" pitchFamily="34" charset="0"/>
                        </a:rPr>
                        <a:t>Ltda</a:t>
                      </a:r>
                      <a:r>
                        <a:rPr lang="es-CL" sz="1200" b="1" i="0" u="none" strike="noStrike" dirty="0">
                          <a:solidFill>
                            <a:srgbClr val="000000"/>
                          </a:solidFill>
                          <a:effectLst/>
                          <a:latin typeface="Aptos" panose="020B0004020202020204" pitchFamily="34" charset="0"/>
                        </a:rPr>
                        <a:t>/Granja Marina </a:t>
                      </a:r>
                      <a:r>
                        <a:rPr lang="es-CL" sz="1200" b="1" i="0" u="none" strike="noStrike" dirty="0" err="1">
                          <a:solidFill>
                            <a:srgbClr val="000000"/>
                          </a:solidFill>
                          <a:effectLst/>
                          <a:latin typeface="Aptos" panose="020B0004020202020204" pitchFamily="34" charset="0"/>
                        </a:rPr>
                        <a:t>Tornagaleones</a:t>
                      </a:r>
                      <a:r>
                        <a:rPr lang="es-CL" sz="1200" b="1" i="0" u="none" strike="noStrike" dirty="0">
                          <a:solidFill>
                            <a:srgbClr val="000000"/>
                          </a:solidFill>
                          <a:effectLst/>
                          <a:latin typeface="Aptos" panose="020B0004020202020204" pitchFamily="34" charset="0"/>
                        </a:rPr>
                        <a:t> S.A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chemeClr val="accent5">
                              <a:lumMod val="75000"/>
                            </a:schemeClr>
                          </a:solidFill>
                          <a:effectLst/>
                          <a:latin typeface="Aptos" panose="020B0004020202020204" pitchFamily="34" charset="0"/>
                        </a:rPr>
                        <a:t>COOKE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FF0000"/>
                          </a:solidFill>
                          <a:effectLst/>
                          <a:latin typeface="Aptos" panose="020B0004020202020204" pitchFamily="34" charset="0"/>
                        </a:rPr>
                        <a:t>CANADÁ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PUCÓN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3153511912"/>
                  </a:ext>
                </a:extLst>
              </a:tr>
              <a:tr h="383717">
                <a:tc>
                  <a:txBody>
                    <a:bodyPr/>
                    <a:lstStyle/>
                    <a:p>
                      <a:pPr algn="ctr" fontAlgn="ctr"/>
                      <a:r>
                        <a:rPr lang="es-CL" sz="1200" b="1" i="0" u="none" strike="noStrike">
                          <a:solidFill>
                            <a:srgbClr val="000000"/>
                          </a:solidFill>
                          <a:effectLst/>
                          <a:latin typeface="Aptos" panose="020B0004020202020204" pitchFamily="34" charset="0"/>
                        </a:rPr>
                        <a:t>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RNA N°90.069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QUETROLEUFO.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Piscicultura </a:t>
                      </a:r>
                      <a:r>
                        <a:rPr lang="es-CL" sz="1200" b="1" i="0" u="none" strike="noStrike" dirty="0" err="1">
                          <a:solidFill>
                            <a:srgbClr val="000000"/>
                          </a:solidFill>
                          <a:effectLst/>
                          <a:latin typeface="Aptos" panose="020B0004020202020204" pitchFamily="34" charset="0"/>
                        </a:rPr>
                        <a:t>Aquasan</a:t>
                      </a:r>
                      <a:r>
                        <a:rPr lang="es-CL" sz="1200" b="1" i="0" u="none" strike="noStrike" dirty="0">
                          <a:solidFill>
                            <a:srgbClr val="000000"/>
                          </a:solidFill>
                          <a:effectLst/>
                          <a:latin typeface="Aptos" panose="020B0004020202020204" pitchFamily="34" charset="0"/>
                        </a:rPr>
                        <a:t> S.A/</a:t>
                      </a:r>
                      <a:r>
                        <a:rPr lang="es-CL" sz="1200" b="1" i="0" u="none" strike="noStrike" dirty="0" err="1">
                          <a:solidFill>
                            <a:srgbClr val="000000"/>
                          </a:solidFill>
                          <a:effectLst/>
                          <a:latin typeface="Aptos" panose="020B0004020202020204" pitchFamily="34" charset="0"/>
                        </a:rPr>
                        <a:t>Aquachile</a:t>
                      </a:r>
                      <a:r>
                        <a:rPr lang="es-CL" sz="1200" b="1" i="0" u="none" strike="noStrike" dirty="0">
                          <a:solidFill>
                            <a:srgbClr val="000000"/>
                          </a:solidFill>
                          <a:effectLst/>
                          <a:latin typeface="Aptos" panose="020B0004020202020204" pitchFamily="34" charset="0"/>
                        </a:rPr>
                        <a:t> S.A.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7030A0"/>
                          </a:solidFill>
                          <a:effectLst/>
                          <a:latin typeface="Aptos" panose="020B0004020202020204" pitchFamily="34" charset="0"/>
                        </a:rPr>
                        <a:t>AGROSÚPER-PROMOTORA DOÑIHUE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CHILE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PUCÓN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145134512"/>
                  </a:ext>
                </a:extLst>
              </a:tr>
              <a:tr h="383717">
                <a:tc>
                  <a:txBody>
                    <a:bodyPr/>
                    <a:lstStyle/>
                    <a:p>
                      <a:pPr algn="ctr" fontAlgn="ctr"/>
                      <a:r>
                        <a:rPr lang="es-CL" sz="1200" b="1" i="0" u="none" strike="noStrike">
                          <a:solidFill>
                            <a:srgbClr val="000000"/>
                          </a:solidFill>
                          <a:effectLst/>
                          <a:latin typeface="Aptos" panose="020B0004020202020204" pitchFamily="34" charset="0"/>
                        </a:rPr>
                        <a:t>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RNA N°90.060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CABURGUA I.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Piscicultura </a:t>
                      </a:r>
                      <a:r>
                        <a:rPr lang="es-CL" sz="1200" b="1" i="0" u="none" strike="noStrike" dirty="0" err="1">
                          <a:solidFill>
                            <a:srgbClr val="000000"/>
                          </a:solidFill>
                          <a:effectLst/>
                          <a:latin typeface="Aptos" panose="020B0004020202020204" pitchFamily="34" charset="0"/>
                        </a:rPr>
                        <a:t>Aquasan</a:t>
                      </a:r>
                      <a:r>
                        <a:rPr lang="es-CL" sz="1200" b="1" i="0" u="none" strike="noStrike" dirty="0">
                          <a:solidFill>
                            <a:srgbClr val="000000"/>
                          </a:solidFill>
                          <a:effectLst/>
                          <a:latin typeface="Aptos" panose="020B0004020202020204" pitchFamily="34" charset="0"/>
                        </a:rPr>
                        <a:t> S.A/</a:t>
                      </a:r>
                      <a:r>
                        <a:rPr lang="es-CL" sz="1200" b="1" i="0" u="none" strike="noStrike" dirty="0" err="1">
                          <a:solidFill>
                            <a:srgbClr val="000000"/>
                          </a:solidFill>
                          <a:effectLst/>
                          <a:latin typeface="Aptos" panose="020B0004020202020204" pitchFamily="34" charset="0"/>
                        </a:rPr>
                        <a:t>Aquachile</a:t>
                      </a:r>
                      <a:r>
                        <a:rPr lang="es-CL" sz="1200" b="1" i="0" u="none" strike="noStrike" dirty="0">
                          <a:solidFill>
                            <a:srgbClr val="000000"/>
                          </a:solidFill>
                          <a:effectLst/>
                          <a:latin typeface="Aptos" panose="020B0004020202020204" pitchFamily="34" charset="0"/>
                        </a:rPr>
                        <a:t> S.A.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7030A0"/>
                          </a:solidFill>
                          <a:effectLst/>
                          <a:latin typeface="Aptos" panose="020B0004020202020204" pitchFamily="34" charset="0"/>
                        </a:rPr>
                        <a:t>AGROSÚPER-PROMOTORA DOÑIHUE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CHILE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PUCÓN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272978923"/>
                  </a:ext>
                </a:extLst>
              </a:tr>
              <a:tr h="232815">
                <a:tc>
                  <a:txBody>
                    <a:bodyPr/>
                    <a:lstStyle/>
                    <a:p>
                      <a:pPr algn="ctr" fontAlgn="ctr"/>
                      <a:r>
                        <a:rPr lang="es-CL" sz="1200" b="1" i="0" u="none" strike="noStrike">
                          <a:solidFill>
                            <a:srgbClr val="000000"/>
                          </a:solidFill>
                          <a:effectLst/>
                          <a:latin typeface="Aptos" panose="020B0004020202020204" pitchFamily="34" charset="0"/>
                        </a:rPr>
                        <a:t>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RNA N°90.059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O. DEL CABURGUA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Piscícola </a:t>
                      </a:r>
                      <a:r>
                        <a:rPr lang="es-CL" sz="1200" b="1" i="0" u="none" strike="noStrike" dirty="0" err="1">
                          <a:solidFill>
                            <a:srgbClr val="000000"/>
                          </a:solidFill>
                          <a:effectLst/>
                          <a:latin typeface="Aptos" panose="020B0004020202020204" pitchFamily="34" charset="0"/>
                        </a:rPr>
                        <a:t>Hullilco</a:t>
                      </a:r>
                      <a:r>
                        <a:rPr lang="es-CL" sz="1200" b="1" i="0" u="none" strike="noStrike" dirty="0">
                          <a:solidFill>
                            <a:srgbClr val="000000"/>
                          </a:solidFill>
                          <a:effectLst/>
                          <a:latin typeface="Aptos" panose="020B0004020202020204" pitchFamily="34" charset="0"/>
                        </a:rPr>
                        <a:t> Ltda.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000000"/>
                          </a:solidFill>
                          <a:effectLst/>
                          <a:latin typeface="Aptos" panose="020B0004020202020204" pitchFamily="34" charset="0"/>
                        </a:rPr>
                        <a:t>PARTICULAR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CHILE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PUCÓN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1714870542"/>
                  </a:ext>
                </a:extLst>
              </a:tr>
              <a:tr h="241437">
                <a:tc>
                  <a:txBody>
                    <a:bodyPr/>
                    <a:lstStyle/>
                    <a:p>
                      <a:pPr algn="ctr" fontAlgn="ctr"/>
                      <a:r>
                        <a:rPr lang="es-CL" sz="1200" b="1" i="0" u="none" strike="noStrike">
                          <a:solidFill>
                            <a:srgbClr val="000000"/>
                          </a:solidFill>
                          <a:effectLst/>
                          <a:latin typeface="Aptos" panose="020B0004020202020204" pitchFamily="34" charset="0"/>
                        </a:rPr>
                        <a:t>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RNA N°90.082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QUIMEYCO.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err="1">
                          <a:solidFill>
                            <a:srgbClr val="000000"/>
                          </a:solidFill>
                          <a:effectLst/>
                          <a:latin typeface="Aptos" panose="020B0004020202020204" pitchFamily="34" charset="0"/>
                        </a:rPr>
                        <a:t>Pacific</a:t>
                      </a:r>
                      <a:r>
                        <a:rPr lang="es-CL" sz="1200" b="1" i="0" u="none" strike="noStrike" dirty="0">
                          <a:solidFill>
                            <a:srgbClr val="000000"/>
                          </a:solidFill>
                          <a:effectLst/>
                          <a:latin typeface="Aptos" panose="020B0004020202020204" pitchFamily="34" charset="0"/>
                        </a:rPr>
                        <a:t> </a:t>
                      </a:r>
                      <a:r>
                        <a:rPr lang="es-CL" sz="1200" b="1" i="0" u="none" strike="noStrike" dirty="0" err="1">
                          <a:solidFill>
                            <a:srgbClr val="000000"/>
                          </a:solidFill>
                          <a:effectLst/>
                          <a:latin typeface="Aptos" panose="020B0004020202020204" pitchFamily="34" charset="0"/>
                        </a:rPr>
                        <a:t>Star</a:t>
                      </a:r>
                      <a:r>
                        <a:rPr lang="es-CL" sz="1200" b="1" i="0" u="none" strike="noStrike" dirty="0">
                          <a:solidFill>
                            <a:srgbClr val="000000"/>
                          </a:solidFill>
                          <a:effectLst/>
                          <a:latin typeface="Aptos" panose="020B0004020202020204" pitchFamily="34" charset="0"/>
                        </a:rPr>
                        <a:t>/</a:t>
                      </a:r>
                      <a:r>
                        <a:rPr lang="es-CL" sz="1200" b="1" i="0" u="none" strike="noStrike" dirty="0" err="1">
                          <a:solidFill>
                            <a:srgbClr val="000000"/>
                          </a:solidFill>
                          <a:effectLst/>
                          <a:latin typeface="Aptos" panose="020B0004020202020204" pitchFamily="34" charset="0"/>
                        </a:rPr>
                        <a:t>Trusal</a:t>
                      </a:r>
                      <a:r>
                        <a:rPr lang="es-CL" sz="1200" b="1" i="0" u="none" strike="noStrike" dirty="0">
                          <a:solidFill>
                            <a:srgbClr val="000000"/>
                          </a:solidFill>
                          <a:effectLst/>
                          <a:latin typeface="Aptos" panose="020B0004020202020204" pitchFamily="34" charset="0"/>
                        </a:rPr>
                        <a:t> S.A.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0052FF"/>
                          </a:solidFill>
                          <a:effectLst/>
                          <a:latin typeface="Aptos" panose="020B0004020202020204" pitchFamily="34" charset="0"/>
                        </a:rPr>
                        <a:t>SALMONES AUSTRAL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CHILE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PUCÓN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102845067"/>
                  </a:ext>
                </a:extLst>
              </a:tr>
              <a:tr h="383717">
                <a:tc>
                  <a:txBody>
                    <a:bodyPr/>
                    <a:lstStyle/>
                    <a:p>
                      <a:pPr algn="ctr" fontAlgn="ctr"/>
                      <a:r>
                        <a:rPr lang="es-CL" sz="1200" b="1" i="0" u="none" strike="noStrike">
                          <a:solidFill>
                            <a:srgbClr val="000000"/>
                          </a:solidFill>
                          <a:effectLst/>
                          <a:latin typeface="Aptos" panose="020B000402020202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RNA N°90.118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CURARREHUE.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Exportadora Los Fiordos Ltda.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7030A0"/>
                          </a:solidFill>
                          <a:effectLst/>
                          <a:latin typeface="Aptos" panose="020B0004020202020204" pitchFamily="34" charset="0"/>
                        </a:rPr>
                        <a:t>AQUA CHILE-AGROSÚPER</a:t>
                      </a:r>
                      <a:r>
                        <a:rPr lang="es-CL" sz="1400" b="1" i="0" u="none" strike="noStrike" dirty="0">
                          <a:solidFill>
                            <a:srgbClr val="000000"/>
                          </a:solidFill>
                          <a:effectLst/>
                          <a:latin typeface="Aptos" panose="020B00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CHILE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CURARREHUE.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1381335006"/>
                  </a:ext>
                </a:extLst>
              </a:tr>
              <a:tr h="383717">
                <a:tc>
                  <a:txBody>
                    <a:bodyPr/>
                    <a:lstStyle/>
                    <a:p>
                      <a:pPr algn="ctr" fontAlgn="ctr"/>
                      <a:r>
                        <a:rPr lang="es-CL" sz="1200" b="1" i="0" u="none" strike="noStrike">
                          <a:solidFill>
                            <a:srgbClr val="000000"/>
                          </a:solidFill>
                          <a:effectLst/>
                          <a:latin typeface="Aptos" panose="020B0004020202020204" pitchFamily="34" charset="0"/>
                        </a:rPr>
                        <a:t>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RNA N°90.137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CATRIPULLI.  REP.</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Exportadora Los Fiordos Ltda. Reproductores.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7030A0"/>
                          </a:solidFill>
                          <a:effectLst/>
                          <a:latin typeface="Aptos" panose="020B0004020202020204" pitchFamily="34" charset="0"/>
                        </a:rPr>
                        <a:t>AQUA CHILE-AGROSÚPER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CHILE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CURARREHUE.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949903080"/>
                  </a:ext>
                </a:extLst>
              </a:tr>
              <a:tr h="447669">
                <a:tc>
                  <a:txBody>
                    <a:bodyPr/>
                    <a:lstStyle/>
                    <a:p>
                      <a:pPr algn="ctr" fontAlgn="ctr"/>
                      <a:r>
                        <a:rPr lang="es-CL" sz="1200" b="1" i="0" u="none" strike="noStrike">
                          <a:solidFill>
                            <a:srgbClr val="000000"/>
                          </a:solidFill>
                          <a:effectLst/>
                          <a:latin typeface="Aptos" panose="020B0004020202020204" pitchFamily="34" charset="0"/>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RNA N°90.062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CATRIPULLI. H.G.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Hendrix </a:t>
                      </a:r>
                      <a:r>
                        <a:rPr lang="es-CL" sz="1200" b="1" i="0" u="none" strike="noStrike" dirty="0" err="1">
                          <a:solidFill>
                            <a:srgbClr val="000000"/>
                          </a:solidFill>
                          <a:effectLst/>
                          <a:latin typeface="Aptos" panose="020B0004020202020204" pitchFamily="34" charset="0"/>
                        </a:rPr>
                        <a:t>Genetics</a:t>
                      </a:r>
                      <a:r>
                        <a:rPr lang="es-CL" sz="1200" b="1" i="0" u="none" strike="noStrike" dirty="0">
                          <a:solidFill>
                            <a:srgbClr val="000000"/>
                          </a:solidFill>
                          <a:effectLst/>
                          <a:latin typeface="Aptos" panose="020B0004020202020204" pitchFamily="34" charset="0"/>
                        </a:rPr>
                        <a:t> </a:t>
                      </a:r>
                      <a:r>
                        <a:rPr lang="es-CL" sz="1200" b="1" i="0" u="none" strike="noStrike" dirty="0" err="1">
                          <a:solidFill>
                            <a:srgbClr val="000000"/>
                          </a:solidFill>
                          <a:effectLst/>
                          <a:latin typeface="Aptos" panose="020B0004020202020204" pitchFamily="34" charset="0"/>
                        </a:rPr>
                        <a:t>Aquaculture</a:t>
                      </a:r>
                      <a:r>
                        <a:rPr lang="es-CL" sz="1200" b="1" i="0" u="none" strike="noStrike" dirty="0">
                          <a:solidFill>
                            <a:srgbClr val="000000"/>
                          </a:solidFill>
                          <a:effectLst/>
                          <a:latin typeface="Aptos" panose="020B0004020202020204" pitchFamily="34" charset="0"/>
                        </a:rPr>
                        <a:t> S.A.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000000"/>
                          </a:solidFill>
                          <a:effectLst/>
                          <a:latin typeface="Aptos" panose="020B0004020202020204" pitchFamily="34" charset="0"/>
                        </a:rPr>
                        <a:t>HENDRIX GENETICS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FF0000"/>
                          </a:solidFill>
                          <a:effectLst/>
                          <a:latin typeface="Aptos" panose="020B0004020202020204" pitchFamily="34" charset="0"/>
                        </a:rPr>
                        <a:t>HOLANDA-USA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CURARREHUE.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3646073046"/>
                  </a:ext>
                </a:extLst>
              </a:tr>
              <a:tr h="383717">
                <a:tc>
                  <a:txBody>
                    <a:bodyPr/>
                    <a:lstStyle/>
                    <a:p>
                      <a:pPr algn="ctr" fontAlgn="ctr"/>
                      <a:r>
                        <a:rPr lang="es-CL" sz="1200" b="1" i="0" u="none" strike="noStrike">
                          <a:solidFill>
                            <a:srgbClr val="000000"/>
                          </a:solidFill>
                          <a:effectLst/>
                          <a:latin typeface="Aptos" panose="020B0004020202020204" pitchFamily="34" charset="0"/>
                        </a:rPr>
                        <a:t>13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RNA N°90.089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CABURGUA II.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Piscicultura </a:t>
                      </a:r>
                      <a:r>
                        <a:rPr lang="es-CL" sz="1200" b="1" i="0" u="none" strike="noStrike" dirty="0" err="1">
                          <a:solidFill>
                            <a:srgbClr val="000000"/>
                          </a:solidFill>
                          <a:effectLst/>
                          <a:latin typeface="Aptos" panose="020B0004020202020204" pitchFamily="34" charset="0"/>
                        </a:rPr>
                        <a:t>Aquasan</a:t>
                      </a:r>
                      <a:r>
                        <a:rPr lang="es-CL" sz="1200" b="1" i="0" u="none" strike="noStrike" dirty="0">
                          <a:solidFill>
                            <a:srgbClr val="000000"/>
                          </a:solidFill>
                          <a:effectLst/>
                          <a:latin typeface="Aptos" panose="020B0004020202020204" pitchFamily="34" charset="0"/>
                        </a:rPr>
                        <a:t> S.A/</a:t>
                      </a:r>
                      <a:r>
                        <a:rPr lang="es-CL" sz="1200" b="1" i="0" u="none" strike="noStrike" dirty="0" err="1">
                          <a:solidFill>
                            <a:srgbClr val="000000"/>
                          </a:solidFill>
                          <a:effectLst/>
                          <a:latin typeface="Aptos" panose="020B0004020202020204" pitchFamily="34" charset="0"/>
                        </a:rPr>
                        <a:t>Aquachile</a:t>
                      </a:r>
                      <a:r>
                        <a:rPr lang="es-CL" sz="1200" b="1" i="0" u="none" strike="noStrike" dirty="0">
                          <a:solidFill>
                            <a:srgbClr val="000000"/>
                          </a:solidFill>
                          <a:effectLst/>
                          <a:latin typeface="Aptos" panose="020B0004020202020204" pitchFamily="34" charset="0"/>
                        </a:rPr>
                        <a:t> S.A.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400" b="1" i="0" u="none" strike="noStrike" dirty="0">
                          <a:solidFill>
                            <a:srgbClr val="7030A0"/>
                          </a:solidFill>
                          <a:effectLst/>
                          <a:latin typeface="Aptos" panose="020B0004020202020204" pitchFamily="34" charset="0"/>
                        </a:rPr>
                        <a:t>AGROSÚPER-PROMOTORA DOÑIHUE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a:solidFill>
                            <a:srgbClr val="000000"/>
                          </a:solidFill>
                          <a:effectLst/>
                          <a:latin typeface="Aptos" panose="020B0004020202020204" pitchFamily="34" charset="0"/>
                        </a:rPr>
                        <a:t>CHILE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tc>
                  <a:txBody>
                    <a:bodyPr/>
                    <a:lstStyle/>
                    <a:p>
                      <a:pPr algn="ctr" fontAlgn="ctr"/>
                      <a:r>
                        <a:rPr lang="es-CL" sz="1200" b="1" i="0" u="none" strike="noStrike" dirty="0">
                          <a:solidFill>
                            <a:srgbClr val="000000"/>
                          </a:solidFill>
                          <a:effectLst/>
                          <a:latin typeface="Aptos" panose="020B0004020202020204" pitchFamily="34" charset="0"/>
                        </a:rPr>
                        <a:t>PUCÓN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EC0"/>
                    </a:solidFill>
                  </a:tcPr>
                </a:tc>
                <a:extLst>
                  <a:ext uri="{0D108BD9-81ED-4DB2-BD59-A6C34878D82A}">
                    <a16:rowId xmlns:a16="http://schemas.microsoft.com/office/drawing/2014/main" val="302784014"/>
                  </a:ext>
                </a:extLst>
              </a:tr>
            </a:tbl>
          </a:graphicData>
        </a:graphic>
      </p:graphicFrame>
      <p:sp>
        <p:nvSpPr>
          <p:cNvPr id="3" name="CuadroTexto 2">
            <a:extLst>
              <a:ext uri="{FF2B5EF4-FFF2-40B4-BE49-F238E27FC236}">
                <a16:creationId xmlns:a16="http://schemas.microsoft.com/office/drawing/2014/main" id="{E2BDFC7B-DCF6-3881-2B45-138C3AFC78E7}"/>
              </a:ext>
            </a:extLst>
          </p:cNvPr>
          <p:cNvSpPr txBox="1"/>
          <p:nvPr/>
        </p:nvSpPr>
        <p:spPr>
          <a:xfrm>
            <a:off x="2478757" y="101671"/>
            <a:ext cx="8142935" cy="523220"/>
          </a:xfrm>
          <a:prstGeom prst="rect">
            <a:avLst/>
          </a:prstGeom>
          <a:solidFill>
            <a:srgbClr val="80FF64"/>
          </a:solidFill>
        </p:spPr>
        <p:txBody>
          <a:bodyPr wrap="none" rtlCol="0">
            <a:spAutoFit/>
          </a:bodyPr>
          <a:lstStyle/>
          <a:p>
            <a:r>
              <a:rPr lang="es-CL" sz="2800" b="1" dirty="0"/>
              <a:t>PISCICULTURAS PRODUCTIVAS EN LA CLV.</a:t>
            </a:r>
          </a:p>
        </p:txBody>
      </p:sp>
    </p:spTree>
    <p:extLst>
      <p:ext uri="{BB962C8B-B14F-4D97-AF65-F5344CB8AC3E}">
        <p14:creationId xmlns:p14="http://schemas.microsoft.com/office/powerpoint/2010/main" val="2859328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a:extLst>
            <a:ext uri="{FF2B5EF4-FFF2-40B4-BE49-F238E27FC236}">
              <a16:creationId xmlns:a16="http://schemas.microsoft.com/office/drawing/2014/main" id="{8423D765-21C0-4B6D-87D4-3FFA7B63EFA5}"/>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2DED0AB7-AAA3-688A-A8ED-460D37376176}"/>
              </a:ext>
            </a:extLst>
          </p:cNvPr>
          <p:cNvPicPr>
            <a:picLocks noChangeAspect="1"/>
          </p:cNvPicPr>
          <p:nvPr/>
        </p:nvPicPr>
        <p:blipFill>
          <a:blip r:embed="rId2"/>
          <a:stretch>
            <a:fillRect/>
          </a:stretch>
        </p:blipFill>
        <p:spPr>
          <a:xfrm>
            <a:off x="669072" y="30876"/>
            <a:ext cx="10903165" cy="6827123"/>
          </a:xfrm>
          <a:prstGeom prst="rect">
            <a:avLst/>
          </a:prstGeom>
        </p:spPr>
      </p:pic>
    </p:spTree>
    <p:extLst>
      <p:ext uri="{BB962C8B-B14F-4D97-AF65-F5344CB8AC3E}">
        <p14:creationId xmlns:p14="http://schemas.microsoft.com/office/powerpoint/2010/main" val="28502410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DCF738-C5AE-E257-0667-725306B9F11A}"/>
            </a:ext>
          </a:extLst>
        </p:cNvPr>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A83F6D95-DE82-742D-1D37-BAED35121342}"/>
              </a:ext>
            </a:extLst>
          </p:cNvPr>
          <p:cNvGraphicFramePr>
            <a:graphicFrameLocks noGrp="1"/>
          </p:cNvGraphicFramePr>
          <p:nvPr>
            <p:extLst>
              <p:ext uri="{D42A27DB-BD31-4B8C-83A1-F6EECF244321}">
                <p14:modId xmlns:p14="http://schemas.microsoft.com/office/powerpoint/2010/main" val="1736708118"/>
              </p:ext>
            </p:extLst>
          </p:nvPr>
        </p:nvGraphicFramePr>
        <p:xfrm>
          <a:off x="209548" y="583405"/>
          <a:ext cx="11772899" cy="6278806"/>
        </p:xfrm>
        <a:graphic>
          <a:graphicData uri="http://schemas.openxmlformats.org/drawingml/2006/table">
            <a:tbl>
              <a:tblPr/>
              <a:tblGrid>
                <a:gridCol w="302595">
                  <a:extLst>
                    <a:ext uri="{9D8B030D-6E8A-4147-A177-3AD203B41FA5}">
                      <a16:colId xmlns:a16="http://schemas.microsoft.com/office/drawing/2014/main" val="1624963044"/>
                    </a:ext>
                  </a:extLst>
                </a:gridCol>
                <a:gridCol w="973755">
                  <a:extLst>
                    <a:ext uri="{9D8B030D-6E8A-4147-A177-3AD203B41FA5}">
                      <a16:colId xmlns:a16="http://schemas.microsoft.com/office/drawing/2014/main" val="555618722"/>
                    </a:ext>
                  </a:extLst>
                </a:gridCol>
                <a:gridCol w="1066800">
                  <a:extLst>
                    <a:ext uri="{9D8B030D-6E8A-4147-A177-3AD203B41FA5}">
                      <a16:colId xmlns:a16="http://schemas.microsoft.com/office/drawing/2014/main" val="4135178930"/>
                    </a:ext>
                  </a:extLst>
                </a:gridCol>
                <a:gridCol w="895350">
                  <a:extLst>
                    <a:ext uri="{9D8B030D-6E8A-4147-A177-3AD203B41FA5}">
                      <a16:colId xmlns:a16="http://schemas.microsoft.com/office/drawing/2014/main" val="1078862610"/>
                    </a:ext>
                  </a:extLst>
                </a:gridCol>
                <a:gridCol w="1179368">
                  <a:extLst>
                    <a:ext uri="{9D8B030D-6E8A-4147-A177-3AD203B41FA5}">
                      <a16:colId xmlns:a16="http://schemas.microsoft.com/office/drawing/2014/main" val="865306387"/>
                    </a:ext>
                  </a:extLst>
                </a:gridCol>
                <a:gridCol w="855511">
                  <a:extLst>
                    <a:ext uri="{9D8B030D-6E8A-4147-A177-3AD203B41FA5}">
                      <a16:colId xmlns:a16="http://schemas.microsoft.com/office/drawing/2014/main" val="1732656935"/>
                    </a:ext>
                  </a:extLst>
                </a:gridCol>
                <a:gridCol w="1021263">
                  <a:extLst>
                    <a:ext uri="{9D8B030D-6E8A-4147-A177-3AD203B41FA5}">
                      <a16:colId xmlns:a16="http://schemas.microsoft.com/office/drawing/2014/main" val="1888750368"/>
                    </a:ext>
                  </a:extLst>
                </a:gridCol>
                <a:gridCol w="1059090">
                  <a:extLst>
                    <a:ext uri="{9D8B030D-6E8A-4147-A177-3AD203B41FA5}">
                      <a16:colId xmlns:a16="http://schemas.microsoft.com/office/drawing/2014/main" val="1295247323"/>
                    </a:ext>
                  </a:extLst>
                </a:gridCol>
                <a:gridCol w="936157">
                  <a:extLst>
                    <a:ext uri="{9D8B030D-6E8A-4147-A177-3AD203B41FA5}">
                      <a16:colId xmlns:a16="http://schemas.microsoft.com/office/drawing/2014/main" val="331175837"/>
                    </a:ext>
                  </a:extLst>
                </a:gridCol>
                <a:gridCol w="968411">
                  <a:extLst>
                    <a:ext uri="{9D8B030D-6E8A-4147-A177-3AD203B41FA5}">
                      <a16:colId xmlns:a16="http://schemas.microsoft.com/office/drawing/2014/main" val="4279021194"/>
                    </a:ext>
                  </a:extLst>
                </a:gridCol>
                <a:gridCol w="1238250">
                  <a:extLst>
                    <a:ext uri="{9D8B030D-6E8A-4147-A177-3AD203B41FA5}">
                      <a16:colId xmlns:a16="http://schemas.microsoft.com/office/drawing/2014/main" val="1829154143"/>
                    </a:ext>
                  </a:extLst>
                </a:gridCol>
                <a:gridCol w="1276349">
                  <a:extLst>
                    <a:ext uri="{9D8B030D-6E8A-4147-A177-3AD203B41FA5}">
                      <a16:colId xmlns:a16="http://schemas.microsoft.com/office/drawing/2014/main" val="387191965"/>
                    </a:ext>
                  </a:extLst>
                </a:gridCol>
              </a:tblGrid>
              <a:tr h="240790">
                <a:tc>
                  <a:txBody>
                    <a:bodyPr/>
                    <a:lstStyle/>
                    <a:p>
                      <a:pPr algn="ctr" fontAlgn="ctr"/>
                      <a:r>
                        <a:rPr lang="es-CL" sz="1000" b="1" i="0" u="none" strike="noStrike">
                          <a:solidFill>
                            <a:srgbClr val="000000"/>
                          </a:solidFill>
                          <a:effectLst/>
                          <a:latin typeface="Aptos" panose="020B0004020202020204" pitchFamily="34" charset="0"/>
                        </a:rPr>
                        <a:t>1</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2</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3</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4</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5</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6</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7</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8</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9</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10</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11</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12</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342276014"/>
                  </a:ext>
                </a:extLst>
              </a:tr>
              <a:tr h="66348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RNA (a)</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NOMBRE DE FANTASÍA (a). Producción Total</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a:solidFill>
                            <a:srgbClr val="000000"/>
                          </a:solidFill>
                          <a:effectLst/>
                          <a:latin typeface="Aptos" panose="020B0004020202020204" pitchFamily="34" charset="0"/>
                        </a:rPr>
                        <a:t>ESPECIE PRODUCIDA (b)</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00" b="1" i="0" u="none" strike="noStrike" dirty="0">
                          <a:solidFill>
                            <a:srgbClr val="000000"/>
                          </a:solidFill>
                          <a:effectLst/>
                          <a:latin typeface="Aptos" panose="020B0004020202020204" pitchFamily="34" charset="0"/>
                        </a:rPr>
                        <a:t>ETAPA DE PRODUCCIÓN  (b)</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50" b="1" i="0" u="none" strike="noStrike" dirty="0">
                          <a:solidFill>
                            <a:srgbClr val="000000"/>
                          </a:solidFill>
                          <a:effectLst/>
                          <a:latin typeface="Aptos" panose="020B0004020202020204" pitchFamily="34" charset="0"/>
                        </a:rPr>
                        <a:t>PRODUCCIÓN kg/año  (b)</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50" b="1" i="0" u="none" strike="noStrike" dirty="0">
                          <a:solidFill>
                            <a:srgbClr val="000000"/>
                          </a:solidFill>
                          <a:effectLst/>
                          <a:latin typeface="Aptos" panose="020B0004020202020204" pitchFamily="34" charset="0"/>
                        </a:rPr>
                        <a:t>PRODUC.SEGÚN  RCA kg/año. (a)</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50" b="1" i="0" u="none" strike="noStrike">
                          <a:solidFill>
                            <a:srgbClr val="000000"/>
                          </a:solidFill>
                          <a:effectLst/>
                          <a:latin typeface="Aptos" panose="020B0004020202020204" pitchFamily="34" charset="0"/>
                        </a:rPr>
                        <a:t>PRODUC.  kg/año </a:t>
                      </a:r>
                      <a:r>
                        <a:rPr lang="es-CL" sz="1050" b="1" i="0" u="none" strike="noStrike">
                          <a:solidFill>
                            <a:srgbClr val="FF0000"/>
                          </a:solidFill>
                          <a:effectLst/>
                          <a:latin typeface="Aptos" panose="020B0004020202020204" pitchFamily="34" charset="0"/>
                        </a:rPr>
                        <a:t> 2017</a:t>
                      </a:r>
                      <a:r>
                        <a:rPr lang="es-CL" sz="1050" b="1" i="0" u="none" strike="noStrike">
                          <a:solidFill>
                            <a:srgbClr val="000000"/>
                          </a:solidFill>
                          <a:effectLst/>
                          <a:latin typeface="Aptos" panose="020B0004020202020204" pitchFamily="34" charset="0"/>
                        </a:rPr>
                        <a:t> (c )</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50" b="1" i="0" u="none" strike="noStrike">
                          <a:solidFill>
                            <a:srgbClr val="000000"/>
                          </a:solidFill>
                          <a:effectLst/>
                          <a:latin typeface="Aptos" panose="020B0004020202020204" pitchFamily="34" charset="0"/>
                        </a:rPr>
                        <a:t>Egresos</a:t>
                      </a:r>
                      <a:r>
                        <a:rPr lang="es-CL" sz="1050" b="1" i="0" u="none" strike="noStrike">
                          <a:solidFill>
                            <a:srgbClr val="FF0000"/>
                          </a:solidFill>
                          <a:effectLst/>
                          <a:latin typeface="Aptos" panose="020B0004020202020204" pitchFamily="34" charset="0"/>
                        </a:rPr>
                        <a:t> 2017,</a:t>
                      </a:r>
                      <a:r>
                        <a:rPr lang="es-CL" sz="1050" b="1" i="0" u="none" strike="noStrike">
                          <a:solidFill>
                            <a:srgbClr val="000000"/>
                          </a:solidFill>
                          <a:effectLst/>
                          <a:latin typeface="Aptos" panose="020B0004020202020204" pitchFamily="34" charset="0"/>
                        </a:rPr>
                        <a:t> kg/año (d)</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50" b="1" i="0" u="none" strike="noStrike">
                          <a:solidFill>
                            <a:srgbClr val="000000"/>
                          </a:solidFill>
                          <a:effectLst/>
                          <a:latin typeface="Aptos" panose="020B0004020202020204" pitchFamily="34" charset="0"/>
                        </a:rPr>
                        <a:t>DIFERENCIA ENTRE COLUMNA N°7 Y 9.</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50" b="1" i="0" u="none" strike="noStrike" dirty="0">
                          <a:solidFill>
                            <a:srgbClr val="000000"/>
                          </a:solidFill>
                          <a:effectLst/>
                          <a:latin typeface="Aptos" panose="020B0004020202020204" pitchFamily="34" charset="0"/>
                        </a:rPr>
                        <a:t>PRODUCCIÓN USADA EN EL ANTEPROYECTO (e )</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050" b="1" i="0" u="none" strike="noStrike" dirty="0">
                          <a:solidFill>
                            <a:srgbClr val="000000"/>
                          </a:solidFill>
                          <a:effectLst/>
                          <a:latin typeface="Aptos" panose="020B0004020202020204" pitchFamily="34" charset="0"/>
                        </a:rPr>
                        <a:t>AUMENTO POTENCIAL DE PRODUCCIÓN ANUAL. BASE 2017. ton/año</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732895986"/>
                  </a:ext>
                </a:extLst>
              </a:tr>
              <a:tr h="146972">
                <a:tc>
                  <a:txBody>
                    <a:bodyPr/>
                    <a:lstStyle/>
                    <a:p>
                      <a:pPr algn="ctr" fontAlgn="ctr"/>
                      <a:r>
                        <a:rPr lang="es-CL" sz="1000" b="1" i="0" u="none" strike="noStrike">
                          <a:solidFill>
                            <a:srgbClr val="000000"/>
                          </a:solidFill>
                          <a:effectLst/>
                          <a:latin typeface="Aptos" panose="020B0004020202020204" pitchFamily="34" charset="0"/>
                        </a:rPr>
                        <a:t>1</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 90.050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LOS CHILCOS.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S.del Atlántico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100" b="1" i="0" u="none" strike="noStrike" dirty="0">
                          <a:solidFill>
                            <a:srgbClr val="FF0000"/>
                          </a:solidFill>
                          <a:effectLst/>
                          <a:latin typeface="Aptos" panose="020B0004020202020204" pitchFamily="34" charset="0"/>
                        </a:rPr>
                        <a:t>ALEVINES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dirty="0">
                          <a:solidFill>
                            <a:srgbClr val="000000"/>
                          </a:solidFill>
                          <a:effectLst/>
                          <a:latin typeface="Aptos" panose="020B0004020202020204" pitchFamily="34" charset="0"/>
                        </a:rPr>
                        <a:t>126.179,0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8227667"/>
                  </a:ext>
                </a:extLst>
              </a:tr>
              <a:tr h="166038">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 90.050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LOS CHILCOS.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S.del Atlántico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100" b="1" i="0" u="none" strike="noStrike" dirty="0">
                          <a:solidFill>
                            <a:srgbClr val="FF0000"/>
                          </a:solidFill>
                          <a:effectLst/>
                          <a:latin typeface="Aptos" panose="020B0004020202020204" pitchFamily="34" charset="0"/>
                        </a:rPr>
                        <a:t>SMOLTS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dirty="0">
                          <a:solidFill>
                            <a:srgbClr val="000000"/>
                          </a:solidFill>
                          <a:effectLst/>
                          <a:latin typeface="Aptos" panose="020B0004020202020204" pitchFamily="34" charset="0"/>
                        </a:rPr>
                        <a:t>143.053,0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5480376"/>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 90.050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LOS CHILCOS.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 Coho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dirty="0">
                          <a:solidFill>
                            <a:srgbClr val="000000"/>
                          </a:solidFill>
                          <a:effectLst/>
                          <a:latin typeface="Aptos" panose="020B0004020202020204" pitchFamily="34" charset="0"/>
                        </a:rPr>
                        <a:t>Alevines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33.623,0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1781366"/>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 90.050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PRODUC. TOTAL</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302.855,0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320.000,0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302.967,0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302.967,0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17.033,0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S/I</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17.033,0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8587901"/>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l"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05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extLst>
                  <a:ext uri="{0D108BD9-81ED-4DB2-BD59-A6C34878D82A}">
                    <a16:rowId xmlns:a16="http://schemas.microsoft.com/office/drawing/2014/main" val="2059430240"/>
                  </a:ext>
                </a:extLst>
              </a:tr>
              <a:tr h="146972">
                <a:tc>
                  <a:txBody>
                    <a:bodyPr/>
                    <a:lstStyle/>
                    <a:p>
                      <a:pPr algn="ctr" fontAlgn="ctr"/>
                      <a:r>
                        <a:rPr lang="es-CL" sz="1000" b="1" i="0" u="none" strike="noStrike">
                          <a:solidFill>
                            <a:srgbClr val="000000"/>
                          </a:solidFill>
                          <a:effectLst/>
                          <a:latin typeface="Aptos" panose="020B0004020202020204" pitchFamily="34" charset="0"/>
                        </a:rPr>
                        <a:t>2</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 90.085</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MOLCO.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S.del Atlántico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dirty="0">
                          <a:solidFill>
                            <a:srgbClr val="000000"/>
                          </a:solidFill>
                          <a:effectLst/>
                          <a:latin typeface="Aptos" panose="020B0004020202020204" pitchFamily="34" charset="0"/>
                        </a:rPr>
                        <a:t>Alevines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280.323,0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1580442"/>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 90.085</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PRODUC. TOTAL</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280.323,0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471.000,0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280.324,0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280.324,0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190.676,0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S/I</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190.676,0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09209910"/>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l"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05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0"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extLst>
                  <a:ext uri="{0D108BD9-81ED-4DB2-BD59-A6C34878D82A}">
                    <a16:rowId xmlns:a16="http://schemas.microsoft.com/office/drawing/2014/main" val="1425904606"/>
                  </a:ext>
                </a:extLst>
              </a:tr>
              <a:tr h="146972">
                <a:tc>
                  <a:txBody>
                    <a:bodyPr/>
                    <a:lstStyle/>
                    <a:p>
                      <a:pPr algn="ctr" fontAlgn="ctr"/>
                      <a:r>
                        <a:rPr lang="es-CL" sz="1000" b="1" i="0" u="none" strike="noStrike">
                          <a:solidFill>
                            <a:srgbClr val="000000"/>
                          </a:solidFill>
                          <a:effectLst/>
                          <a:latin typeface="Aptos" panose="020B0004020202020204" pitchFamily="34" charset="0"/>
                        </a:rPr>
                        <a:t>3</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N°90.055</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LONCOTRARO.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S.del Atlántico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dirty="0">
                          <a:solidFill>
                            <a:srgbClr val="000000"/>
                          </a:solidFill>
                          <a:effectLst/>
                          <a:latin typeface="Aptos" panose="020B0004020202020204" pitchFamily="34" charset="0"/>
                        </a:rPr>
                        <a:t>Alevines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285</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5861821"/>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N°90.055</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LONCOTRARO.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S.del Atlántico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50" b="1" i="0" u="none" strike="noStrike" dirty="0">
                          <a:solidFill>
                            <a:srgbClr val="FF0000"/>
                          </a:solidFill>
                          <a:effectLst/>
                          <a:latin typeface="Aptos" panose="020B0004020202020204" pitchFamily="34" charset="0"/>
                        </a:rPr>
                        <a:t>REPRODUCTORES</a:t>
                      </a:r>
                      <a:endParaRPr lang="es-CL" sz="1100" b="1" i="0" u="none" strike="noStrike" dirty="0">
                        <a:solidFill>
                          <a:srgbClr val="FF0000"/>
                        </a:solidFill>
                        <a:effectLst/>
                        <a:latin typeface="Aptos" panose="020B0004020202020204" pitchFamily="34" charset="0"/>
                      </a:endParaRP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51.727,0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55517"/>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N°90.055</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LONCOTRARO.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 Coho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Alevines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38,0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6478327"/>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N°90.055</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LONCOTRARO.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 Coho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Reproductores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6.042,0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9325311"/>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N°90.055</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LONCOTRARO.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T. Arcoiris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Alevines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165,0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7195051"/>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N°90.055</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LONCOTRARO.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T. Arcoiris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Reproductores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2.778,0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1893494"/>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N°90.055</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PRODUC. TOTAL</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61.035,0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60.000,0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61.107,0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61.107,0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1.107,0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S/I</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FF0000"/>
                          </a:solidFill>
                          <a:effectLst/>
                          <a:latin typeface="Aptos" panose="020B0004020202020204" pitchFamily="34" charset="0"/>
                        </a:rPr>
                        <a:t>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6058095"/>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l"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05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extLst>
                  <a:ext uri="{0D108BD9-81ED-4DB2-BD59-A6C34878D82A}">
                    <a16:rowId xmlns:a16="http://schemas.microsoft.com/office/drawing/2014/main" val="1821121479"/>
                  </a:ext>
                </a:extLst>
              </a:tr>
              <a:tr h="146972">
                <a:tc>
                  <a:txBody>
                    <a:bodyPr/>
                    <a:lstStyle/>
                    <a:p>
                      <a:pPr algn="ctr" fontAlgn="ctr"/>
                      <a:r>
                        <a:rPr lang="es-CL" sz="1000" b="1" i="0" u="none" strike="noStrike">
                          <a:solidFill>
                            <a:srgbClr val="000000"/>
                          </a:solidFill>
                          <a:effectLst/>
                          <a:latin typeface="Aptos" panose="020B0004020202020204" pitchFamily="34" charset="0"/>
                        </a:rPr>
                        <a:t>4</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N°90.112</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CHEHUILCO.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S.del Atlántico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Alevines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36.094,0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6257636"/>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N°90.112</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CHEHUILCO.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S.del Atlántico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Smolts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155.420,0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8259968"/>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N°90.112</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PRODUC. TOTAL</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191.514,0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301.000,0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191.730,0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191.730,0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109.270,0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S/I</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109.270,0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7962886"/>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l"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05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0"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extLst>
                  <a:ext uri="{0D108BD9-81ED-4DB2-BD59-A6C34878D82A}">
                    <a16:rowId xmlns:a16="http://schemas.microsoft.com/office/drawing/2014/main" val="351908258"/>
                  </a:ext>
                </a:extLst>
              </a:tr>
              <a:tr h="146972">
                <a:tc>
                  <a:txBody>
                    <a:bodyPr/>
                    <a:lstStyle/>
                    <a:p>
                      <a:pPr algn="ctr" fontAlgn="ctr"/>
                      <a:r>
                        <a:rPr lang="es-CL" sz="1000" b="1" i="0" u="none" strike="noStrike">
                          <a:solidFill>
                            <a:srgbClr val="000000"/>
                          </a:solidFill>
                          <a:effectLst/>
                          <a:latin typeface="Aptos" panose="020B0004020202020204" pitchFamily="34" charset="0"/>
                        </a:rPr>
                        <a:t>5</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N°90.030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LA CASCADA.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S.del Atlántico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Alevines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23.265,0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6425615"/>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N°90.030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LA CASCADA.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 Coho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Alevines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35.589,0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7802069"/>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N°90.030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PRODUC. TOTAL</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58.854,0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140.000,0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58.854,0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58.854,0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81.146,0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S/I</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81.146,0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1425417"/>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l"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05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extLst>
                  <a:ext uri="{0D108BD9-81ED-4DB2-BD59-A6C34878D82A}">
                    <a16:rowId xmlns:a16="http://schemas.microsoft.com/office/drawing/2014/main" val="524504062"/>
                  </a:ext>
                </a:extLst>
              </a:tr>
              <a:tr h="146972">
                <a:tc>
                  <a:txBody>
                    <a:bodyPr/>
                    <a:lstStyle/>
                    <a:p>
                      <a:pPr algn="ctr" fontAlgn="ctr"/>
                      <a:r>
                        <a:rPr lang="es-CL" sz="1000" b="1" i="0" u="none" strike="noStrike">
                          <a:solidFill>
                            <a:srgbClr val="000000"/>
                          </a:solidFill>
                          <a:effectLst/>
                          <a:latin typeface="Aptos" panose="020B0004020202020204" pitchFamily="34" charset="0"/>
                        </a:rPr>
                        <a:t>6</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N°90.069</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QUETROLEUFO.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S.del Atlántico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Alevines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57.385,0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1741720"/>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N°90.069</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QUETROLEUFO.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S.del Atlántico</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Smolts</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73.895,0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0424648"/>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es-CL" sz="1000" b="1" i="0" u="none" strike="noStrike">
                          <a:solidFill>
                            <a:srgbClr val="000000"/>
                          </a:solidFill>
                          <a:effectLst/>
                          <a:latin typeface="Aptos" panose="020B0004020202020204" pitchFamily="34" charset="0"/>
                        </a:rPr>
                        <a:t>RNA N°90.069</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PRODUC. TOTAL</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050" b="1" i="0" u="none" strike="noStrike">
                          <a:solidFill>
                            <a:srgbClr val="000000"/>
                          </a:solidFill>
                          <a:effectLst/>
                          <a:latin typeface="Aptos" panose="020B0004020202020204" pitchFamily="34" charset="0"/>
                        </a:rPr>
                        <a:t>131.280,0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176.000,0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131.340,0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131.340,0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44.660,0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 </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44.660,0</a:t>
                      </a:r>
                    </a:p>
                  </a:txBody>
                  <a:tcPr marL="4044" marR="4044" marT="40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5167905"/>
                  </a:ext>
                </a:extLst>
              </a:tr>
              <a:tr h="146972">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tc>
                  <a:txBody>
                    <a:bodyPr/>
                    <a:lstStyle/>
                    <a:p>
                      <a:pPr algn="l" fontAlgn="ctr"/>
                      <a:r>
                        <a:rPr lang="es-CL" sz="1000" b="1" i="0" u="none" strike="noStrike" dirty="0">
                          <a:solidFill>
                            <a:srgbClr val="000000"/>
                          </a:solidFill>
                          <a:effectLst/>
                          <a:latin typeface="Aptos" panose="020B0004020202020204" pitchFamily="34" charset="0"/>
                        </a:rPr>
                        <a:t>SUBTOTAL</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000" b="1" i="0" u="none" strike="noStrike">
                          <a:solidFill>
                            <a:srgbClr val="000000"/>
                          </a:solidFill>
                          <a:effectLst/>
                          <a:latin typeface="Aptos" panose="020B0004020202020204" pitchFamily="34" charset="0"/>
                        </a:rPr>
                        <a:t> </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050" b="1" i="0" u="none" strike="noStrike">
                          <a:solidFill>
                            <a:srgbClr val="000000"/>
                          </a:solidFill>
                          <a:effectLst/>
                          <a:latin typeface="Aptos" panose="020B0004020202020204" pitchFamily="34" charset="0"/>
                        </a:rPr>
                        <a:t>1.025.861,0</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1.468.000</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1.026.322</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1.026.322</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a:solidFill>
                            <a:srgbClr val="000000"/>
                          </a:solidFill>
                          <a:effectLst/>
                          <a:latin typeface="Aptos" panose="020B0004020202020204" pitchFamily="34" charset="0"/>
                        </a:rPr>
                        <a:t>443.892,0</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200" b="1" i="0" u="none" strike="noStrike">
                          <a:solidFill>
                            <a:srgbClr val="000000"/>
                          </a:solidFill>
                          <a:effectLst/>
                          <a:latin typeface="Aptos" panose="020B0004020202020204" pitchFamily="34" charset="0"/>
                        </a:rPr>
                        <a:t>S/I</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tc>
                  <a:txBody>
                    <a:bodyPr/>
                    <a:lstStyle/>
                    <a:p>
                      <a:pPr algn="r" fontAlgn="ctr"/>
                      <a:r>
                        <a:rPr lang="es-CL" sz="1200" b="1" i="0" u="none" strike="noStrike" dirty="0">
                          <a:solidFill>
                            <a:srgbClr val="000000"/>
                          </a:solidFill>
                          <a:effectLst/>
                          <a:latin typeface="Aptos" panose="020B0004020202020204" pitchFamily="34" charset="0"/>
                        </a:rPr>
                        <a:t>442.785,0</a:t>
                      </a:r>
                    </a:p>
                  </a:txBody>
                  <a:tcPr marL="4044" marR="4044" marT="40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extLst>
                  <a:ext uri="{0D108BD9-81ED-4DB2-BD59-A6C34878D82A}">
                    <a16:rowId xmlns:a16="http://schemas.microsoft.com/office/drawing/2014/main" val="3826898114"/>
                  </a:ext>
                </a:extLst>
              </a:tr>
            </a:tbl>
          </a:graphicData>
        </a:graphic>
      </p:graphicFrame>
      <p:sp>
        <p:nvSpPr>
          <p:cNvPr id="2" name="CuadroTexto 1">
            <a:extLst>
              <a:ext uri="{FF2B5EF4-FFF2-40B4-BE49-F238E27FC236}">
                <a16:creationId xmlns:a16="http://schemas.microsoft.com/office/drawing/2014/main" id="{67B9A35C-84B6-AEB2-C62E-2A826D074ABA}"/>
              </a:ext>
            </a:extLst>
          </p:cNvPr>
          <p:cNvSpPr txBox="1"/>
          <p:nvPr/>
        </p:nvSpPr>
        <p:spPr>
          <a:xfrm>
            <a:off x="2102469" y="121740"/>
            <a:ext cx="7987058" cy="461665"/>
          </a:xfrm>
          <a:prstGeom prst="rect">
            <a:avLst/>
          </a:prstGeom>
          <a:solidFill>
            <a:srgbClr val="80FF64"/>
          </a:solidFill>
        </p:spPr>
        <p:txBody>
          <a:bodyPr wrap="none" rtlCol="0">
            <a:spAutoFit/>
          </a:bodyPr>
          <a:lstStyle/>
          <a:p>
            <a:r>
              <a:rPr lang="es-CL" sz="2400" b="1" dirty="0"/>
              <a:t>PRODUCCIÓN DE LAS PISC. DE LA CLV. AÑO 2017.</a:t>
            </a:r>
          </a:p>
        </p:txBody>
      </p:sp>
    </p:spTree>
    <p:extLst>
      <p:ext uri="{BB962C8B-B14F-4D97-AF65-F5344CB8AC3E}">
        <p14:creationId xmlns:p14="http://schemas.microsoft.com/office/powerpoint/2010/main" val="1616350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E8A082-CC30-8B83-9071-5B6CF163E03B}"/>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86B3E820-048D-F832-C880-E87AA9C25E63}"/>
              </a:ext>
            </a:extLst>
          </p:cNvPr>
          <p:cNvPicPr>
            <a:picLocks noChangeAspect="1"/>
          </p:cNvPicPr>
          <p:nvPr/>
        </p:nvPicPr>
        <p:blipFill>
          <a:blip r:embed="rId3"/>
          <a:stretch>
            <a:fillRect/>
          </a:stretch>
        </p:blipFill>
        <p:spPr>
          <a:xfrm>
            <a:off x="250371" y="0"/>
            <a:ext cx="11691257" cy="6723994"/>
          </a:xfrm>
          <a:prstGeom prst="rect">
            <a:avLst/>
          </a:prstGeom>
        </p:spPr>
      </p:pic>
    </p:spTree>
    <p:extLst>
      <p:ext uri="{BB962C8B-B14F-4D97-AF65-F5344CB8AC3E}">
        <p14:creationId xmlns:p14="http://schemas.microsoft.com/office/powerpoint/2010/main" val="35031521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43DE"/>
        </a:solidFill>
        <a:effectLst/>
      </p:bgPr>
    </p:bg>
    <p:spTree>
      <p:nvGrpSpPr>
        <p:cNvPr id="1" name="">
          <a:extLst>
            <a:ext uri="{FF2B5EF4-FFF2-40B4-BE49-F238E27FC236}">
              <a16:creationId xmlns:a16="http://schemas.microsoft.com/office/drawing/2014/main" id="{5B68853C-6DAE-2354-7AB5-3489474F9680}"/>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9BF6441A-9DE2-E8CB-919C-C6F70855588C}"/>
              </a:ext>
            </a:extLst>
          </p:cNvPr>
          <p:cNvPicPr>
            <a:picLocks noChangeAspect="1"/>
          </p:cNvPicPr>
          <p:nvPr/>
        </p:nvPicPr>
        <p:blipFill>
          <a:blip r:embed="rId2"/>
          <a:stretch>
            <a:fillRect/>
          </a:stretch>
        </p:blipFill>
        <p:spPr>
          <a:xfrm rot="16200000">
            <a:off x="3964578" y="-1391131"/>
            <a:ext cx="4262845" cy="11822449"/>
          </a:xfrm>
          <a:prstGeom prst="rect">
            <a:avLst/>
          </a:prstGeom>
        </p:spPr>
      </p:pic>
      <p:sp>
        <p:nvSpPr>
          <p:cNvPr id="4" name="Rectangle 3">
            <a:extLst>
              <a:ext uri="{FF2B5EF4-FFF2-40B4-BE49-F238E27FC236}">
                <a16:creationId xmlns:a16="http://schemas.microsoft.com/office/drawing/2014/main" id="{F8529877-A76D-C64C-9200-8EC8EDF0300B}"/>
              </a:ext>
            </a:extLst>
          </p:cNvPr>
          <p:cNvSpPr>
            <a:spLocks noChangeArrowheads="1"/>
          </p:cNvSpPr>
          <p:nvPr/>
        </p:nvSpPr>
        <p:spPr bwMode="auto">
          <a:xfrm>
            <a:off x="369550" y="160762"/>
            <a:ext cx="10959573" cy="1631216"/>
          </a:xfrm>
          <a:prstGeom prst="rect">
            <a:avLst/>
          </a:prstGeom>
          <a:solidFill>
            <a:srgbClr val="80FF64"/>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MX" altLang="es-CL" sz="2000" b="1" i="0" u="none" strike="noStrike" cap="none" normalizeH="0" baseline="0" dirty="0">
                <a:ln>
                  <a:noFill/>
                </a:ln>
                <a:solidFill>
                  <a:schemeClr val="tx1"/>
                </a:solidFill>
                <a:effectLst/>
                <a:latin typeface="Aptos" panose="020B0004020202020204" pitchFamily="34" charset="0"/>
                <a:ea typeface="Aptos" panose="020B0004020202020204" pitchFamily="34" charset="0"/>
              </a:rPr>
              <a:t>AGIES. ANÁLISIS GENERAL DEL IMPACTO ECONÓMICO Y SOCIAL DEL ANTEPROYECTO DE PLAN DE DESCONTAMINACION AMBIENTAL DEL LAGO VILLARRICA.</a:t>
            </a:r>
            <a:r>
              <a:rPr kumimoji="0" lang="es-MX" altLang="es-CL" sz="2000" b="1" i="0" u="none" strike="noStrike" cap="none" normalizeH="0" baseline="0" dirty="0">
                <a:ln>
                  <a:noFill/>
                </a:ln>
                <a:solidFill>
                  <a:srgbClr val="595959"/>
                </a:solidFill>
                <a:effectLst/>
                <a:latin typeface="Aptos" panose="020B0004020202020204" pitchFamily="34" charset="0"/>
                <a:ea typeface="Aptos" panose="020B0004020202020204" pitchFamily="34" charset="0"/>
              </a:rPr>
              <a:t> </a:t>
            </a:r>
            <a:r>
              <a:rPr kumimoji="0" lang="es-MX" altLang="es-CL" sz="2000" b="1" i="0" u="none" strike="noStrike" cap="none" normalizeH="0" baseline="0" dirty="0">
                <a:ln>
                  <a:noFill/>
                </a:ln>
                <a:effectLst/>
                <a:latin typeface="Aptos" panose="020B0004020202020204" pitchFamily="34" charset="0"/>
                <a:ea typeface="Aptos" panose="020B0004020202020204" pitchFamily="34" charset="0"/>
              </a:rPr>
              <a:t>DEPARTAMENTO DE ECONOMÍA AMBIENTAL - MINISTERIO DEL MEDIO AMBIENTE</a:t>
            </a:r>
            <a:r>
              <a:rPr kumimoji="0" lang="es-MX" altLang="es-CL" sz="2000" b="1" i="0" u="none" strike="noStrike" cap="none" normalizeH="0" baseline="0" dirty="0">
                <a:ln>
                  <a:noFill/>
                </a:ln>
                <a:solidFill>
                  <a:srgbClr val="595959"/>
                </a:solidFill>
                <a:effectLst/>
                <a:latin typeface="Aptos" panose="020B0004020202020204" pitchFamily="34" charset="0"/>
                <a:ea typeface="Aptos" panose="020B0004020202020204" pitchFamily="34" charset="0"/>
              </a:rPr>
              <a:t>.</a:t>
            </a:r>
            <a:r>
              <a:rPr kumimoji="0" lang="es-MX" altLang="es-CL" sz="2000" b="1" i="0" u="none" strike="noStrike" cap="none" normalizeH="0" baseline="0" dirty="0">
                <a:ln>
                  <a:noFill/>
                </a:ln>
                <a:solidFill>
                  <a:schemeClr val="tx1"/>
                </a:solidFill>
                <a:effectLst/>
                <a:latin typeface="Aptos" panose="020B0004020202020204" pitchFamily="34" charset="0"/>
                <a:ea typeface="Aptos" panose="020B0004020202020204" pitchFamily="34" charset="0"/>
              </a:rPr>
              <a:t> Mayo 2020.</a:t>
            </a:r>
            <a:endParaRPr kumimoji="0" lang="es-MX" altLang="es-CL" sz="2000" b="1" i="0" u="none" strike="noStrike" cap="none" normalizeH="0" baseline="0" dirty="0">
              <a:ln>
                <a:noFill/>
              </a:ln>
              <a:solidFill>
                <a:schemeClr val="tx1"/>
              </a:solidFill>
              <a:effectLst/>
              <a:latin typeface="Aptos" panose="020B00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MX" altLang="es-CL" sz="2000" b="1" i="0" u="none" strike="noStrike" cap="none" normalizeH="0" baseline="0" dirty="0">
              <a:ln>
                <a:noFill/>
              </a:ln>
              <a:solidFill>
                <a:schemeClr val="tx1"/>
              </a:solidFill>
              <a:effectLst/>
              <a:latin typeface="Aptos" panose="020B0004020202020204" pitchFamily="34" charset="0"/>
              <a:ea typeface="Aptos" panose="020B00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MX" altLang="es-CL" sz="2000" b="1" i="0" u="none" strike="noStrike" cap="none" normalizeH="0" baseline="0" dirty="0">
                <a:ln>
                  <a:noFill/>
                </a:ln>
                <a:solidFill>
                  <a:schemeClr val="tx1"/>
                </a:solidFill>
                <a:effectLst/>
                <a:latin typeface="Aptos" panose="020B0004020202020204" pitchFamily="34" charset="0"/>
                <a:ea typeface="Aptos" panose="020B0004020202020204" pitchFamily="34" charset="0"/>
              </a:rPr>
              <a:t>TABLA Nº 3. INVENTARIO DE EMISIONES PROYECTADO PARA EL AÑO .</a:t>
            </a:r>
            <a:endParaRPr kumimoji="0" lang="es-MX" altLang="es-CL" sz="2000" b="1" i="0" u="none" strike="noStrike" cap="none" normalizeH="0" baseline="0" dirty="0">
              <a:ln>
                <a:noFill/>
              </a:ln>
              <a:solidFill>
                <a:schemeClr val="tx1"/>
              </a:solidFill>
              <a:effectLst/>
              <a:latin typeface="Aptos" panose="020B0004020202020204" pitchFamily="34" charset="0"/>
            </a:endParaRPr>
          </a:p>
        </p:txBody>
      </p:sp>
      <p:sp>
        <p:nvSpPr>
          <p:cNvPr id="5" name="Rectangle 4">
            <a:extLst>
              <a:ext uri="{FF2B5EF4-FFF2-40B4-BE49-F238E27FC236}">
                <a16:creationId xmlns:a16="http://schemas.microsoft.com/office/drawing/2014/main" id="{3231647B-2CD0-460A-F43F-9A6A27275D66}"/>
              </a:ext>
            </a:extLst>
          </p:cNvPr>
          <p:cNvSpPr>
            <a:spLocks noChangeArrowheads="1"/>
          </p:cNvSpPr>
          <p:nvPr/>
        </p:nvSpPr>
        <p:spPr bwMode="auto">
          <a:xfrm>
            <a:off x="25399" y="457199"/>
            <a:ext cx="1438116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CL"/>
          </a:p>
        </p:txBody>
      </p:sp>
      <p:sp>
        <p:nvSpPr>
          <p:cNvPr id="6" name="Rectangle 5">
            <a:extLst>
              <a:ext uri="{FF2B5EF4-FFF2-40B4-BE49-F238E27FC236}">
                <a16:creationId xmlns:a16="http://schemas.microsoft.com/office/drawing/2014/main" id="{FD8E6B3F-3604-DF04-FBE0-D5F4A41A8CA7}"/>
              </a:ext>
            </a:extLst>
          </p:cNvPr>
          <p:cNvSpPr>
            <a:spLocks noChangeArrowheads="1"/>
          </p:cNvSpPr>
          <p:nvPr/>
        </p:nvSpPr>
        <p:spPr bwMode="auto">
          <a:xfrm>
            <a:off x="25399" y="6108699"/>
            <a:ext cx="1438116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CL"/>
          </a:p>
        </p:txBody>
      </p:sp>
      <p:sp>
        <p:nvSpPr>
          <p:cNvPr id="9" name="Flecha derecha 8">
            <a:extLst>
              <a:ext uri="{FF2B5EF4-FFF2-40B4-BE49-F238E27FC236}">
                <a16:creationId xmlns:a16="http://schemas.microsoft.com/office/drawing/2014/main" id="{077A3355-97C7-252C-47DF-1A25C5A54ABF}"/>
              </a:ext>
            </a:extLst>
          </p:cNvPr>
          <p:cNvSpPr/>
          <p:nvPr/>
        </p:nvSpPr>
        <p:spPr>
          <a:xfrm rot="5400000">
            <a:off x="5019387" y="2675230"/>
            <a:ext cx="918095" cy="34497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7618809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143AAA6-22BD-CF09-6EAE-9B1ECB1D080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0C8F22A-FDFF-325E-7773-D5AE9ABFC48F}"/>
              </a:ext>
            </a:extLst>
          </p:cNvPr>
          <p:cNvSpPr txBox="1"/>
          <p:nvPr/>
        </p:nvSpPr>
        <p:spPr>
          <a:xfrm>
            <a:off x="1588868" y="230845"/>
            <a:ext cx="9352753" cy="523220"/>
          </a:xfrm>
          <a:prstGeom prst="rect">
            <a:avLst/>
          </a:prstGeom>
          <a:solidFill>
            <a:srgbClr val="FFFF00"/>
          </a:solidFill>
        </p:spPr>
        <p:txBody>
          <a:bodyPr wrap="none" rtlCol="0">
            <a:spAutoFit/>
          </a:bodyPr>
          <a:lstStyle/>
          <a:p>
            <a:r>
              <a:rPr lang="es-CL" sz="2800" b="1" dirty="0">
                <a:latin typeface="Aptos" panose="020B0004020202020204" pitchFamily="34" charset="0"/>
              </a:rPr>
              <a:t>PRODUCCIÓN DE LAS PISC. DE LA CLV AÑOS 2012--2019</a:t>
            </a:r>
          </a:p>
        </p:txBody>
      </p:sp>
      <p:pic>
        <p:nvPicPr>
          <p:cNvPr id="5" name="Imagen 4">
            <a:extLst>
              <a:ext uri="{FF2B5EF4-FFF2-40B4-BE49-F238E27FC236}">
                <a16:creationId xmlns:a16="http://schemas.microsoft.com/office/drawing/2014/main" id="{3BC10937-F891-E51C-6E71-45FBE966DF2B}"/>
              </a:ext>
            </a:extLst>
          </p:cNvPr>
          <p:cNvPicPr>
            <a:picLocks noChangeAspect="1"/>
          </p:cNvPicPr>
          <p:nvPr/>
        </p:nvPicPr>
        <p:blipFill>
          <a:blip r:embed="rId2"/>
          <a:stretch>
            <a:fillRect/>
          </a:stretch>
        </p:blipFill>
        <p:spPr>
          <a:xfrm>
            <a:off x="74866" y="1606731"/>
            <a:ext cx="12042263" cy="4415246"/>
          </a:xfrm>
          <a:prstGeom prst="rect">
            <a:avLst/>
          </a:prstGeom>
          <a:solidFill>
            <a:schemeClr val="bg1"/>
          </a:solidFill>
        </p:spPr>
      </p:pic>
    </p:spTree>
    <p:extLst>
      <p:ext uri="{BB962C8B-B14F-4D97-AF65-F5344CB8AC3E}">
        <p14:creationId xmlns:p14="http://schemas.microsoft.com/office/powerpoint/2010/main" val="25031124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16FC23-1100-A543-59B9-F13CE2326A3E}"/>
            </a:ext>
          </a:extLst>
        </p:cNvPr>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19055F13-393F-494E-86D2-9D3990FB4FD4}"/>
              </a:ext>
            </a:extLst>
          </p:cNvPr>
          <p:cNvGraphicFramePr>
            <a:graphicFrameLocks noGrp="1"/>
          </p:cNvGraphicFramePr>
          <p:nvPr>
            <p:extLst>
              <p:ext uri="{D42A27DB-BD31-4B8C-83A1-F6EECF244321}">
                <p14:modId xmlns:p14="http://schemas.microsoft.com/office/powerpoint/2010/main" val="2778702903"/>
              </p:ext>
            </p:extLst>
          </p:nvPr>
        </p:nvGraphicFramePr>
        <p:xfrm>
          <a:off x="4" y="902238"/>
          <a:ext cx="12191996" cy="4932630"/>
        </p:xfrm>
        <a:graphic>
          <a:graphicData uri="http://schemas.openxmlformats.org/drawingml/2006/table">
            <a:tbl>
              <a:tblPr/>
              <a:tblGrid>
                <a:gridCol w="209002">
                  <a:extLst>
                    <a:ext uri="{9D8B030D-6E8A-4147-A177-3AD203B41FA5}">
                      <a16:colId xmlns:a16="http://schemas.microsoft.com/office/drawing/2014/main" val="2871822255"/>
                    </a:ext>
                  </a:extLst>
                </a:gridCol>
                <a:gridCol w="653143">
                  <a:extLst>
                    <a:ext uri="{9D8B030D-6E8A-4147-A177-3AD203B41FA5}">
                      <a16:colId xmlns:a16="http://schemas.microsoft.com/office/drawing/2014/main" val="686037630"/>
                    </a:ext>
                  </a:extLst>
                </a:gridCol>
                <a:gridCol w="1162594">
                  <a:extLst>
                    <a:ext uri="{9D8B030D-6E8A-4147-A177-3AD203B41FA5}">
                      <a16:colId xmlns:a16="http://schemas.microsoft.com/office/drawing/2014/main" val="3929180247"/>
                    </a:ext>
                  </a:extLst>
                </a:gridCol>
                <a:gridCol w="766265">
                  <a:extLst>
                    <a:ext uri="{9D8B030D-6E8A-4147-A177-3AD203B41FA5}">
                      <a16:colId xmlns:a16="http://schemas.microsoft.com/office/drawing/2014/main" val="1179944977"/>
                    </a:ext>
                  </a:extLst>
                </a:gridCol>
                <a:gridCol w="754400">
                  <a:extLst>
                    <a:ext uri="{9D8B030D-6E8A-4147-A177-3AD203B41FA5}">
                      <a16:colId xmlns:a16="http://schemas.microsoft.com/office/drawing/2014/main" val="1200264494"/>
                    </a:ext>
                  </a:extLst>
                </a:gridCol>
                <a:gridCol w="806904">
                  <a:extLst>
                    <a:ext uri="{9D8B030D-6E8A-4147-A177-3AD203B41FA5}">
                      <a16:colId xmlns:a16="http://schemas.microsoft.com/office/drawing/2014/main" val="2354153403"/>
                    </a:ext>
                  </a:extLst>
                </a:gridCol>
                <a:gridCol w="773746">
                  <a:extLst>
                    <a:ext uri="{9D8B030D-6E8A-4147-A177-3AD203B41FA5}">
                      <a16:colId xmlns:a16="http://schemas.microsoft.com/office/drawing/2014/main" val="420677350"/>
                    </a:ext>
                  </a:extLst>
                </a:gridCol>
                <a:gridCol w="846659">
                  <a:extLst>
                    <a:ext uri="{9D8B030D-6E8A-4147-A177-3AD203B41FA5}">
                      <a16:colId xmlns:a16="http://schemas.microsoft.com/office/drawing/2014/main" val="1339122868"/>
                    </a:ext>
                  </a:extLst>
                </a:gridCol>
                <a:gridCol w="739709">
                  <a:extLst>
                    <a:ext uri="{9D8B030D-6E8A-4147-A177-3AD203B41FA5}">
                      <a16:colId xmlns:a16="http://schemas.microsoft.com/office/drawing/2014/main" val="2562521196"/>
                    </a:ext>
                  </a:extLst>
                </a:gridCol>
                <a:gridCol w="832173">
                  <a:extLst>
                    <a:ext uri="{9D8B030D-6E8A-4147-A177-3AD203B41FA5}">
                      <a16:colId xmlns:a16="http://schemas.microsoft.com/office/drawing/2014/main" val="1344386608"/>
                    </a:ext>
                  </a:extLst>
                </a:gridCol>
                <a:gridCol w="779338">
                  <a:extLst>
                    <a:ext uri="{9D8B030D-6E8A-4147-A177-3AD203B41FA5}">
                      <a16:colId xmlns:a16="http://schemas.microsoft.com/office/drawing/2014/main" val="912162260"/>
                    </a:ext>
                  </a:extLst>
                </a:gridCol>
                <a:gridCol w="781430">
                  <a:extLst>
                    <a:ext uri="{9D8B030D-6E8A-4147-A177-3AD203B41FA5}">
                      <a16:colId xmlns:a16="http://schemas.microsoft.com/office/drawing/2014/main" val="1913991428"/>
                    </a:ext>
                  </a:extLst>
                </a:gridCol>
                <a:gridCol w="721186">
                  <a:extLst>
                    <a:ext uri="{9D8B030D-6E8A-4147-A177-3AD203B41FA5}">
                      <a16:colId xmlns:a16="http://schemas.microsoft.com/office/drawing/2014/main" val="3657381156"/>
                    </a:ext>
                  </a:extLst>
                </a:gridCol>
                <a:gridCol w="848603">
                  <a:extLst>
                    <a:ext uri="{9D8B030D-6E8A-4147-A177-3AD203B41FA5}">
                      <a16:colId xmlns:a16="http://schemas.microsoft.com/office/drawing/2014/main" val="4217498949"/>
                    </a:ext>
                  </a:extLst>
                </a:gridCol>
                <a:gridCol w="739709">
                  <a:extLst>
                    <a:ext uri="{9D8B030D-6E8A-4147-A177-3AD203B41FA5}">
                      <a16:colId xmlns:a16="http://schemas.microsoft.com/office/drawing/2014/main" val="959159038"/>
                    </a:ext>
                  </a:extLst>
                </a:gridCol>
                <a:gridCol w="777135">
                  <a:extLst>
                    <a:ext uri="{9D8B030D-6E8A-4147-A177-3AD203B41FA5}">
                      <a16:colId xmlns:a16="http://schemas.microsoft.com/office/drawing/2014/main" val="3369463328"/>
                    </a:ext>
                  </a:extLst>
                </a:gridCol>
              </a:tblGrid>
              <a:tr h="106285">
                <a:tc>
                  <a:txBody>
                    <a:bodyPr/>
                    <a:lstStyle/>
                    <a:p>
                      <a:pPr algn="ctr" fontAlgn="ctr"/>
                      <a:r>
                        <a:rPr lang="es-CL" sz="1200" b="1" i="0" u="none" strike="noStrike">
                          <a:solidFill>
                            <a:srgbClr val="000000"/>
                          </a:solidFill>
                          <a:effectLst/>
                          <a:latin typeface="Aptos" panose="020B0004020202020204" pitchFamily="34" charset="0"/>
                        </a:rPr>
                        <a:t>1</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2</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3</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4</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5</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sng" strike="noStrike">
                          <a:solidFill>
                            <a:srgbClr val="000000"/>
                          </a:solidFill>
                          <a:effectLst/>
                          <a:latin typeface="Aptos" panose="020B0004020202020204" pitchFamily="34" charset="0"/>
                        </a:rPr>
                        <a:t>6</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7</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8</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9</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10</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11</a:t>
                      </a:r>
                    </a:p>
                  </a:txBody>
                  <a:tcPr marL="5262" marR="5262" marT="52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12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13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14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15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16</a:t>
                      </a:r>
                    </a:p>
                  </a:txBody>
                  <a:tcPr marL="5262" marR="5262" marT="52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48816924"/>
                  </a:ext>
                </a:extLst>
              </a:tr>
              <a:tr h="498103">
                <a:tc>
                  <a:txBody>
                    <a:bodyPr/>
                    <a:lstStyle/>
                    <a:p>
                      <a:pPr algn="ctr" fontAlgn="ctr"/>
                      <a:r>
                        <a:rPr lang="es-CL" sz="1200" b="1" i="0" u="none" strike="noStrike">
                          <a:solidFill>
                            <a:srgbClr val="000000"/>
                          </a:solidFill>
                          <a:effectLst/>
                          <a:latin typeface="Aptos" panose="020B0004020202020204" pitchFamily="34" charset="0"/>
                        </a:rPr>
                        <a:t>Nº</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CODIGO RNA</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NOMBRE DE FANTASÍA</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dirty="0">
                          <a:solidFill>
                            <a:srgbClr val="000000"/>
                          </a:solidFill>
                          <a:effectLst/>
                          <a:latin typeface="Aptos" panose="020B0004020202020204" pitchFamily="34" charset="0"/>
                        </a:rPr>
                        <a:t>PRODUC.  </a:t>
                      </a:r>
                      <a:r>
                        <a:rPr lang="es-CL" sz="1200" b="1" dirty="0">
                          <a:solidFill>
                            <a:srgbClr val="FF0000"/>
                          </a:solidFill>
                        </a:rPr>
                        <a:t>RCA</a:t>
                      </a:r>
                      <a:r>
                        <a:rPr lang="es-CL" sz="1200" b="1" i="0" u="none" strike="noStrike" dirty="0">
                          <a:solidFill>
                            <a:srgbClr val="000000"/>
                          </a:solidFill>
                          <a:effectLst/>
                          <a:latin typeface="Aptos" panose="020B0004020202020204" pitchFamily="34" charset="0"/>
                        </a:rPr>
                        <a:t> kg/año.(a)</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PRODUC.   </a:t>
                      </a:r>
                      <a:r>
                        <a:rPr lang="es-CL" sz="1200" b="1" i="0" u="none" strike="noStrike">
                          <a:solidFill>
                            <a:srgbClr val="FF0000"/>
                          </a:solidFill>
                          <a:effectLst/>
                          <a:latin typeface="Aptos" panose="020B0004020202020204" pitchFamily="34" charset="0"/>
                        </a:rPr>
                        <a:t> 2017</a:t>
                      </a:r>
                      <a:r>
                        <a:rPr lang="es-CL" sz="1200" b="1" i="0" u="none" strike="noStrike">
                          <a:solidFill>
                            <a:srgbClr val="000000"/>
                          </a:solidFill>
                          <a:effectLst/>
                          <a:latin typeface="Aptos" panose="020B0004020202020204" pitchFamily="34" charset="0"/>
                        </a:rPr>
                        <a:t> kg/año (b)</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Egresos </a:t>
                      </a:r>
                      <a:r>
                        <a:rPr lang="es-CL" sz="1200" b="1" i="0" u="none" strike="noStrike">
                          <a:solidFill>
                            <a:srgbClr val="FF0000"/>
                          </a:solidFill>
                          <a:effectLst/>
                          <a:latin typeface="Aptos" panose="020B0004020202020204" pitchFamily="34" charset="0"/>
                        </a:rPr>
                        <a:t>2017</a:t>
                      </a:r>
                      <a:r>
                        <a:rPr lang="es-CL" sz="1200" b="1" i="0" u="none" strike="noStrike">
                          <a:solidFill>
                            <a:srgbClr val="000000"/>
                          </a:solidFill>
                          <a:effectLst/>
                          <a:latin typeface="Aptos" panose="020B0004020202020204" pitchFamily="34" charset="0"/>
                        </a:rPr>
                        <a:t>, kg/año (c )</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Egresos</a:t>
                      </a:r>
                      <a:r>
                        <a:rPr lang="es-CL" sz="1200" b="1" i="0" u="none" strike="noStrike">
                          <a:solidFill>
                            <a:srgbClr val="FF0000"/>
                          </a:solidFill>
                          <a:effectLst/>
                          <a:latin typeface="Aptos" panose="020B0004020202020204" pitchFamily="34" charset="0"/>
                        </a:rPr>
                        <a:t> 2017,</a:t>
                      </a:r>
                      <a:r>
                        <a:rPr lang="es-CL" sz="1200" b="1" i="0" u="none" strike="noStrike">
                          <a:solidFill>
                            <a:srgbClr val="000000"/>
                          </a:solidFill>
                          <a:effectLst/>
                          <a:latin typeface="Aptos" panose="020B0004020202020204" pitchFamily="34" charset="0"/>
                        </a:rPr>
                        <a:t> kg/año (d)</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dirty="0">
                          <a:solidFill>
                            <a:srgbClr val="000000"/>
                          </a:solidFill>
                          <a:effectLst/>
                          <a:latin typeface="Aptos" panose="020B0004020202020204" pitchFamily="34" charset="0"/>
                        </a:rPr>
                        <a:t>Egresos </a:t>
                      </a:r>
                      <a:r>
                        <a:rPr lang="es-CL" sz="1200" b="1" i="0" u="none" strike="noStrike" dirty="0">
                          <a:solidFill>
                            <a:srgbClr val="FF0000"/>
                          </a:solidFill>
                          <a:effectLst/>
                          <a:latin typeface="Aptos" panose="020B0004020202020204" pitchFamily="34" charset="0"/>
                        </a:rPr>
                        <a:t>2012,</a:t>
                      </a:r>
                      <a:r>
                        <a:rPr lang="es-CL" sz="1200" b="1" i="0" u="none" strike="noStrike" dirty="0">
                          <a:solidFill>
                            <a:srgbClr val="000000"/>
                          </a:solidFill>
                          <a:effectLst/>
                          <a:latin typeface="Aptos" panose="020B0004020202020204" pitchFamily="34" charset="0"/>
                        </a:rPr>
                        <a:t> kg/año (c )</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dirty="0">
                          <a:solidFill>
                            <a:srgbClr val="000000"/>
                          </a:solidFill>
                          <a:effectLst/>
                          <a:latin typeface="Aptos" panose="020B0004020202020204" pitchFamily="34" charset="0"/>
                        </a:rPr>
                        <a:t>Egresos </a:t>
                      </a:r>
                      <a:r>
                        <a:rPr lang="es-CL" sz="1200" b="1" i="0" u="none" strike="noStrike" dirty="0">
                          <a:solidFill>
                            <a:srgbClr val="FF0000"/>
                          </a:solidFill>
                          <a:effectLst/>
                          <a:latin typeface="Aptos" panose="020B0004020202020204" pitchFamily="34" charset="0"/>
                        </a:rPr>
                        <a:t>2013</a:t>
                      </a:r>
                      <a:r>
                        <a:rPr lang="es-CL" sz="1200" b="1" i="0" u="none" strike="noStrike" dirty="0">
                          <a:solidFill>
                            <a:srgbClr val="000000"/>
                          </a:solidFill>
                          <a:effectLst/>
                          <a:latin typeface="Aptos" panose="020B0004020202020204" pitchFamily="34" charset="0"/>
                        </a:rPr>
                        <a:t>, kg/año (c )</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Egresos </a:t>
                      </a:r>
                      <a:r>
                        <a:rPr lang="es-CL" sz="1200" b="1" i="0" u="none" strike="noStrike">
                          <a:solidFill>
                            <a:srgbClr val="FF0000"/>
                          </a:solidFill>
                          <a:effectLst/>
                          <a:latin typeface="Aptos" panose="020B0004020202020204" pitchFamily="34" charset="0"/>
                        </a:rPr>
                        <a:t>2014</a:t>
                      </a:r>
                      <a:r>
                        <a:rPr lang="es-CL" sz="1200" b="1" i="0" u="none" strike="noStrike">
                          <a:solidFill>
                            <a:srgbClr val="000000"/>
                          </a:solidFill>
                          <a:effectLst/>
                          <a:latin typeface="Aptos" panose="020B0004020202020204" pitchFamily="34" charset="0"/>
                        </a:rPr>
                        <a:t>, kg/año (c )</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Egresos </a:t>
                      </a:r>
                      <a:r>
                        <a:rPr lang="es-CL" sz="1200" b="1" i="0" u="none" strike="noStrike">
                          <a:solidFill>
                            <a:srgbClr val="FF0000"/>
                          </a:solidFill>
                          <a:effectLst/>
                          <a:latin typeface="Aptos" panose="020B0004020202020204" pitchFamily="34" charset="0"/>
                        </a:rPr>
                        <a:t>2015</a:t>
                      </a:r>
                      <a:r>
                        <a:rPr lang="es-CL" sz="1200" b="1" i="0" u="none" strike="noStrike">
                          <a:solidFill>
                            <a:srgbClr val="000000"/>
                          </a:solidFill>
                          <a:effectLst/>
                          <a:latin typeface="Aptos" panose="020B0004020202020204" pitchFamily="34" charset="0"/>
                        </a:rPr>
                        <a:t>,  kg/año (c ) </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Egresos </a:t>
                      </a:r>
                      <a:r>
                        <a:rPr lang="es-CL" sz="1200" b="1" i="0" u="none" strike="noStrike">
                          <a:solidFill>
                            <a:srgbClr val="FF0000"/>
                          </a:solidFill>
                          <a:effectLst/>
                          <a:latin typeface="Aptos" panose="020B0004020202020204" pitchFamily="34" charset="0"/>
                        </a:rPr>
                        <a:t>2016</a:t>
                      </a:r>
                      <a:r>
                        <a:rPr lang="es-CL" sz="1200" b="1" i="0" u="none" strike="noStrike">
                          <a:solidFill>
                            <a:srgbClr val="000000"/>
                          </a:solidFill>
                          <a:effectLst/>
                          <a:latin typeface="Aptos" panose="020B0004020202020204" pitchFamily="34" charset="0"/>
                        </a:rPr>
                        <a:t>, kg/año (c ) </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Egresos</a:t>
                      </a:r>
                      <a:r>
                        <a:rPr lang="es-CL" sz="1200" b="1" i="0" u="none" strike="noStrike">
                          <a:solidFill>
                            <a:srgbClr val="FF0000"/>
                          </a:solidFill>
                          <a:effectLst/>
                          <a:latin typeface="Aptos" panose="020B0004020202020204" pitchFamily="34" charset="0"/>
                        </a:rPr>
                        <a:t> 2017,</a:t>
                      </a:r>
                      <a:r>
                        <a:rPr lang="es-CL" sz="1200" b="1" i="0" u="none" strike="noStrike">
                          <a:solidFill>
                            <a:srgbClr val="000000"/>
                          </a:solidFill>
                          <a:effectLst/>
                          <a:latin typeface="Aptos" panose="020B0004020202020204" pitchFamily="34" charset="0"/>
                        </a:rPr>
                        <a:t> kg/año (d)</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Egresos </a:t>
                      </a:r>
                      <a:r>
                        <a:rPr lang="es-CL" sz="1200" b="1" i="0" u="none" strike="noStrike">
                          <a:solidFill>
                            <a:srgbClr val="FF0000"/>
                          </a:solidFill>
                          <a:effectLst/>
                          <a:latin typeface="Aptos" panose="020B0004020202020204" pitchFamily="34" charset="0"/>
                        </a:rPr>
                        <a:t>2018</a:t>
                      </a:r>
                      <a:r>
                        <a:rPr lang="es-CL" sz="1200" b="1" i="0" u="none" strike="noStrike">
                          <a:solidFill>
                            <a:srgbClr val="000000"/>
                          </a:solidFill>
                          <a:effectLst/>
                          <a:latin typeface="Aptos" panose="020B0004020202020204" pitchFamily="34" charset="0"/>
                        </a:rPr>
                        <a:t>, kg/año (c )</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a:solidFill>
                            <a:srgbClr val="000000"/>
                          </a:solidFill>
                          <a:effectLst/>
                          <a:latin typeface="Aptos" panose="020B0004020202020204" pitchFamily="34" charset="0"/>
                        </a:rPr>
                        <a:t>Egresos </a:t>
                      </a:r>
                      <a:r>
                        <a:rPr lang="es-CL" sz="1200" b="1" i="0" u="none" strike="noStrike">
                          <a:solidFill>
                            <a:srgbClr val="FF0000"/>
                          </a:solidFill>
                          <a:effectLst/>
                          <a:latin typeface="Aptos" panose="020B0004020202020204" pitchFamily="34" charset="0"/>
                        </a:rPr>
                        <a:t>2019</a:t>
                      </a:r>
                      <a:r>
                        <a:rPr lang="es-CL" sz="1200" b="1" i="0" u="none" strike="noStrike">
                          <a:solidFill>
                            <a:srgbClr val="000000"/>
                          </a:solidFill>
                          <a:effectLst/>
                          <a:latin typeface="Aptos" panose="020B0004020202020204" pitchFamily="34" charset="0"/>
                        </a:rPr>
                        <a:t>, kg/año (c )</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200" b="1" i="0" u="none" strike="noStrike" dirty="0">
                          <a:solidFill>
                            <a:srgbClr val="000000"/>
                          </a:solidFill>
                          <a:effectLst/>
                          <a:latin typeface="Aptos" panose="020B0004020202020204" pitchFamily="34" charset="0"/>
                        </a:rPr>
                        <a:t>SOBREPR. AÑOS </a:t>
                      </a:r>
                      <a:r>
                        <a:rPr lang="es-CL" sz="1200" b="1" i="0" u="none" strike="noStrike" dirty="0">
                          <a:solidFill>
                            <a:srgbClr val="FF0000"/>
                          </a:solidFill>
                          <a:effectLst/>
                          <a:latin typeface="Aptos" panose="020B0004020202020204" pitchFamily="34" charset="0"/>
                        </a:rPr>
                        <a:t>2012-2019</a:t>
                      </a:r>
                      <a:r>
                        <a:rPr lang="es-CL" sz="1200" b="1" i="0" u="none" strike="noStrike" dirty="0">
                          <a:solidFill>
                            <a:srgbClr val="000000"/>
                          </a:solidFill>
                          <a:effectLst/>
                          <a:latin typeface="Aptos" panose="020B0004020202020204" pitchFamily="34" charset="0"/>
                        </a:rPr>
                        <a:t>. kg</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071095011"/>
                  </a:ext>
                </a:extLst>
              </a:tr>
              <a:tr h="250128">
                <a:tc>
                  <a:txBody>
                    <a:bodyPr/>
                    <a:lstStyle/>
                    <a:p>
                      <a:pPr algn="ctr" fontAlgn="ctr"/>
                      <a:r>
                        <a:rPr lang="es-CL" sz="1200" b="1" i="0" u="none" strike="noStrike" dirty="0">
                          <a:solidFill>
                            <a:srgbClr val="000000"/>
                          </a:solidFill>
                          <a:effectLst/>
                          <a:latin typeface="Aptos" panose="020B0004020202020204" pitchFamily="34" charset="0"/>
                        </a:rPr>
                        <a:t>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dirty="0">
                          <a:solidFill>
                            <a:srgbClr val="000000"/>
                          </a:solidFill>
                          <a:effectLst/>
                          <a:latin typeface="Aptos" panose="020B0004020202020204" pitchFamily="34" charset="0"/>
                        </a:rPr>
                        <a:t>90.050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dirty="0">
                          <a:solidFill>
                            <a:srgbClr val="000000"/>
                          </a:solidFill>
                          <a:effectLst/>
                          <a:latin typeface="Aptos" panose="020B0004020202020204" pitchFamily="34" charset="0"/>
                        </a:rPr>
                        <a:t>Los Chilcos</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L" sz="1200" b="1" i="0" u="none" strike="noStrike">
                          <a:solidFill>
                            <a:srgbClr val="000000"/>
                          </a:solidFill>
                          <a:effectLst/>
                          <a:latin typeface="Aptos" panose="020B0004020202020204" pitchFamily="34" charset="0"/>
                        </a:rPr>
                        <a:t>320.000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302.855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302.967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302.967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237.297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160.653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213.072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150.689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261.705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302.967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224.575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300.199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9349206"/>
                  </a:ext>
                </a:extLst>
              </a:tr>
              <a:tr h="123123">
                <a:tc>
                  <a:txBody>
                    <a:bodyPr/>
                    <a:lstStyle/>
                    <a:p>
                      <a:pPr algn="ctr" fontAlgn="ctr"/>
                      <a:r>
                        <a:rPr lang="es-CL" sz="1200" b="1" i="0" u="none" strike="noStrike">
                          <a:solidFill>
                            <a:srgbClr val="000000"/>
                          </a:solidFill>
                          <a:effectLst/>
                          <a:latin typeface="Aptos" panose="020B0004020202020204" pitchFamily="34" charset="0"/>
                        </a:rPr>
                        <a:t>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90.085</a:t>
                      </a:r>
                    </a:p>
                  </a:txBody>
                  <a:tcPr marL="5262" marR="5262" marT="52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400" b="1" i="0" u="none" strike="noStrike" dirty="0" err="1">
                          <a:solidFill>
                            <a:srgbClr val="000000"/>
                          </a:solidFill>
                          <a:effectLst/>
                          <a:latin typeface="Aptos" panose="020B0004020202020204" pitchFamily="34" charset="0"/>
                        </a:rPr>
                        <a:t>Molco</a:t>
                      </a:r>
                      <a:endParaRPr lang="es-CL" sz="1400" b="1" i="0" u="none" strike="noStrike" dirty="0">
                        <a:solidFill>
                          <a:srgbClr val="000000"/>
                        </a:solidFill>
                        <a:effectLst/>
                        <a:latin typeface="Aptos" panose="020B0004020202020204" pitchFamily="34" charset="0"/>
                      </a:endParaRP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BFEFE"/>
                    </a:solidFill>
                  </a:tcPr>
                </a:tc>
                <a:tc>
                  <a:txBody>
                    <a:bodyPr/>
                    <a:lstStyle/>
                    <a:p>
                      <a:pPr algn="r" fontAlgn="ctr"/>
                      <a:r>
                        <a:rPr lang="es-CL" sz="1200" b="1" i="0" u="none" strike="noStrike">
                          <a:solidFill>
                            <a:srgbClr val="000000"/>
                          </a:solidFill>
                          <a:effectLst/>
                          <a:latin typeface="Aptos" panose="020B0004020202020204" pitchFamily="34" charset="0"/>
                        </a:rPr>
                        <a:t>471.000</a:t>
                      </a:r>
                    </a:p>
                  </a:txBody>
                  <a:tcPr marL="5262" marR="5262" marT="52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280.323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280.324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280.324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197.378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302.511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354.443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554.419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309.353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280.324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261.196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401.371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3619939"/>
                  </a:ext>
                </a:extLst>
              </a:tr>
              <a:tr h="123123">
                <a:tc>
                  <a:txBody>
                    <a:bodyPr/>
                    <a:lstStyle/>
                    <a:p>
                      <a:pPr algn="ctr"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90.085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dirty="0">
                          <a:solidFill>
                            <a:srgbClr val="FF0000"/>
                          </a:solidFill>
                          <a:effectLst/>
                          <a:latin typeface="Aptos" panose="020B0004020202020204" pitchFamily="34" charset="0"/>
                        </a:rPr>
                        <a:t>SOBREPROD</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l"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l"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83.419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s-CL" sz="1200" b="1" i="0" u="none" strike="noStrike">
                          <a:solidFill>
                            <a:srgbClr val="FF0000"/>
                          </a:solidFill>
                          <a:effectLst/>
                          <a:latin typeface="Aptos" panose="020B0004020202020204" pitchFamily="34" charset="0"/>
                        </a:rPr>
                        <a:t>83.419</a:t>
                      </a:r>
                    </a:p>
                  </a:txBody>
                  <a:tcPr marL="5262" marR="5262" marT="526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8228031"/>
                  </a:ext>
                </a:extLst>
              </a:tr>
              <a:tr h="123123">
                <a:tc>
                  <a:txBody>
                    <a:bodyPr/>
                    <a:lstStyle/>
                    <a:p>
                      <a:pPr algn="ctr" fontAlgn="ctr"/>
                      <a:r>
                        <a:rPr lang="es-CL" sz="1200" b="1" i="0" u="none" strike="noStrike">
                          <a:solidFill>
                            <a:srgbClr val="000000"/>
                          </a:solidFill>
                          <a:effectLst/>
                          <a:latin typeface="Aptos" panose="020B0004020202020204" pitchFamily="34" charset="0"/>
                        </a:rPr>
                        <a:t>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90.055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400" b="1" i="0" u="none" strike="noStrike" dirty="0" err="1">
                          <a:solidFill>
                            <a:srgbClr val="000000"/>
                          </a:solidFill>
                          <a:effectLst/>
                          <a:latin typeface="Aptos" panose="020B0004020202020204" pitchFamily="34" charset="0"/>
                        </a:rPr>
                        <a:t>Loncotraro</a:t>
                      </a:r>
                      <a:endParaRPr lang="es-CL" sz="1400" b="1" i="0" u="none" strike="noStrike" dirty="0">
                        <a:solidFill>
                          <a:srgbClr val="000000"/>
                        </a:solidFill>
                        <a:effectLst/>
                        <a:latin typeface="Aptos" panose="020B0004020202020204" pitchFamily="34" charset="0"/>
                      </a:endParaRP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FEFE"/>
                    </a:solidFill>
                  </a:tcPr>
                </a:tc>
                <a:tc>
                  <a:txBody>
                    <a:bodyPr/>
                    <a:lstStyle/>
                    <a:p>
                      <a:pPr algn="r" fontAlgn="ctr"/>
                      <a:r>
                        <a:rPr lang="es-CL" sz="1200" b="1" i="0" u="none" strike="noStrike" dirty="0">
                          <a:solidFill>
                            <a:srgbClr val="000000"/>
                          </a:solidFill>
                          <a:effectLst/>
                          <a:latin typeface="Aptos" panose="020B0004020202020204" pitchFamily="34" charset="0"/>
                        </a:rPr>
                        <a:t>60.000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61.035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61.107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61.107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116.976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161.701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182.967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19.480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60.485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61.107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174.257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267.777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0580759"/>
                  </a:ext>
                </a:extLst>
              </a:tr>
              <a:tr h="123123">
                <a:tc>
                  <a:txBody>
                    <a:bodyPr/>
                    <a:lstStyle/>
                    <a:p>
                      <a:pPr algn="ctr"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90.055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dirty="0">
                          <a:solidFill>
                            <a:srgbClr val="FF0000"/>
                          </a:solidFill>
                          <a:effectLst/>
                          <a:latin typeface="Aptos" panose="020B0004020202020204" pitchFamily="34" charset="0"/>
                        </a:rPr>
                        <a:t>SOBREPROD</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56.976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101.701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122.967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485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1.107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114.257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207.777</a:t>
                      </a:r>
                    </a:p>
                  </a:txBody>
                  <a:tcPr marL="5262" marR="5262" marT="52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s-CL" sz="1200" b="1" i="0" u="none" strike="noStrike">
                          <a:solidFill>
                            <a:srgbClr val="FF0000"/>
                          </a:solidFill>
                          <a:effectLst/>
                          <a:latin typeface="Aptos" panose="020B0004020202020204" pitchFamily="34" charset="0"/>
                        </a:rPr>
                        <a:t>605.270</a:t>
                      </a:r>
                    </a:p>
                  </a:txBody>
                  <a:tcPr marL="5262" marR="5262" marT="526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9750042"/>
                  </a:ext>
                </a:extLst>
              </a:tr>
              <a:tr h="123123">
                <a:tc>
                  <a:txBody>
                    <a:bodyPr/>
                    <a:lstStyle/>
                    <a:p>
                      <a:pPr algn="ctr" fontAlgn="ctr"/>
                      <a:r>
                        <a:rPr lang="es-CL" sz="1200" b="1" i="0" u="none" strike="noStrike">
                          <a:solidFill>
                            <a:srgbClr val="000000"/>
                          </a:solidFill>
                          <a:effectLst/>
                          <a:latin typeface="Aptos" panose="020B0004020202020204" pitchFamily="34" charset="0"/>
                        </a:rPr>
                        <a:t>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90.112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a:solidFill>
                            <a:srgbClr val="000000"/>
                          </a:solidFill>
                          <a:effectLst/>
                          <a:latin typeface="Aptos" panose="020B0004020202020204" pitchFamily="34" charset="0"/>
                        </a:rPr>
                        <a:t>Chehuilco</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301.000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191.514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191.730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191.730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32.455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47.355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86.528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68.745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99.576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191.730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113.405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108.777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6410343"/>
                  </a:ext>
                </a:extLst>
              </a:tr>
              <a:tr h="123123">
                <a:tc>
                  <a:txBody>
                    <a:bodyPr/>
                    <a:lstStyle/>
                    <a:p>
                      <a:pPr algn="ctr" fontAlgn="ctr"/>
                      <a:r>
                        <a:rPr lang="es-CL" sz="1200" b="1" i="0" u="none" strike="noStrike">
                          <a:solidFill>
                            <a:srgbClr val="000000"/>
                          </a:solidFill>
                          <a:effectLst/>
                          <a:latin typeface="Aptos" panose="020B0004020202020204" pitchFamily="34" charset="0"/>
                        </a:rPr>
                        <a:t>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90.030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a:solidFill>
                            <a:srgbClr val="000000"/>
                          </a:solidFill>
                          <a:effectLst/>
                          <a:latin typeface="Aptos" panose="020B0004020202020204" pitchFamily="34" charset="0"/>
                        </a:rPr>
                        <a:t>La Cascada</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L" sz="1200" b="1" i="0" u="none" strike="noStrike" dirty="0">
                          <a:solidFill>
                            <a:srgbClr val="000000"/>
                          </a:solidFill>
                          <a:effectLst/>
                          <a:latin typeface="Aptos" panose="020B0004020202020204" pitchFamily="34" charset="0"/>
                        </a:rPr>
                        <a:t>140.000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58.854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58.854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58.854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44.100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32.354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49.072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49.992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44.684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58.854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26.954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39.031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3278792"/>
                  </a:ext>
                </a:extLst>
              </a:tr>
              <a:tr h="123123">
                <a:tc>
                  <a:txBody>
                    <a:bodyPr/>
                    <a:lstStyle/>
                    <a:p>
                      <a:pPr algn="ctr" fontAlgn="ctr"/>
                      <a:r>
                        <a:rPr lang="es-CL" sz="1200" b="1" i="0" u="none" strike="noStrike">
                          <a:solidFill>
                            <a:srgbClr val="000000"/>
                          </a:solidFill>
                          <a:effectLst/>
                          <a:latin typeface="Aptos" panose="020B0004020202020204" pitchFamily="34" charset="0"/>
                        </a:rPr>
                        <a:t>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90.069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a:solidFill>
                            <a:srgbClr val="000000"/>
                          </a:solidFill>
                          <a:effectLst/>
                          <a:latin typeface="Aptos" panose="020B0004020202020204" pitchFamily="34" charset="0"/>
                        </a:rPr>
                        <a:t>Quetroleufu</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L" sz="1200" b="1" i="0" u="none" strike="noStrike" dirty="0">
                          <a:solidFill>
                            <a:srgbClr val="000000"/>
                          </a:solidFill>
                          <a:effectLst/>
                          <a:latin typeface="Aptos" panose="020B0004020202020204" pitchFamily="34" charset="0"/>
                        </a:rPr>
                        <a:t>176.000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131.280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131.340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131.340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36.675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64.882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29.870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61.520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98.412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131.340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42.636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80.829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0545709"/>
                  </a:ext>
                </a:extLst>
              </a:tr>
              <a:tr h="123123">
                <a:tc>
                  <a:txBody>
                    <a:bodyPr/>
                    <a:lstStyle/>
                    <a:p>
                      <a:pPr algn="ctr" fontAlgn="ctr"/>
                      <a:r>
                        <a:rPr lang="es-CL" sz="1200" b="1" i="0" u="none" strike="noStrike">
                          <a:solidFill>
                            <a:srgbClr val="000000"/>
                          </a:solidFill>
                          <a:effectLst/>
                          <a:latin typeface="Aptos" panose="020B0004020202020204" pitchFamily="34" charset="0"/>
                        </a:rPr>
                        <a:t>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90.060</a:t>
                      </a:r>
                    </a:p>
                  </a:txBody>
                  <a:tcPr marL="5262" marR="5262" marT="52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400" b="1" i="0" u="none" strike="noStrike" dirty="0" err="1">
                          <a:solidFill>
                            <a:srgbClr val="000000"/>
                          </a:solidFill>
                          <a:effectLst/>
                          <a:latin typeface="Aptos" panose="020B0004020202020204" pitchFamily="34" charset="0"/>
                        </a:rPr>
                        <a:t>Caburgua</a:t>
                      </a:r>
                      <a:r>
                        <a:rPr lang="es-CL" sz="1400" b="1" i="0" u="none" strike="noStrike" dirty="0">
                          <a:solidFill>
                            <a:srgbClr val="000000"/>
                          </a:solidFill>
                          <a:effectLst/>
                          <a:latin typeface="Aptos" panose="020B0004020202020204" pitchFamily="34" charset="0"/>
                        </a:rPr>
                        <a:t> I</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BFEFE"/>
                    </a:solidFill>
                  </a:tcPr>
                </a:tc>
                <a:tc>
                  <a:txBody>
                    <a:bodyPr/>
                    <a:lstStyle/>
                    <a:p>
                      <a:pPr algn="r" fontAlgn="ctr"/>
                      <a:r>
                        <a:rPr lang="es-CL" sz="1200" b="1" i="0" u="none" strike="noStrike" dirty="0">
                          <a:solidFill>
                            <a:srgbClr val="000000"/>
                          </a:solidFill>
                          <a:effectLst/>
                          <a:latin typeface="Aptos" panose="020B0004020202020204" pitchFamily="34" charset="0"/>
                        </a:rPr>
                        <a:t>8.000</a:t>
                      </a:r>
                    </a:p>
                  </a:txBody>
                  <a:tcPr marL="5262" marR="5262" marT="52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7.981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7.981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7.981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94.868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51.020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12.627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19.725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11.133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7.981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7.509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9.767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1624701"/>
                  </a:ext>
                </a:extLst>
              </a:tr>
              <a:tr h="123123">
                <a:tc>
                  <a:txBody>
                    <a:bodyPr/>
                    <a:lstStyle/>
                    <a:p>
                      <a:pPr algn="ctr"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90.060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dirty="0">
                          <a:solidFill>
                            <a:srgbClr val="FF0000"/>
                          </a:solidFill>
                          <a:effectLst/>
                          <a:latin typeface="Aptos" panose="020B0004020202020204" pitchFamily="34" charset="0"/>
                        </a:rPr>
                        <a:t>SOBREPROD</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l"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l"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86.868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43.020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4.627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11.725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3.133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1.767</a:t>
                      </a:r>
                    </a:p>
                  </a:txBody>
                  <a:tcPr marL="5262" marR="5262" marT="52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s-CL" sz="1200" b="1" i="0" u="none" strike="noStrike">
                          <a:solidFill>
                            <a:srgbClr val="FF0000"/>
                          </a:solidFill>
                          <a:effectLst/>
                          <a:latin typeface="Aptos" panose="020B0004020202020204" pitchFamily="34" charset="0"/>
                        </a:rPr>
                        <a:t>151.140</a:t>
                      </a:r>
                    </a:p>
                  </a:txBody>
                  <a:tcPr marL="5262" marR="5262" marT="526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3588"/>
                  </a:ext>
                </a:extLst>
              </a:tr>
              <a:tr h="123123">
                <a:tc>
                  <a:txBody>
                    <a:bodyPr/>
                    <a:lstStyle/>
                    <a:p>
                      <a:pPr algn="ctr" fontAlgn="ctr"/>
                      <a:r>
                        <a:rPr lang="es-CL" sz="1200" b="1" i="0" u="none" strike="noStrike">
                          <a:solidFill>
                            <a:srgbClr val="000000"/>
                          </a:solidFill>
                          <a:effectLst/>
                          <a:latin typeface="Aptos" panose="020B0004020202020204" pitchFamily="34" charset="0"/>
                        </a:rPr>
                        <a:t>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90.059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a:solidFill>
                            <a:srgbClr val="000000"/>
                          </a:solidFill>
                          <a:effectLst/>
                          <a:latin typeface="Aptos" panose="020B0004020202020204" pitchFamily="34" charset="0"/>
                        </a:rPr>
                        <a:t>O. del Caburgua</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L" sz="1200" b="1" i="0" u="none" strike="noStrike" dirty="0">
                          <a:solidFill>
                            <a:srgbClr val="000000"/>
                          </a:solidFill>
                          <a:effectLst/>
                          <a:latin typeface="Aptos" panose="020B0004020202020204" pitchFamily="34" charset="0"/>
                        </a:rPr>
                        <a:t>8.000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1.494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1.494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1.494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565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1.524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949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2.822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4.733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1.494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770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1.135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610457"/>
                  </a:ext>
                </a:extLst>
              </a:tr>
              <a:tr h="123123">
                <a:tc>
                  <a:txBody>
                    <a:bodyPr/>
                    <a:lstStyle/>
                    <a:p>
                      <a:pPr algn="ctr" fontAlgn="ctr"/>
                      <a:r>
                        <a:rPr lang="es-CL" sz="1200" b="1" i="0" u="none" strike="noStrike">
                          <a:solidFill>
                            <a:srgbClr val="000000"/>
                          </a:solidFill>
                          <a:effectLst/>
                          <a:latin typeface="Aptos" panose="020B0004020202020204" pitchFamily="34" charset="0"/>
                        </a:rPr>
                        <a:t>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90.082</a:t>
                      </a:r>
                    </a:p>
                  </a:txBody>
                  <a:tcPr marL="5262" marR="5262" marT="52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400" b="1" i="0" u="none" strike="noStrike" dirty="0" err="1">
                          <a:solidFill>
                            <a:srgbClr val="000000"/>
                          </a:solidFill>
                          <a:effectLst/>
                          <a:latin typeface="Aptos" panose="020B0004020202020204" pitchFamily="34" charset="0"/>
                        </a:rPr>
                        <a:t>Quimeyco</a:t>
                      </a:r>
                      <a:endParaRPr lang="es-CL" sz="1400" b="1" i="0" u="none" strike="noStrike" dirty="0">
                        <a:solidFill>
                          <a:srgbClr val="000000"/>
                        </a:solidFill>
                        <a:effectLst/>
                        <a:latin typeface="Aptos" panose="020B0004020202020204" pitchFamily="34" charset="0"/>
                      </a:endParaRP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BFEFE"/>
                    </a:solidFill>
                  </a:tcPr>
                </a:tc>
                <a:tc>
                  <a:txBody>
                    <a:bodyPr/>
                    <a:lstStyle/>
                    <a:p>
                      <a:pPr algn="r" fontAlgn="ctr"/>
                      <a:r>
                        <a:rPr lang="es-CL" sz="1200" b="1" i="0" u="none" strike="noStrike" dirty="0">
                          <a:solidFill>
                            <a:srgbClr val="000000"/>
                          </a:solidFill>
                          <a:effectLst/>
                          <a:latin typeface="Aptos" panose="020B0004020202020204" pitchFamily="34" charset="0"/>
                        </a:rPr>
                        <a:t>120.000</a:t>
                      </a:r>
                    </a:p>
                  </a:txBody>
                  <a:tcPr marL="5262" marR="5262" marT="52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524.848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524.930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524.930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25.925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86.870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25.970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341.434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355.979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524.930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393.116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466.599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525435"/>
                  </a:ext>
                </a:extLst>
              </a:tr>
              <a:tr h="123123">
                <a:tc>
                  <a:txBody>
                    <a:bodyPr/>
                    <a:lstStyle/>
                    <a:p>
                      <a:pPr algn="ctr"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90.082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dirty="0">
                          <a:solidFill>
                            <a:srgbClr val="FF0000"/>
                          </a:solidFill>
                          <a:effectLst/>
                          <a:latin typeface="Aptos" panose="020B0004020202020204" pitchFamily="34" charset="0"/>
                        </a:rPr>
                        <a:t>SOBREPROD</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l" fontAlgn="ctr"/>
                      <a:r>
                        <a:rPr lang="es-CL" sz="1200" b="1" i="0" u="none" strike="noStrike">
                          <a:solidFill>
                            <a:srgbClr val="FF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l" fontAlgn="ctr"/>
                      <a:r>
                        <a:rPr lang="es-CL" sz="1200" b="1" i="0" u="none" strike="noStrike">
                          <a:solidFill>
                            <a:srgbClr val="FF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221.434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235.979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404.930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273.116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346.599</a:t>
                      </a:r>
                    </a:p>
                  </a:txBody>
                  <a:tcPr marL="5262" marR="5262" marT="52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s-CL" sz="1200" b="1" i="0" u="none" strike="noStrike">
                          <a:solidFill>
                            <a:srgbClr val="FF0000"/>
                          </a:solidFill>
                          <a:effectLst/>
                          <a:latin typeface="Aptos" panose="020B0004020202020204" pitchFamily="34" charset="0"/>
                        </a:rPr>
                        <a:t>1.482.058</a:t>
                      </a:r>
                    </a:p>
                  </a:txBody>
                  <a:tcPr marL="5262" marR="5262" marT="526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7876698"/>
                  </a:ext>
                </a:extLst>
              </a:tr>
              <a:tr h="123123">
                <a:tc>
                  <a:txBody>
                    <a:bodyPr/>
                    <a:lstStyle/>
                    <a:p>
                      <a:pPr algn="ctr" fontAlgn="ctr"/>
                      <a:r>
                        <a:rPr lang="es-CL" sz="1200" b="1" i="0" u="none" strike="noStrike">
                          <a:solidFill>
                            <a:srgbClr val="000000"/>
                          </a:solidFill>
                          <a:effectLst/>
                          <a:latin typeface="Aptos" panose="020B0004020202020204" pitchFamily="34" charset="0"/>
                        </a:rPr>
                        <a:t>10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90.118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a:solidFill>
                            <a:srgbClr val="000000"/>
                          </a:solidFill>
                          <a:effectLst/>
                          <a:latin typeface="Aptos" panose="020B0004020202020204" pitchFamily="34" charset="0"/>
                        </a:rPr>
                        <a:t>Curarrehue</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L" sz="1200" b="1" i="0" u="none" strike="noStrike" dirty="0">
                          <a:solidFill>
                            <a:srgbClr val="000000"/>
                          </a:solidFill>
                          <a:effectLst/>
                          <a:latin typeface="Aptos" panose="020B0004020202020204" pitchFamily="34" charset="0"/>
                        </a:rPr>
                        <a:t>400.000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327.474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327.478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327.478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391.557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323.999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384.412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337.031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283.461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327.478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303.706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388.085</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4971574"/>
                  </a:ext>
                </a:extLst>
              </a:tr>
              <a:tr h="123123">
                <a:tc>
                  <a:txBody>
                    <a:bodyPr/>
                    <a:lstStyle/>
                    <a:p>
                      <a:pPr algn="ctr" fontAlgn="ctr"/>
                      <a:r>
                        <a:rPr lang="es-CL" sz="1200" b="1" i="0" u="none" strike="noStrike">
                          <a:solidFill>
                            <a:srgbClr val="000000"/>
                          </a:solidFill>
                          <a:effectLst/>
                          <a:latin typeface="Aptos" panose="020B0004020202020204" pitchFamily="34" charset="0"/>
                        </a:rPr>
                        <a:t>11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90.137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dirty="0" err="1">
                          <a:solidFill>
                            <a:srgbClr val="000000"/>
                          </a:solidFill>
                          <a:effectLst/>
                          <a:latin typeface="Aptos" panose="020B0004020202020204" pitchFamily="34" charset="0"/>
                        </a:rPr>
                        <a:t>Catripulli</a:t>
                      </a:r>
                      <a:r>
                        <a:rPr lang="es-CL" sz="1200" b="1" i="0" u="none" strike="noStrike" dirty="0">
                          <a:solidFill>
                            <a:srgbClr val="000000"/>
                          </a:solidFill>
                          <a:effectLst/>
                          <a:latin typeface="Aptos" panose="020B0004020202020204" pitchFamily="34" charset="0"/>
                        </a:rPr>
                        <a:t> </a:t>
                      </a:r>
                      <a:r>
                        <a:rPr lang="es-CL" sz="1200" b="1" i="0" u="none" strike="noStrike" dirty="0" err="1">
                          <a:solidFill>
                            <a:srgbClr val="000000"/>
                          </a:solidFill>
                          <a:effectLst/>
                          <a:latin typeface="Aptos" panose="020B0004020202020204" pitchFamily="34" charset="0"/>
                        </a:rPr>
                        <a:t>Repr</a:t>
                      </a:r>
                      <a:r>
                        <a:rPr lang="es-CL" sz="1200" b="1" i="0" u="none" strike="noStrike" dirty="0">
                          <a:solidFill>
                            <a:srgbClr val="000000"/>
                          </a:solidFill>
                          <a:effectLst/>
                          <a:latin typeface="Aptos" panose="020B0004020202020204" pitchFamily="34" charset="0"/>
                        </a:rPr>
                        <a:t>.</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L" sz="1200" b="1" i="0" u="none" strike="noStrike" dirty="0">
                          <a:solidFill>
                            <a:srgbClr val="000000"/>
                          </a:solidFill>
                          <a:effectLst/>
                          <a:latin typeface="Aptos" panose="020B0004020202020204" pitchFamily="34" charset="0"/>
                        </a:rPr>
                        <a:t>993.000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1.109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1.111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1.111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8.979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4.722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15.176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30.183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2.949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1.111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818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2.864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5084591"/>
                  </a:ext>
                </a:extLst>
              </a:tr>
              <a:tr h="123123">
                <a:tc>
                  <a:txBody>
                    <a:bodyPr/>
                    <a:lstStyle/>
                    <a:p>
                      <a:pPr algn="ctr" fontAlgn="ctr"/>
                      <a:r>
                        <a:rPr lang="es-CL" sz="1200" b="1" i="0" u="none" strike="noStrike">
                          <a:solidFill>
                            <a:srgbClr val="000000"/>
                          </a:solidFill>
                          <a:effectLst/>
                          <a:latin typeface="Aptos" panose="020B0004020202020204" pitchFamily="34" charset="0"/>
                        </a:rPr>
                        <a:t>12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90.062</a:t>
                      </a:r>
                    </a:p>
                  </a:txBody>
                  <a:tcPr marL="5262" marR="5262" marT="52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400" b="1" i="0" u="none" strike="noStrike" dirty="0" err="1">
                          <a:solidFill>
                            <a:srgbClr val="000000"/>
                          </a:solidFill>
                          <a:effectLst/>
                          <a:latin typeface="Aptos" panose="020B0004020202020204" pitchFamily="34" charset="0"/>
                        </a:rPr>
                        <a:t>Catripulli</a:t>
                      </a:r>
                      <a:r>
                        <a:rPr lang="es-CL" sz="1400" b="1" i="0" u="none" strike="noStrike" dirty="0">
                          <a:solidFill>
                            <a:srgbClr val="000000"/>
                          </a:solidFill>
                          <a:effectLst/>
                          <a:latin typeface="Aptos" panose="020B0004020202020204" pitchFamily="34" charset="0"/>
                        </a:rPr>
                        <a:t> H.G</a:t>
                      </a:r>
                      <a:r>
                        <a:rPr lang="es-CL" sz="1200" b="1" i="0" u="none" strike="noStrike" dirty="0">
                          <a:solidFill>
                            <a:srgbClr val="000000"/>
                          </a:solidFill>
                          <a:effectLst/>
                          <a:latin typeface="Aptos" panose="020B0004020202020204" pitchFamily="34" charset="0"/>
                        </a:rPr>
                        <a:t>.</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BFEFE"/>
                    </a:solidFill>
                  </a:tcPr>
                </a:tc>
                <a:tc>
                  <a:txBody>
                    <a:bodyPr/>
                    <a:lstStyle/>
                    <a:p>
                      <a:pPr algn="r" fontAlgn="ctr"/>
                      <a:r>
                        <a:rPr lang="es-CL" sz="1200" b="1" i="0" u="none" strike="noStrike" dirty="0">
                          <a:solidFill>
                            <a:srgbClr val="000000"/>
                          </a:solidFill>
                          <a:effectLst/>
                          <a:latin typeface="Aptos" panose="020B0004020202020204" pitchFamily="34" charset="0"/>
                        </a:rPr>
                        <a:t>140.000</a:t>
                      </a:r>
                    </a:p>
                  </a:txBody>
                  <a:tcPr marL="5262" marR="5262" marT="52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307.254</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307.952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307.952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109.480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255.888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227.270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266.301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179.343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307.952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224.520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225.666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8762788"/>
                  </a:ext>
                </a:extLst>
              </a:tr>
              <a:tr h="123123">
                <a:tc>
                  <a:txBody>
                    <a:bodyPr/>
                    <a:lstStyle/>
                    <a:p>
                      <a:pPr algn="ctr"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90.062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dirty="0">
                          <a:solidFill>
                            <a:srgbClr val="FF0000"/>
                          </a:solidFill>
                          <a:effectLst/>
                          <a:latin typeface="Aptos" panose="020B0004020202020204" pitchFamily="34" charset="0"/>
                        </a:rPr>
                        <a:t>SOBREPROD</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115.888</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87.270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126.301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39.343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167.952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84.520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85.666</a:t>
                      </a:r>
                    </a:p>
                  </a:txBody>
                  <a:tcPr marL="5262" marR="5262" marT="52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s-CL" sz="1200" b="1" i="0" u="none" strike="noStrike">
                          <a:solidFill>
                            <a:srgbClr val="FF0000"/>
                          </a:solidFill>
                          <a:effectLst/>
                          <a:latin typeface="Aptos" panose="020B0004020202020204" pitchFamily="34" charset="0"/>
                        </a:rPr>
                        <a:t>706.940</a:t>
                      </a:r>
                    </a:p>
                  </a:txBody>
                  <a:tcPr marL="5262" marR="5262" marT="526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2245663"/>
                  </a:ext>
                </a:extLst>
              </a:tr>
              <a:tr h="123123">
                <a:tc>
                  <a:txBody>
                    <a:bodyPr/>
                    <a:lstStyle/>
                    <a:p>
                      <a:pPr algn="ctr" fontAlgn="ctr"/>
                      <a:r>
                        <a:rPr lang="es-CL" sz="1200" b="1" i="0" u="none" strike="noStrike">
                          <a:solidFill>
                            <a:srgbClr val="000000"/>
                          </a:solidFill>
                          <a:effectLst/>
                          <a:latin typeface="Aptos" panose="020B0004020202020204" pitchFamily="34" charset="0"/>
                        </a:rPr>
                        <a:t>13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90.089</a:t>
                      </a:r>
                    </a:p>
                  </a:txBody>
                  <a:tcPr marL="5262" marR="5262" marT="52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400" b="1" i="0" u="none" strike="noStrike" dirty="0" err="1">
                          <a:solidFill>
                            <a:srgbClr val="000000"/>
                          </a:solidFill>
                          <a:effectLst/>
                          <a:latin typeface="Aptos" panose="020B0004020202020204" pitchFamily="34" charset="0"/>
                        </a:rPr>
                        <a:t>Caburgua</a:t>
                      </a:r>
                      <a:r>
                        <a:rPr lang="es-CL" sz="1400" b="1" i="0" u="none" strike="noStrike" dirty="0">
                          <a:solidFill>
                            <a:srgbClr val="000000"/>
                          </a:solidFill>
                          <a:effectLst/>
                          <a:latin typeface="Aptos" panose="020B0004020202020204" pitchFamily="34" charset="0"/>
                        </a:rPr>
                        <a:t> II.</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BFEFE"/>
                    </a:solidFill>
                  </a:tcPr>
                </a:tc>
                <a:tc>
                  <a:txBody>
                    <a:bodyPr/>
                    <a:lstStyle/>
                    <a:p>
                      <a:pPr algn="r" fontAlgn="ctr"/>
                      <a:r>
                        <a:rPr lang="es-CL" sz="1200" b="1" i="0" u="none" strike="noStrike" dirty="0">
                          <a:solidFill>
                            <a:srgbClr val="000000"/>
                          </a:solidFill>
                          <a:effectLst/>
                          <a:latin typeface="Aptos" panose="020B0004020202020204" pitchFamily="34" charset="0"/>
                        </a:rPr>
                        <a:t>220.000</a:t>
                      </a:r>
                    </a:p>
                  </a:txBody>
                  <a:tcPr marL="5262" marR="5262" marT="52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218.550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218.569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218.569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000000"/>
                          </a:solidFill>
                          <a:effectLst/>
                          <a:latin typeface="Aptos" panose="020B0004020202020204" pitchFamily="34" charset="0"/>
                        </a:rPr>
                        <a:t>223.176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228.657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96.687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185.392</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247.586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218.569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76.791</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95.923</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200" b="1" i="0" u="none" strike="noStrike">
                          <a:solidFill>
                            <a:srgbClr val="000000"/>
                          </a:solidFill>
                          <a:effectLst/>
                          <a:latin typeface="Aptos" panose="020B0004020202020204" pitchFamily="34" charset="0"/>
                        </a:rPr>
                        <a:t> </a:t>
                      </a:r>
                    </a:p>
                  </a:txBody>
                  <a:tcPr marL="5262" marR="5262" marT="52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3714962"/>
                  </a:ext>
                </a:extLst>
              </a:tr>
              <a:tr h="123123">
                <a:tc>
                  <a:txBody>
                    <a:bodyPr/>
                    <a:lstStyle/>
                    <a:p>
                      <a:pPr algn="ctr"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90.089</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es-CL" sz="1200" b="1" i="0" u="none" strike="noStrike" dirty="0">
                          <a:solidFill>
                            <a:srgbClr val="FF0000"/>
                          </a:solidFill>
                          <a:effectLst/>
                          <a:latin typeface="Aptos" panose="020B0004020202020204" pitchFamily="34" charset="0"/>
                        </a:rPr>
                        <a:t>SOBREPROD</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tc>
                  <a:txBody>
                    <a:bodyPr/>
                    <a:lstStyle/>
                    <a:p>
                      <a:pPr algn="l"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tc>
                  <a:txBody>
                    <a:bodyPr/>
                    <a:lstStyle/>
                    <a:p>
                      <a:pPr algn="l" fontAlgn="ctr"/>
                      <a:r>
                        <a:rPr lang="es-CL" sz="1200" b="1" i="0" u="none" strike="noStrike">
                          <a:solidFill>
                            <a:srgbClr val="000000"/>
                          </a:solidFill>
                          <a:effectLst/>
                          <a:latin typeface="Aptos" panose="020B0004020202020204" pitchFamily="34" charset="0"/>
                        </a:rPr>
                        <a:t> </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FC0"/>
                    </a:solidFill>
                  </a:tcPr>
                </a:tc>
                <a:tc>
                  <a:txBody>
                    <a:bodyPr/>
                    <a:lstStyle/>
                    <a:p>
                      <a:pPr algn="r" fontAlgn="ctr"/>
                      <a:r>
                        <a:rPr lang="es-CL" sz="1200" b="1" i="0" u="none" strike="noStrike">
                          <a:solidFill>
                            <a:srgbClr val="FF0000"/>
                          </a:solidFill>
                          <a:effectLst/>
                          <a:latin typeface="Aptos" panose="020B0004020202020204" pitchFamily="34" charset="0"/>
                        </a:rPr>
                        <a:t>3.176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8.657</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FF0000"/>
                          </a:solidFill>
                          <a:effectLst/>
                          <a:latin typeface="Aptos" panose="020B0004020202020204" pitchFamily="34" charset="0"/>
                        </a:rPr>
                        <a:t>27.586</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0</a:t>
                      </a:r>
                    </a:p>
                  </a:txBody>
                  <a:tcPr marL="5262" marR="5262" marT="52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s-CL" sz="1200" b="1" i="0" u="none" strike="noStrike">
                          <a:solidFill>
                            <a:srgbClr val="FF0000"/>
                          </a:solidFill>
                          <a:effectLst/>
                          <a:latin typeface="Aptos" panose="020B0004020202020204" pitchFamily="34" charset="0"/>
                        </a:rPr>
                        <a:t>39.419</a:t>
                      </a:r>
                    </a:p>
                  </a:txBody>
                  <a:tcPr marL="5262" marR="5262" marT="526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0589751"/>
                  </a:ext>
                </a:extLst>
              </a:tr>
              <a:tr h="140311">
                <a:tc>
                  <a:txBody>
                    <a:bodyPr/>
                    <a:lstStyle/>
                    <a:p>
                      <a:pPr algn="ctr" fontAlgn="ctr"/>
                      <a:r>
                        <a:rPr lang="es-CL" sz="1200" b="1" i="0" u="none" strike="noStrike">
                          <a:solidFill>
                            <a:srgbClr val="000000"/>
                          </a:solidFill>
                          <a:effectLst/>
                          <a:latin typeface="Aptos" panose="020B0004020202020204" pitchFamily="34" charset="0"/>
                        </a:rPr>
                        <a:t> </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 </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1200" b="1" i="0" u="none" strike="noStrike">
                          <a:solidFill>
                            <a:srgbClr val="000000"/>
                          </a:solidFill>
                          <a:effectLst/>
                          <a:latin typeface="Aptos" panose="020B0004020202020204" pitchFamily="34" charset="0"/>
                        </a:rPr>
                        <a:t>TOTAL</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ctr"/>
                      <a:r>
                        <a:rPr lang="es-CL" sz="1200" b="1" i="0" u="none" strike="noStrike" dirty="0">
                          <a:solidFill>
                            <a:srgbClr val="000000"/>
                          </a:solidFill>
                          <a:effectLst/>
                          <a:latin typeface="Aptos" panose="020B0004020202020204" pitchFamily="34" charset="0"/>
                        </a:rPr>
                        <a:t>3.357.000</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2.414.571</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2.415.837</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2.415.837</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1.663.275</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1.982.745</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1.893.907</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2.530.612</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2.265.925</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2.989.826</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2.322.146</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a:solidFill>
                            <a:srgbClr val="000000"/>
                          </a:solidFill>
                          <a:effectLst/>
                          <a:latin typeface="Aptos" panose="020B0004020202020204" pitchFamily="34" charset="0"/>
                        </a:rPr>
                        <a:t>3.029.832</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s-CL" sz="1200" b="1" i="0" u="none" strike="noStrike" dirty="0">
                          <a:solidFill>
                            <a:srgbClr val="FF0000"/>
                          </a:solidFill>
                          <a:effectLst/>
                          <a:latin typeface="Aptos" panose="020B0004020202020204" pitchFamily="34" charset="0"/>
                        </a:rPr>
                        <a:t>3.068.246</a:t>
                      </a:r>
                    </a:p>
                  </a:txBody>
                  <a:tcPr marL="5262" marR="5262" marT="52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9903213"/>
                  </a:ext>
                </a:extLst>
              </a:tr>
            </a:tbl>
          </a:graphicData>
        </a:graphic>
      </p:graphicFrame>
      <p:sp>
        <p:nvSpPr>
          <p:cNvPr id="2" name="CuadroTexto 1">
            <a:extLst>
              <a:ext uri="{FF2B5EF4-FFF2-40B4-BE49-F238E27FC236}">
                <a16:creationId xmlns:a16="http://schemas.microsoft.com/office/drawing/2014/main" id="{43CE373D-2032-CD04-5DE5-E325AB4AE27C}"/>
              </a:ext>
            </a:extLst>
          </p:cNvPr>
          <p:cNvSpPr txBox="1"/>
          <p:nvPr/>
        </p:nvSpPr>
        <p:spPr>
          <a:xfrm>
            <a:off x="2073777" y="244699"/>
            <a:ext cx="9019072" cy="461665"/>
          </a:xfrm>
          <a:prstGeom prst="rect">
            <a:avLst/>
          </a:prstGeom>
          <a:solidFill>
            <a:srgbClr val="7030A0"/>
          </a:solidFill>
        </p:spPr>
        <p:txBody>
          <a:bodyPr wrap="none" rtlCol="0">
            <a:spAutoFit/>
          </a:bodyPr>
          <a:lstStyle/>
          <a:p>
            <a:r>
              <a:rPr lang="es-CL" sz="2400" b="1" dirty="0">
                <a:solidFill>
                  <a:schemeClr val="bg1"/>
                </a:solidFill>
                <a:latin typeface="Aptos" panose="020B0004020202020204" pitchFamily="34" charset="0"/>
              </a:rPr>
              <a:t>SOBREPRODUCCIÓN DE LAS PISC. DE LA CLV AÑOS 2012--2019</a:t>
            </a:r>
          </a:p>
        </p:txBody>
      </p:sp>
    </p:spTree>
    <p:extLst>
      <p:ext uri="{BB962C8B-B14F-4D97-AF65-F5344CB8AC3E}">
        <p14:creationId xmlns:p14="http://schemas.microsoft.com/office/powerpoint/2010/main" val="21355372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241362-A9A8-3FEF-C3A3-A586BE753D7A}"/>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359BE6E-4BD8-8B63-C6D1-EFBAB8FC2145}"/>
              </a:ext>
            </a:extLst>
          </p:cNvPr>
          <p:cNvSpPr txBox="1"/>
          <p:nvPr/>
        </p:nvSpPr>
        <p:spPr>
          <a:xfrm>
            <a:off x="2204357" y="244244"/>
            <a:ext cx="7783285" cy="954107"/>
          </a:xfrm>
          <a:prstGeom prst="rect">
            <a:avLst/>
          </a:prstGeom>
          <a:solidFill>
            <a:srgbClr val="7030A0"/>
          </a:solidFill>
        </p:spPr>
        <p:txBody>
          <a:bodyPr wrap="none" rtlCol="0">
            <a:spAutoFit/>
          </a:bodyPr>
          <a:lstStyle/>
          <a:p>
            <a:pPr algn="ctr"/>
            <a:r>
              <a:rPr lang="es-CL" sz="2800" b="1" dirty="0">
                <a:solidFill>
                  <a:schemeClr val="bg1"/>
                </a:solidFill>
                <a:latin typeface="Aptos" panose="020B0004020202020204" pitchFamily="34" charset="0"/>
              </a:rPr>
              <a:t>SOBREPRODUCCIÓN DE SEIS PISC. DE LA CLV </a:t>
            </a:r>
          </a:p>
          <a:p>
            <a:pPr algn="ctr"/>
            <a:r>
              <a:rPr lang="es-CL" sz="2800" b="1" dirty="0">
                <a:solidFill>
                  <a:schemeClr val="bg1"/>
                </a:solidFill>
                <a:latin typeface="Aptos" panose="020B0004020202020204" pitchFamily="34" charset="0"/>
              </a:rPr>
              <a:t>AÑOS 2012--2019</a:t>
            </a:r>
          </a:p>
        </p:txBody>
      </p:sp>
      <p:pic>
        <p:nvPicPr>
          <p:cNvPr id="6" name="Imagen 5">
            <a:extLst>
              <a:ext uri="{FF2B5EF4-FFF2-40B4-BE49-F238E27FC236}">
                <a16:creationId xmlns:a16="http://schemas.microsoft.com/office/drawing/2014/main" id="{7C98AE47-6AFD-C43D-2C5D-F1F206493B37}"/>
              </a:ext>
            </a:extLst>
          </p:cNvPr>
          <p:cNvPicPr>
            <a:picLocks noChangeAspect="1"/>
          </p:cNvPicPr>
          <p:nvPr/>
        </p:nvPicPr>
        <p:blipFill>
          <a:blip r:embed="rId2"/>
          <a:stretch>
            <a:fillRect/>
          </a:stretch>
        </p:blipFill>
        <p:spPr>
          <a:xfrm>
            <a:off x="45823" y="1514006"/>
            <a:ext cx="12085062" cy="4180212"/>
          </a:xfrm>
          <a:prstGeom prst="rect">
            <a:avLst/>
          </a:prstGeom>
          <a:solidFill>
            <a:srgbClr val="DFFEFF"/>
          </a:solidFill>
        </p:spPr>
      </p:pic>
    </p:spTree>
    <p:extLst>
      <p:ext uri="{BB962C8B-B14F-4D97-AF65-F5344CB8AC3E}">
        <p14:creationId xmlns:p14="http://schemas.microsoft.com/office/powerpoint/2010/main" val="3579367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705E317-ED69-BBF1-2DDF-18D08D1AEDCA}"/>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43F8888-7581-0451-7FFF-AFE90F4B0F11}"/>
              </a:ext>
            </a:extLst>
          </p:cNvPr>
          <p:cNvSpPr txBox="1"/>
          <p:nvPr/>
        </p:nvSpPr>
        <p:spPr>
          <a:xfrm>
            <a:off x="2498059" y="166309"/>
            <a:ext cx="7195881" cy="461665"/>
          </a:xfrm>
          <a:prstGeom prst="rect">
            <a:avLst/>
          </a:prstGeom>
          <a:solidFill>
            <a:srgbClr val="DCFEC0"/>
          </a:solidFill>
          <a:ln w="114300">
            <a:solidFill>
              <a:srgbClr val="C00000"/>
            </a:solidFill>
          </a:ln>
        </p:spPr>
        <p:txBody>
          <a:bodyPr wrap="none" rtlCol="0">
            <a:spAutoFit/>
          </a:bodyPr>
          <a:lstStyle/>
          <a:p>
            <a:r>
              <a:rPr lang="es-CL" sz="2400" b="1" dirty="0"/>
              <a:t>SUPERINTENDENCIA DEL MEDIO AMBIENTE</a:t>
            </a:r>
          </a:p>
        </p:txBody>
      </p:sp>
      <p:sp>
        <p:nvSpPr>
          <p:cNvPr id="4" name="CuadroTexto 3">
            <a:extLst>
              <a:ext uri="{FF2B5EF4-FFF2-40B4-BE49-F238E27FC236}">
                <a16:creationId xmlns:a16="http://schemas.microsoft.com/office/drawing/2014/main" id="{59B1F12A-2FC3-A91E-360B-97154C693208}"/>
              </a:ext>
            </a:extLst>
          </p:cNvPr>
          <p:cNvSpPr txBox="1"/>
          <p:nvPr/>
        </p:nvSpPr>
        <p:spPr>
          <a:xfrm>
            <a:off x="742950" y="1065307"/>
            <a:ext cx="10428543" cy="5324535"/>
          </a:xfrm>
          <a:prstGeom prst="rect">
            <a:avLst/>
          </a:prstGeom>
          <a:solidFill>
            <a:srgbClr val="DCFEC0"/>
          </a:solidFill>
          <a:ln w="120650" cmpd="thickThin">
            <a:solidFill>
              <a:srgbClr val="C00000"/>
            </a:solidFill>
          </a:ln>
        </p:spPr>
        <p:txBody>
          <a:bodyPr wrap="square" rtlCol="0">
            <a:spAutoFit/>
          </a:bodyPr>
          <a:lstStyle/>
          <a:p>
            <a:pPr algn="just"/>
            <a:r>
              <a:rPr lang="es-MX" sz="24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Ley 20417 </a:t>
            </a:r>
            <a:r>
              <a:rPr lang="es-CL" sz="2000" b="1" kern="100" dirty="0">
                <a:effectLst/>
                <a:latin typeface="Aptos" panose="020B0004020202020204" pitchFamily="34" charset="0"/>
                <a:ea typeface="Aptos" panose="020B0004020202020204" pitchFamily="34" charset="0"/>
                <a:cs typeface="Times New Roman" panose="02020603050405020304" pitchFamily="18" charset="0"/>
              </a:rPr>
              <a:t>crea el Ministerio, el Servicio de Evaluación Ambiental y la SUPERINTENDENCIA DEL MEDIO AMBIENTE. M. Secretaría General de la Presidencia   Última modificación: 06-sep-2023 - ley 21600.</a:t>
            </a:r>
            <a:endParaRPr lang="es-CL"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s-CL" sz="2400" b="1" kern="100" dirty="0">
              <a:effectLst/>
              <a:latin typeface="Aptos" panose="020B0004020202020204" pitchFamily="34" charset="0"/>
              <a:ea typeface="Aptos" panose="020B0004020202020204" pitchFamily="34" charset="0"/>
              <a:cs typeface="Aptos" panose="020B0004020202020204" pitchFamily="34" charset="0"/>
            </a:endParaRPr>
          </a:p>
          <a:p>
            <a:pPr algn="just"/>
            <a:r>
              <a:rPr lang="es-CL" sz="2400" b="1" kern="100" dirty="0">
                <a:effectLst/>
                <a:highlight>
                  <a:srgbClr val="FFFF00"/>
                </a:highlight>
                <a:latin typeface="Aptos" panose="020B0004020202020204" pitchFamily="34" charset="0"/>
                <a:ea typeface="Aptos" panose="020B0004020202020204" pitchFamily="34" charset="0"/>
                <a:cs typeface="Aptos" panose="020B0004020202020204" pitchFamily="34" charset="0"/>
              </a:rPr>
              <a:t>Artículo 1.-</a:t>
            </a:r>
            <a:r>
              <a:rPr lang="es-CL" sz="2400" b="1" kern="100" dirty="0">
                <a:effectLst/>
                <a:latin typeface="Aptos" panose="020B0004020202020204" pitchFamily="34" charset="0"/>
                <a:ea typeface="Aptos" panose="020B0004020202020204" pitchFamily="34" charset="0"/>
                <a:cs typeface="Aptos" panose="020B0004020202020204" pitchFamily="34" charset="0"/>
              </a:rPr>
              <a:t> LA SUPERINTENDENCIA </a:t>
            </a:r>
            <a:r>
              <a:rPr lang="es-CL" sz="2000" kern="100" dirty="0">
                <a:effectLst/>
                <a:latin typeface="Aptos" panose="020B0004020202020204" pitchFamily="34" charset="0"/>
                <a:ea typeface="Aptos" panose="020B0004020202020204" pitchFamily="34" charset="0"/>
                <a:cs typeface="Aptos" panose="020B0004020202020204" pitchFamily="34" charset="0"/>
              </a:rPr>
              <a:t>constituye una</a:t>
            </a:r>
            <a:r>
              <a:rPr lang="es-CL" sz="2000" b="1" kern="100" dirty="0">
                <a:effectLst/>
                <a:latin typeface="Aptos" panose="020B0004020202020204" pitchFamily="34" charset="0"/>
                <a:ea typeface="Aptos" panose="020B0004020202020204" pitchFamily="34" charset="0"/>
                <a:cs typeface="Aptos" panose="020B0004020202020204" pitchFamily="34" charset="0"/>
              </a:rPr>
              <a:t> </a:t>
            </a:r>
            <a:r>
              <a:rPr lang="es-CL" sz="2400" b="1" kern="100" dirty="0">
                <a:effectLst/>
                <a:latin typeface="Aptos" panose="020B0004020202020204" pitchFamily="34" charset="0"/>
                <a:ea typeface="Aptos" panose="020B0004020202020204" pitchFamily="34" charset="0"/>
                <a:cs typeface="Aptos" panose="020B0004020202020204" pitchFamily="34" charset="0"/>
              </a:rPr>
              <a:t>INSTITUCIÓN FISCALIZADORA</a:t>
            </a:r>
            <a:r>
              <a:rPr lang="es-CL" sz="2000" b="1" kern="100" dirty="0">
                <a:effectLst/>
                <a:latin typeface="Aptos" panose="020B0004020202020204" pitchFamily="34" charset="0"/>
                <a:ea typeface="Aptos" panose="020B0004020202020204" pitchFamily="34" charset="0"/>
                <a:cs typeface="Aptos" panose="020B0004020202020204" pitchFamily="34" charset="0"/>
              </a:rPr>
              <a:t> </a:t>
            </a:r>
            <a:r>
              <a:rPr lang="es-CL" sz="2000" kern="100" dirty="0">
                <a:effectLst/>
                <a:latin typeface="Aptos" panose="020B0004020202020204" pitchFamily="34" charset="0"/>
                <a:ea typeface="Aptos" panose="020B0004020202020204" pitchFamily="34" charset="0"/>
                <a:cs typeface="Aptos" panose="020B0004020202020204" pitchFamily="34" charset="0"/>
              </a:rPr>
              <a:t>en los términos del decreto ley </a:t>
            </a:r>
            <a:r>
              <a:rPr lang="es-CL" sz="2000" kern="100" dirty="0" err="1">
                <a:effectLst/>
                <a:latin typeface="Aptos" panose="020B0004020202020204" pitchFamily="34" charset="0"/>
                <a:ea typeface="Aptos" panose="020B0004020202020204" pitchFamily="34" charset="0"/>
                <a:cs typeface="Aptos" panose="020B0004020202020204" pitchFamily="34" charset="0"/>
              </a:rPr>
              <a:t>Nº</a:t>
            </a:r>
            <a:r>
              <a:rPr lang="es-CL" sz="2000" kern="100" dirty="0">
                <a:effectLst/>
                <a:latin typeface="Aptos" panose="020B0004020202020204" pitchFamily="34" charset="0"/>
                <a:ea typeface="Aptos" panose="020B0004020202020204" pitchFamily="34" charset="0"/>
                <a:cs typeface="Aptos" panose="020B0004020202020204" pitchFamily="34" charset="0"/>
              </a:rPr>
              <a:t> 3.551, de 1981.</a:t>
            </a:r>
          </a:p>
          <a:p>
            <a:pPr algn="just"/>
            <a:endParaRPr lang="es-CL" sz="2000" kern="100" dirty="0">
              <a:latin typeface="Aptos" panose="020B0004020202020204" pitchFamily="34" charset="0"/>
              <a:ea typeface="Aptos" panose="020B0004020202020204" pitchFamily="34" charset="0"/>
              <a:cs typeface="Aptos" panose="020B0004020202020204" pitchFamily="34" charset="0"/>
            </a:endParaRPr>
          </a:p>
          <a:p>
            <a:pPr algn="just"/>
            <a:r>
              <a:rPr lang="es-MX" sz="2400" b="1" kern="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Ley 19.300.</a:t>
            </a:r>
            <a:r>
              <a:rPr lang="es-MX" sz="2400" b="1" kern="0" dirty="0">
                <a:effectLst/>
                <a:latin typeface="Aptos" panose="020B0004020202020204" pitchFamily="34" charset="0"/>
                <a:ea typeface="Aptos" panose="020B0004020202020204" pitchFamily="34" charset="0"/>
                <a:cs typeface="Times New Roman" panose="02020603050405020304" pitchFamily="18" charset="0"/>
              </a:rPr>
              <a:t> </a:t>
            </a:r>
            <a:r>
              <a:rPr lang="es-MX" sz="1800" b="1" kern="0" dirty="0">
                <a:effectLst/>
                <a:latin typeface="Aptos" panose="020B0004020202020204" pitchFamily="34" charset="0"/>
                <a:ea typeface="Aptos" panose="020B0004020202020204" pitchFamily="34" charset="0"/>
                <a:cs typeface="Times New Roman" panose="02020603050405020304" pitchFamily="18" charset="0"/>
              </a:rPr>
              <a:t>Aprueba ley sobre bases generales del medio ambiente. M. Secretaría General de la Presidencia. Última versión de : 10-abr-2024 </a:t>
            </a:r>
          </a:p>
          <a:p>
            <a:pPr algn="just"/>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MX" sz="2400" b="1" kern="0" dirty="0">
                <a:solidFill>
                  <a:srgbClr val="000000"/>
                </a:solidFill>
                <a:effectLst/>
                <a:highlight>
                  <a:srgbClr val="FFFF00"/>
                </a:highlight>
                <a:latin typeface="Aptos" panose="020B0004020202020204" pitchFamily="34" charset="0"/>
                <a:ea typeface="Aptos" panose="020B0004020202020204" pitchFamily="34" charset="0"/>
                <a:cs typeface="Times New Roman" panose="02020603050405020304" pitchFamily="18" charset="0"/>
              </a:rPr>
              <a:t>Artículo 64.-</a:t>
            </a:r>
            <a:r>
              <a:rPr lang="es-MX" sz="2400" b="1" kern="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r>
              <a:rPr lang="es-MX" sz="2000" b="1" kern="0" dirty="0">
                <a:solidFill>
                  <a:srgbClr val="000000"/>
                </a:solidFill>
                <a:effectLst/>
                <a:highlight>
                  <a:srgbClr val="FFFF00"/>
                </a:highlight>
                <a:latin typeface="Aptos" panose="020B0004020202020204" pitchFamily="34" charset="0"/>
                <a:ea typeface="Aptos" panose="020B0004020202020204" pitchFamily="34" charset="0"/>
                <a:cs typeface="Times New Roman" panose="02020603050405020304" pitchFamily="18" charset="0"/>
              </a:rPr>
              <a:t>LA F</a:t>
            </a:r>
            <a:r>
              <a:rPr lang="es-MX" b="1" dirty="0">
                <a:highlight>
                  <a:srgbClr val="FFFF00"/>
                </a:highlight>
                <a:latin typeface="Aptos" panose="020B0004020202020204" pitchFamily="34" charset="0"/>
              </a:rPr>
              <a:t>ISCALIZACIÓN DEL PERMANENTE </a:t>
            </a:r>
            <a:r>
              <a:rPr lang="es-MX" sz="2000" b="1" kern="0" dirty="0">
                <a:solidFill>
                  <a:srgbClr val="000000"/>
                </a:solidFill>
                <a:effectLst/>
                <a:highlight>
                  <a:srgbClr val="00FFFF"/>
                </a:highlight>
                <a:latin typeface="Aptos" panose="020B0004020202020204" pitchFamily="34" charset="0"/>
                <a:ea typeface="Aptos" panose="020B0004020202020204" pitchFamily="34" charset="0"/>
                <a:cs typeface="Times New Roman" panose="02020603050405020304" pitchFamily="18" charset="0"/>
              </a:rPr>
              <a:t>cumplimiento de las normas y condiciones sobre la base de las cuales </a:t>
            </a:r>
            <a:r>
              <a:rPr lang="es-MX" sz="2000" b="1" kern="0" dirty="0">
                <a:solidFill>
                  <a:srgbClr val="000000"/>
                </a:solidFill>
                <a:effectLst/>
                <a:highlight>
                  <a:srgbClr val="FFFF00"/>
                </a:highlight>
                <a:latin typeface="Aptos" panose="020B0004020202020204" pitchFamily="34" charset="0"/>
                <a:ea typeface="Aptos" panose="020B0004020202020204" pitchFamily="34" charset="0"/>
                <a:cs typeface="Times New Roman" panose="02020603050405020304" pitchFamily="18" charset="0"/>
              </a:rPr>
              <a:t>SE HAN APROBADO O ACEPTADO LOS ESTUDIOS Y DECLARACIONES DE IMPACTO AMBIENTAL</a:t>
            </a:r>
            <a:r>
              <a:rPr lang="es-MX" sz="2000" b="1" kern="0" dirty="0">
                <a:solidFill>
                  <a:srgbClr val="000000"/>
                </a:solidFill>
                <a:effectLst/>
                <a:highlight>
                  <a:srgbClr val="00FFFF"/>
                </a:highlight>
                <a:latin typeface="Aptos" panose="020B0004020202020204" pitchFamily="34" charset="0"/>
                <a:ea typeface="Aptos" panose="020B0004020202020204" pitchFamily="34" charset="0"/>
                <a:cs typeface="Times New Roman" panose="02020603050405020304" pitchFamily="18" charset="0"/>
              </a:rPr>
              <a:t>, de las medidas e instrumentos que establezcan los planes de prevención y de descontaminación y de las normas de calidad y emisión, </a:t>
            </a:r>
            <a:r>
              <a:rPr lang="es-MX" sz="2000" b="1" kern="0" dirty="0">
                <a:solidFill>
                  <a:srgbClr val="000000"/>
                </a:solidFill>
                <a:effectLst/>
                <a:highlight>
                  <a:srgbClr val="FFFF00"/>
                </a:highlight>
                <a:latin typeface="Aptos" panose="020B0004020202020204" pitchFamily="34" charset="0"/>
                <a:ea typeface="Aptos" panose="020B0004020202020204" pitchFamily="34" charset="0"/>
                <a:cs typeface="Times New Roman" panose="02020603050405020304" pitchFamily="18" charset="0"/>
              </a:rPr>
              <a:t>SERÁ EFECTUADA POR LA SUPERINTENDENCIA DEL MEDIO </a:t>
            </a:r>
            <a:r>
              <a:rPr lang="es-MX" sz="2000" b="1" kern="0" dirty="0">
                <a:solidFill>
                  <a:srgbClr val="000000"/>
                </a:solidFill>
                <a:highlight>
                  <a:srgbClr val="FFFF00"/>
                </a:highlight>
                <a:latin typeface="Aptos" panose="020B0004020202020204" pitchFamily="34" charset="0"/>
                <a:ea typeface="Aptos" panose="020B0004020202020204" pitchFamily="34" charset="0"/>
                <a:cs typeface="Times New Roman" panose="02020603050405020304" pitchFamily="18" charset="0"/>
              </a:rPr>
              <a:t>A</a:t>
            </a:r>
            <a:r>
              <a:rPr lang="es-MX" sz="2000" b="1" kern="0" dirty="0">
                <a:solidFill>
                  <a:srgbClr val="000000"/>
                </a:solidFill>
                <a:effectLst/>
                <a:highlight>
                  <a:srgbClr val="FFFF00"/>
                </a:highlight>
                <a:latin typeface="Aptos" panose="020B0004020202020204" pitchFamily="34" charset="0"/>
                <a:ea typeface="Aptos" panose="020B0004020202020204" pitchFamily="34" charset="0"/>
                <a:cs typeface="Times New Roman" panose="02020603050405020304" pitchFamily="18" charset="0"/>
              </a:rPr>
              <a:t>MBIENTE </a:t>
            </a:r>
            <a:r>
              <a:rPr lang="es-MX" sz="2000" b="1" kern="0" dirty="0">
                <a:solidFill>
                  <a:srgbClr val="000000"/>
                </a:solidFill>
                <a:effectLst/>
                <a:highlight>
                  <a:srgbClr val="00FFFF"/>
                </a:highlight>
                <a:latin typeface="Aptos" panose="020B0004020202020204" pitchFamily="34" charset="0"/>
                <a:ea typeface="Aptos" panose="020B0004020202020204" pitchFamily="34" charset="0"/>
                <a:cs typeface="Times New Roman" panose="02020603050405020304" pitchFamily="18" charset="0"/>
              </a:rPr>
              <a:t>de conformidad a lo señalado por la ley.</a:t>
            </a:r>
            <a:r>
              <a:rPr lang="es-MX" sz="2000" b="1" kern="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es-CL"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076451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0B0037A-114B-6309-26B2-A1BF461AC5C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5AFDECAB-795B-4ECD-FB6A-9926C15E50D3}"/>
              </a:ext>
            </a:extLst>
          </p:cNvPr>
          <p:cNvSpPr txBox="1"/>
          <p:nvPr/>
        </p:nvSpPr>
        <p:spPr>
          <a:xfrm>
            <a:off x="267629" y="206454"/>
            <a:ext cx="11591811" cy="1200329"/>
          </a:xfrm>
          <a:prstGeom prst="rect">
            <a:avLst/>
          </a:prstGeom>
          <a:solidFill>
            <a:srgbClr val="DFFEFF"/>
          </a:solidFill>
        </p:spPr>
        <p:txBody>
          <a:bodyPr wrap="square" rtlCol="0">
            <a:spAutoFit/>
          </a:bodyPr>
          <a:lstStyle/>
          <a:p>
            <a:pPr algn="just"/>
            <a:r>
              <a:rPr lang="es-CL" sz="24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DECRETO 320 </a:t>
            </a:r>
            <a:r>
              <a:rPr lang="es-CL" sz="2400" b="1" kern="100" dirty="0">
                <a:effectLst/>
                <a:latin typeface="Aptos" panose="020B0004020202020204" pitchFamily="34" charset="0"/>
                <a:ea typeface="Aptos" panose="020B0004020202020204" pitchFamily="34" charset="0"/>
                <a:cs typeface="Times New Roman" panose="02020603050405020304" pitchFamily="18" charset="0"/>
              </a:rPr>
              <a:t>Reglamento ambiental para la acuicultura. M. de Economía, Fomento y Reconstrucción; SUBPESCA. Fecha publicación: 14-dic-2001: última modificación: 24-feb-2022 decreto 45</a:t>
            </a:r>
            <a:endParaRPr lang="es-CL"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uadroTexto 2">
            <a:extLst>
              <a:ext uri="{FF2B5EF4-FFF2-40B4-BE49-F238E27FC236}">
                <a16:creationId xmlns:a16="http://schemas.microsoft.com/office/drawing/2014/main" id="{9373C7F3-B523-2736-091D-E4EBAF9B8BB7}"/>
              </a:ext>
            </a:extLst>
          </p:cNvPr>
          <p:cNvSpPr txBox="1"/>
          <p:nvPr/>
        </p:nvSpPr>
        <p:spPr>
          <a:xfrm>
            <a:off x="267629" y="1614539"/>
            <a:ext cx="11591811" cy="1200329"/>
          </a:xfrm>
          <a:prstGeom prst="rect">
            <a:avLst/>
          </a:prstGeom>
          <a:solidFill>
            <a:srgbClr val="DFFEFF"/>
          </a:solidFill>
        </p:spPr>
        <p:txBody>
          <a:bodyPr wrap="square" rtlCol="0">
            <a:spAutoFit/>
          </a:bodyPr>
          <a:lstStyle/>
          <a:p>
            <a:pPr algn="just"/>
            <a:r>
              <a:rPr lang="es-CL" sz="2400" b="1" kern="100" dirty="0">
                <a:solidFill>
                  <a:srgbClr val="000000"/>
                </a:solidFill>
                <a:effectLst/>
                <a:highlight>
                  <a:srgbClr val="FFFF00"/>
                </a:highlight>
                <a:latin typeface="Aptos" panose="020B0004020202020204" pitchFamily="34" charset="0"/>
                <a:ea typeface="Aptos" panose="020B0004020202020204" pitchFamily="34" charset="0"/>
                <a:cs typeface="Courier New" panose="02070309020205020404" pitchFamily="49" charset="0"/>
              </a:rPr>
              <a:t>TITULO III</a:t>
            </a:r>
            <a:r>
              <a:rPr lang="es-CL" sz="24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 </a:t>
            </a:r>
            <a:r>
              <a:rPr lang="es-CL" sz="2400" b="1" kern="100" dirty="0">
                <a:solidFill>
                  <a:srgbClr val="000000"/>
                </a:solidFill>
                <a:effectLst/>
                <a:highlight>
                  <a:srgbClr val="FFFF00"/>
                </a:highlight>
                <a:latin typeface="Aptos" panose="020B0004020202020204" pitchFamily="34" charset="0"/>
                <a:ea typeface="Aptos" panose="020B0004020202020204" pitchFamily="34" charset="0"/>
                <a:cs typeface="Courier New" panose="02070309020205020404" pitchFamily="49" charset="0"/>
              </a:rPr>
              <a:t>Artículo 15º.- </a:t>
            </a:r>
            <a:endParaRPr lang="es-CL"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2400" b="1" kern="100" dirty="0">
                <a:solidFill>
                  <a:srgbClr val="000000"/>
                </a:solidFill>
                <a:effectLst/>
                <a:highlight>
                  <a:srgbClr val="00FFFF"/>
                </a:highlight>
                <a:latin typeface="Aptos" panose="020B0004020202020204" pitchFamily="34" charset="0"/>
                <a:ea typeface="Aptos" panose="020B0004020202020204" pitchFamily="34" charset="0"/>
                <a:cs typeface="Courier New" panose="02070309020205020404" pitchFamily="49" charset="0"/>
              </a:rPr>
              <a:t>El  titular de un centro de cultivo NO PODRÁ SUPERAR LOS NIVELES DE PRODUCCIÓN APROBADOS EN LA RESOLUCIÓN DE CALIFICACIÓN AMBIENTAL</a:t>
            </a:r>
            <a:r>
              <a:rPr lang="es-CL" sz="2400" kern="100" dirty="0">
                <a:solidFill>
                  <a:srgbClr val="000000"/>
                </a:solidFill>
                <a:effectLst/>
                <a:latin typeface="Aptos" panose="020B0004020202020204" pitchFamily="34" charset="0"/>
                <a:ea typeface="Aptos" panose="020B0004020202020204" pitchFamily="34" charset="0"/>
                <a:cs typeface="Courier New" panose="02070309020205020404" pitchFamily="49" charset="0"/>
              </a:rPr>
              <a:t>. </a:t>
            </a:r>
            <a:endParaRPr lang="es-CL"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3F3DA4D4-A537-EBEB-B04E-4994E46BB5BF}"/>
              </a:ext>
            </a:extLst>
          </p:cNvPr>
          <p:cNvSpPr txBox="1"/>
          <p:nvPr/>
        </p:nvSpPr>
        <p:spPr>
          <a:xfrm>
            <a:off x="267629" y="3429000"/>
            <a:ext cx="11591811" cy="3046988"/>
          </a:xfrm>
          <a:prstGeom prst="rect">
            <a:avLst/>
          </a:prstGeom>
          <a:solidFill>
            <a:srgbClr val="DFFEFF"/>
          </a:solidFill>
        </p:spPr>
        <p:txBody>
          <a:bodyPr wrap="square" rtlCol="0">
            <a:spAutoFit/>
          </a:bodyPr>
          <a:lstStyle/>
          <a:p>
            <a:pPr algn="just"/>
            <a:r>
              <a:rPr lang="es-MX" sz="24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Decreto con fuerza de ley 1122. Fija texto del CÓDIGO DE AGUAS </a:t>
            </a:r>
            <a:r>
              <a:rPr lang="es-MX" sz="2400" b="1" kern="100" dirty="0">
                <a:effectLst/>
                <a:latin typeface="Aptos" panose="020B0004020202020204" pitchFamily="34" charset="0"/>
                <a:ea typeface="Aptos" panose="020B0004020202020204" pitchFamily="34" charset="0"/>
                <a:cs typeface="Times New Roman" panose="02020603050405020304" pitchFamily="18" charset="0"/>
              </a:rPr>
              <a:t>. M. de Justicia. Última modificación: 30-may-2024 ley 21671.</a:t>
            </a:r>
            <a:endParaRPr lang="es-CL"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MX" sz="1800" b="1" kern="100" dirty="0">
                <a:effectLst/>
                <a:latin typeface="Aptos" panose="020B0004020202020204" pitchFamily="34" charset="0"/>
                <a:ea typeface="Aptos" panose="020B0004020202020204" pitchFamily="34" charset="0"/>
                <a:cs typeface="Times New Roman" panose="02020603050405020304" pitchFamily="18" charset="0"/>
              </a:rPr>
              <a:t> ARTICULO 12°- Los derechos de aprovechamiento son consuntivos o no consuntivos; de ejercicio permanente o eventual; continuo, discontinuo o alternado entre varias personas.</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MX" sz="18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ARTICULO 14°- </a:t>
            </a:r>
            <a:r>
              <a:rPr lang="es-MX" sz="1800" b="1" kern="100" dirty="0">
                <a:effectLst/>
                <a:latin typeface="Aptos" panose="020B0004020202020204" pitchFamily="34" charset="0"/>
                <a:ea typeface="Aptos" panose="020B0004020202020204" pitchFamily="34" charset="0"/>
                <a:cs typeface="Times New Roman" panose="02020603050405020304" pitchFamily="18" charset="0"/>
              </a:rPr>
              <a:t>Derecho de aprovechamiento no consuntivo es aquel que permite emplear el agua sin consumirla y </a:t>
            </a:r>
            <a:r>
              <a:rPr lang="es-MX" b="1"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 OBLIGA A RESTITUIRLA EN LA FORMA QUE LO DETERMINE EL ACTO DE ADQUISICIÓN O DE CONSTITUCIÓN DEL DERECH</a:t>
            </a:r>
            <a:r>
              <a:rPr lang="es-MX" b="1" kern="100" dirty="0">
                <a:latin typeface="Aptos" panose="020B0004020202020204" pitchFamily="34" charset="0"/>
                <a:ea typeface="Aptos" panose="020B0004020202020204" pitchFamily="34" charset="0"/>
                <a:cs typeface="Times New Roman" panose="02020603050405020304" pitchFamily="18" charset="0"/>
              </a:rPr>
              <a:t>O</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MX" sz="1800" b="1" kern="100" dirty="0">
                <a:effectLst/>
                <a:latin typeface="Aptos" panose="020B0004020202020204" pitchFamily="34" charset="0"/>
                <a:ea typeface="Aptos" panose="020B0004020202020204" pitchFamily="34" charset="0"/>
                <a:cs typeface="Times New Roman" panose="02020603050405020304" pitchFamily="18" charset="0"/>
              </a:rPr>
              <a:t>La extracción o restitución de las aguas se hará siempre en forma que no perjudique los derechos de terceros constituidos sobre las mismas aguas, en cuanto a su cantidad, calidad, substancia, oportunidad de uso y demás particularidades.</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54998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C83752D5-B6FD-5D97-13EE-C65BD677F2D5}"/>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2B215E45-37A2-02AA-CA53-1AB65EEE85D1}"/>
              </a:ext>
            </a:extLst>
          </p:cNvPr>
          <p:cNvSpPr txBox="1"/>
          <p:nvPr/>
        </p:nvSpPr>
        <p:spPr>
          <a:xfrm>
            <a:off x="638175" y="127588"/>
            <a:ext cx="10915650" cy="830997"/>
          </a:xfrm>
          <a:prstGeom prst="rect">
            <a:avLst/>
          </a:prstGeom>
          <a:solidFill>
            <a:schemeClr val="tx1"/>
          </a:solidFill>
        </p:spPr>
        <p:txBody>
          <a:bodyPr wrap="square" rtlCol="0">
            <a:spAutoFit/>
          </a:bodyPr>
          <a:lstStyle/>
          <a:p>
            <a:pPr algn="ctr"/>
            <a:r>
              <a:rPr lang="es-CL" sz="2400" b="1" dirty="0">
                <a:solidFill>
                  <a:schemeClr val="bg1"/>
                </a:solidFill>
                <a:latin typeface="Aptos" panose="020B0004020202020204" pitchFamily="34" charset="0"/>
              </a:rPr>
              <a:t>FISCALIZACIÓN DE  LA PISCICULTURA MOLCO</a:t>
            </a:r>
          </a:p>
          <a:p>
            <a:pPr algn="ctr"/>
            <a:r>
              <a:rPr lang="es-CL" sz="2400" b="1" dirty="0">
                <a:solidFill>
                  <a:schemeClr val="bg1"/>
                </a:solidFill>
                <a:latin typeface="Aptos" panose="020B0004020202020204" pitchFamily="34" charset="0"/>
              </a:rPr>
              <a:t>AÑOS 2012--2019</a:t>
            </a:r>
          </a:p>
        </p:txBody>
      </p:sp>
      <p:sp>
        <p:nvSpPr>
          <p:cNvPr id="3" name="CuadroTexto 2">
            <a:extLst>
              <a:ext uri="{FF2B5EF4-FFF2-40B4-BE49-F238E27FC236}">
                <a16:creationId xmlns:a16="http://schemas.microsoft.com/office/drawing/2014/main" id="{7C6EB9C3-3EE5-0EDC-BFD9-F544B69A230D}"/>
              </a:ext>
            </a:extLst>
          </p:cNvPr>
          <p:cNvSpPr txBox="1"/>
          <p:nvPr/>
        </p:nvSpPr>
        <p:spPr>
          <a:xfrm>
            <a:off x="340995" y="1098101"/>
            <a:ext cx="11510010" cy="5516895"/>
          </a:xfrm>
          <a:prstGeom prst="rect">
            <a:avLst/>
          </a:prstGeom>
          <a:solidFill>
            <a:schemeClr val="bg1"/>
          </a:solidFill>
        </p:spPr>
        <p:txBody>
          <a:bodyPr wrap="square" rtlCol="0">
            <a:spAutoFit/>
          </a:bodyPr>
          <a:lstStyle/>
          <a:p>
            <a:pPr algn="just"/>
            <a:r>
              <a:rPr lang="es-CL" sz="18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FORMULACIÓN DE CARGOS. PISC. MOLCO, RCA </a:t>
            </a:r>
            <a:r>
              <a:rPr lang="es-CL" sz="1800" b="1" kern="100" dirty="0" err="1">
                <a:effectLst/>
                <a:highlight>
                  <a:srgbClr val="FFFF00"/>
                </a:highlight>
                <a:latin typeface="Aptos" panose="020B0004020202020204" pitchFamily="34" charset="0"/>
                <a:ea typeface="Aptos" panose="020B0004020202020204" pitchFamily="34" charset="0"/>
                <a:cs typeface="Times New Roman" panose="02020603050405020304" pitchFamily="18" charset="0"/>
              </a:rPr>
              <a:t>N°</a:t>
            </a:r>
            <a:r>
              <a:rPr lang="es-CL" sz="18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 90.085. RES. EXENTA N°1. ROL D-024-2016. </a:t>
            </a:r>
            <a:r>
              <a:rPr lang="es-CL" sz="20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23-05-2016</a:t>
            </a:r>
            <a:endParaRPr lang="es-CL" sz="180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endParaRPr lang="es-CL" sz="105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20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NO SE FISCALIZA   SOBREPRODUCCIÓN DEL AÑO </a:t>
            </a:r>
            <a:r>
              <a:rPr lang="es-CL" sz="20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2015.</a:t>
            </a:r>
          </a:p>
          <a:p>
            <a:pPr algn="just"/>
            <a:endParaRPr lang="es-CL" sz="10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2000" b="1" kern="100" dirty="0">
                <a:highlight>
                  <a:srgbClr val="00FFFF"/>
                </a:highlight>
                <a:latin typeface="Aptos" panose="020B0004020202020204" pitchFamily="34" charset="0"/>
                <a:ea typeface="Aptos" panose="020B0004020202020204" pitchFamily="34" charset="0"/>
                <a:cs typeface="Times New Roman" panose="02020603050405020304" pitchFamily="18" charset="0"/>
              </a:rPr>
              <a:t>NO FUE fiscalizada POR SERNAPESCA Y LA SMA LA </a:t>
            </a:r>
            <a:r>
              <a:rPr lang="es-CL" sz="20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SOBREPRODUCCIÓN DEL AÑO </a:t>
            </a:r>
            <a:r>
              <a:rPr lang="es-CL" sz="20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2015.</a:t>
            </a:r>
          </a:p>
          <a:p>
            <a:pPr algn="just"/>
            <a:endParaRPr lang="es-CL" sz="100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20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CUATRO HECHOS CONSTITUTIVOS DE INFRACCIÓN:</a:t>
            </a:r>
          </a:p>
          <a:p>
            <a:pPr algn="just"/>
            <a:r>
              <a:rPr lang="es-CL" sz="1600" b="1" i="0" dirty="0">
                <a:solidFill>
                  <a:srgbClr val="626262"/>
                </a:solidFill>
                <a:effectLst/>
                <a:latin typeface="Open Sans" panose="020B0606030504020204" pitchFamily="34" charset="0"/>
              </a:rPr>
              <a:t>No haber adoptado las acciones necesarias para abordar los impactos ambientales no previstos, consistentes en la alteración del Estero Sin Nombre y el Estero </a:t>
            </a:r>
            <a:r>
              <a:rPr lang="es-CL" sz="1600" b="1" i="0" dirty="0" err="1">
                <a:solidFill>
                  <a:srgbClr val="626262"/>
                </a:solidFill>
                <a:effectLst/>
                <a:latin typeface="Open Sans" panose="020B0606030504020204" pitchFamily="34" charset="0"/>
              </a:rPr>
              <a:t>Chehuilco</a:t>
            </a:r>
            <a:r>
              <a:rPr lang="es-CL" sz="1600" b="1" i="0" dirty="0">
                <a:solidFill>
                  <a:srgbClr val="626262"/>
                </a:solidFill>
                <a:effectLst/>
                <a:latin typeface="Open Sans" panose="020B0606030504020204" pitchFamily="34" charset="0"/>
              </a:rPr>
              <a:t> provocada por la descarga de la Piscicultura </a:t>
            </a:r>
            <a:r>
              <a:rPr lang="es-CL" sz="1600" b="1" i="0" dirty="0" err="1">
                <a:solidFill>
                  <a:srgbClr val="626262"/>
                </a:solidFill>
                <a:effectLst/>
                <a:latin typeface="Open Sans" panose="020B0606030504020204" pitchFamily="34" charset="0"/>
              </a:rPr>
              <a:t>Molco</a:t>
            </a:r>
            <a:r>
              <a:rPr lang="es-CL" sz="1600" b="1" i="0" dirty="0">
                <a:solidFill>
                  <a:srgbClr val="626262"/>
                </a:solidFill>
                <a:effectLst/>
                <a:latin typeface="Open Sans" panose="020B0606030504020204" pitchFamily="34" charset="0"/>
              </a:rPr>
              <a:t>, generando la presencia de algas blanquecinas, hongos, musgos y sedimentos de color blanco, ni haber informado de los mismos a la autoridad correspondiente.</a:t>
            </a:r>
            <a:r>
              <a:rPr lang="es-CL" sz="2000" b="1" i="0" dirty="0">
                <a:solidFill>
                  <a:srgbClr val="626262"/>
                </a:solidFill>
                <a:effectLst/>
                <a:latin typeface="Open Sans" panose="020B0606030504020204" pitchFamily="34" charset="0"/>
              </a:rPr>
              <a:t> </a:t>
            </a:r>
            <a:r>
              <a:rPr lang="es-CL"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CARGO: </a:t>
            </a:r>
            <a:r>
              <a:rPr lang="es-CL" b="1" kern="100" dirty="0">
                <a:solidFill>
                  <a:srgbClr val="FF0000"/>
                </a:solidFill>
                <a:effectLst/>
                <a:highlight>
                  <a:srgbClr val="00FF00"/>
                </a:highlight>
                <a:latin typeface="Aptos" panose="020B0004020202020204" pitchFamily="34" charset="0"/>
                <a:ea typeface="Aptos" panose="020B0004020202020204" pitchFamily="34" charset="0"/>
                <a:cs typeface="Times New Roman" panose="02020603050405020304" pitchFamily="18" charset="0"/>
              </a:rPr>
              <a:t>GRAVE.</a:t>
            </a:r>
          </a:p>
          <a:p>
            <a:pPr algn="just"/>
            <a:r>
              <a:rPr lang="es-CL" sz="1400" b="1" kern="100" dirty="0">
                <a:effectLst/>
                <a:latin typeface="Aptos" panose="020B0004020202020204" pitchFamily="34" charset="0"/>
                <a:ea typeface="Aptos" panose="020B0004020202020204" pitchFamily="34" charset="0"/>
                <a:cs typeface="Times New Roman" panose="02020603050405020304" pitchFamily="18" charset="0"/>
              </a:rPr>
              <a:t>LA</a:t>
            </a:r>
            <a:r>
              <a:rPr lang="es-CL" sz="1400" b="1" kern="100" spc="-7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EMPRESA</a:t>
            </a:r>
            <a:r>
              <a:rPr lang="es-CL" sz="1400" b="1" kern="100" spc="-6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HA</a:t>
            </a:r>
            <a:r>
              <a:rPr lang="es-CL" sz="1400" b="1" kern="100" spc="-6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SIDO</a:t>
            </a:r>
            <a:r>
              <a:rPr lang="es-CL" sz="1400" b="1" kern="100" spc="-7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SANCIONADA CON</a:t>
            </a:r>
            <a:r>
              <a:rPr lang="es-CL" sz="1400" b="1" kern="100" spc="-7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ANTERIORIDAD POR</a:t>
            </a:r>
            <a:r>
              <a:rPr lang="es-CL" sz="1400" b="1" kern="100" spc="-70" dirty="0">
                <a:effectLst/>
                <a:latin typeface="Aptos" panose="020B0004020202020204" pitchFamily="34" charset="0"/>
                <a:ea typeface="Aptos" panose="020B0004020202020204" pitchFamily="34" charset="0"/>
                <a:cs typeface="Times New Roman" panose="02020603050405020304" pitchFamily="18" charset="0"/>
              </a:rPr>
              <a:t> </a:t>
            </a:r>
            <a:r>
              <a:rPr lang="es-CL" sz="1600" b="1" kern="100" dirty="0">
                <a:effectLst/>
                <a:latin typeface="Aptos" panose="020B0004020202020204" pitchFamily="34" charset="0"/>
                <a:ea typeface="Aptos" panose="020B0004020202020204" pitchFamily="34" charset="0"/>
                <a:cs typeface="Times New Roman" panose="02020603050405020304" pitchFamily="18" charset="0"/>
              </a:rPr>
              <a:t>HECHOS</a:t>
            </a:r>
            <a:r>
              <a:rPr lang="es-CL" sz="1600" b="1" kern="100" spc="-70" dirty="0">
                <a:effectLst/>
                <a:latin typeface="Aptos" panose="020B0004020202020204" pitchFamily="34" charset="0"/>
                <a:ea typeface="Aptos" panose="020B0004020202020204" pitchFamily="34" charset="0"/>
                <a:cs typeface="Times New Roman" panose="02020603050405020304" pitchFamily="18" charset="0"/>
              </a:rPr>
              <a:t> </a:t>
            </a:r>
            <a:r>
              <a:rPr lang="es-CL" sz="1600" b="1" kern="100" dirty="0">
                <a:effectLst/>
                <a:latin typeface="Aptos" panose="020B0004020202020204" pitchFamily="34" charset="0"/>
                <a:ea typeface="Aptos" panose="020B0004020202020204" pitchFamily="34" charset="0"/>
                <a:cs typeface="Times New Roman" panose="02020603050405020304" pitchFamily="18" charset="0"/>
              </a:rPr>
              <a:t>SIMILARES</a:t>
            </a:r>
            <a:r>
              <a:rPr lang="es-CL" sz="1600" b="1" kern="100" spc="-6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A</a:t>
            </a:r>
            <a:r>
              <a:rPr lang="es-CL" sz="1400" b="1" kern="100" spc="-6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LOS</a:t>
            </a:r>
            <a:r>
              <a:rPr lang="es-CL" sz="1400" b="1" kern="100" spc="-6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DENUNCIADOS:</a:t>
            </a:r>
            <a:r>
              <a:rPr lang="es-CL" sz="1400" b="1" kern="100" spc="30" dirty="0">
                <a:effectLst/>
                <a:latin typeface="Aptos" panose="020B0004020202020204" pitchFamily="34" charset="0"/>
                <a:ea typeface="Aptos" panose="020B0004020202020204" pitchFamily="34" charset="0"/>
                <a:cs typeface="Times New Roman" panose="02020603050405020304" pitchFamily="18" charset="0"/>
              </a:rPr>
              <a:t> </a:t>
            </a:r>
          </a:p>
          <a:p>
            <a:pPr algn="just"/>
            <a:r>
              <a:rPr lang="es-CL" sz="1400" kern="100" spc="30" dirty="0">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(I)</a:t>
            </a:r>
            <a:r>
              <a:rPr lang="es-CL" sz="1400" b="1" kern="100" spc="-7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RESOLUCIÓN</a:t>
            </a:r>
            <a:r>
              <a:rPr lang="es-CL" sz="1400" b="1" kern="100" spc="-1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EXENTA</a:t>
            </a:r>
            <a:r>
              <a:rPr lang="es-CL" sz="1400" b="1" kern="100" spc="-3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err="1">
                <a:effectLst/>
                <a:latin typeface="Aptos" panose="020B0004020202020204" pitchFamily="34" charset="0"/>
                <a:ea typeface="Aptos" panose="020B0004020202020204" pitchFamily="34" charset="0"/>
                <a:cs typeface="Times New Roman" panose="02020603050405020304" pitchFamily="18" charset="0"/>
              </a:rPr>
              <a:t>Nº</a:t>
            </a:r>
            <a:r>
              <a:rPr lang="es-CL" sz="1400" b="1" kern="100" spc="-5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185/2014,</a:t>
            </a:r>
            <a:r>
              <a:rPr lang="es-CL" sz="1400" b="1" kern="100" spc="-7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16</a:t>
            </a:r>
            <a:r>
              <a:rPr lang="es-CL" sz="1400" b="1" kern="100" spc="-7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DE</a:t>
            </a:r>
            <a:r>
              <a:rPr lang="es-CL" sz="1400" b="1" kern="100" spc="-55"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JUNIO</a:t>
            </a:r>
            <a:r>
              <a:rPr lang="es-CL" sz="1400" b="1" kern="100" spc="-6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DE</a:t>
            </a:r>
            <a:r>
              <a:rPr lang="es-CL" sz="1400" b="1" kern="100" spc="-7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2014,</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 DE</a:t>
            </a:r>
            <a:r>
              <a:rPr lang="es-CL" sz="1400" b="1" kern="100" spc="-7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LA</a:t>
            </a:r>
            <a:r>
              <a:rPr lang="es-CL" sz="1400" b="1" kern="100" spc="-7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COMISIÓN</a:t>
            </a:r>
            <a:r>
              <a:rPr lang="es-CL" sz="1400" b="1" kern="100" spc="-5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DE</a:t>
            </a:r>
            <a:r>
              <a:rPr lang="es-CL" sz="1400" b="1" kern="100" spc="-7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EVALUACIÓN DE</a:t>
            </a:r>
            <a:r>
              <a:rPr lang="es-CL" sz="1400" b="1" kern="100" spc="-7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LA</a:t>
            </a:r>
            <a:r>
              <a:rPr lang="es-CL" sz="1400" b="1" kern="100" spc="-3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ARAUCANÍA </a:t>
            </a:r>
            <a:r>
              <a:rPr lang="es-CL" sz="1600" b="1" kern="100" dirty="0">
                <a:effectLst/>
                <a:latin typeface="Aptos" panose="020B0004020202020204" pitchFamily="34" charset="0"/>
                <a:ea typeface="Aptos" panose="020B0004020202020204" pitchFamily="34" charset="0"/>
                <a:cs typeface="Times New Roman" panose="02020603050405020304" pitchFamily="18" charset="0"/>
              </a:rPr>
              <a:t>SANCIONÓ</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 A</a:t>
            </a:r>
            <a:r>
              <a:rPr lang="es-CL" sz="1400" b="1" kern="100" spc="-6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SALMONES</a:t>
            </a:r>
            <a:r>
              <a:rPr lang="es-CL" sz="1400" b="1" kern="100" spc="-3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MULTIEXPORT S.A.</a:t>
            </a:r>
            <a:r>
              <a:rPr lang="es-CL" sz="1400" b="1" kern="100" spc="-5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CON</a:t>
            </a:r>
            <a:r>
              <a:rPr lang="es-CL" sz="1400" b="1" kern="100" spc="-55" dirty="0">
                <a:effectLst/>
                <a:latin typeface="Aptos" panose="020B0004020202020204" pitchFamily="34" charset="0"/>
                <a:ea typeface="Aptos" panose="020B0004020202020204" pitchFamily="34" charset="0"/>
                <a:cs typeface="Times New Roman" panose="02020603050405020304" pitchFamily="18" charset="0"/>
              </a:rPr>
              <a:t> </a:t>
            </a:r>
            <a:r>
              <a:rPr lang="es-CL" sz="1600" b="1" kern="100" dirty="0">
                <a:effectLst/>
                <a:latin typeface="Aptos" panose="020B0004020202020204" pitchFamily="34" charset="0"/>
                <a:ea typeface="Aptos" panose="020B0004020202020204" pitchFamily="34" charset="0"/>
                <a:cs typeface="Times New Roman" panose="02020603050405020304" pitchFamily="18" charset="0"/>
              </a:rPr>
              <a:t>200</a:t>
            </a:r>
            <a:r>
              <a:rPr lang="es-CL" sz="1600" b="1" kern="100" spc="-70" dirty="0">
                <a:effectLst/>
                <a:latin typeface="Aptos" panose="020B0004020202020204" pitchFamily="34" charset="0"/>
                <a:ea typeface="Aptos" panose="020B0004020202020204" pitchFamily="34" charset="0"/>
                <a:cs typeface="Times New Roman" panose="02020603050405020304" pitchFamily="18" charset="0"/>
              </a:rPr>
              <a:t> </a:t>
            </a:r>
            <a:r>
              <a:rPr lang="es-CL" sz="1600" b="1" kern="100" dirty="0">
                <a:effectLst/>
                <a:latin typeface="Aptos" panose="020B0004020202020204" pitchFamily="34" charset="0"/>
                <a:ea typeface="Aptos" panose="020B0004020202020204" pitchFamily="34" charset="0"/>
                <a:cs typeface="Times New Roman" panose="02020603050405020304" pitchFamily="18" charset="0"/>
              </a:rPr>
              <a:t>UTM, </a:t>
            </a:r>
            <a:endParaRPr lang="es-CL" sz="1400" kern="100" spc="-20" dirty="0">
              <a:latin typeface="Aptos" panose="020B0004020202020204" pitchFamily="34" charset="0"/>
              <a:ea typeface="Aptos" panose="020B0004020202020204" pitchFamily="34" charset="0"/>
              <a:cs typeface="Times New Roman" panose="02020603050405020304" pitchFamily="18" charset="0"/>
            </a:endParaRPr>
          </a:p>
          <a:p>
            <a:pPr algn="just"/>
            <a:r>
              <a:rPr lang="es-CL" sz="1400" b="1" kern="100" dirty="0">
                <a:effectLst/>
                <a:latin typeface="Aptos" panose="020B0004020202020204" pitchFamily="34" charset="0"/>
                <a:ea typeface="Aptos" panose="020B0004020202020204" pitchFamily="34" charset="0"/>
                <a:cs typeface="Times New Roman" panose="02020603050405020304" pitchFamily="18" charset="0"/>
              </a:rPr>
              <a:t>(II) RESOLUCIÓN EXENTA </a:t>
            </a:r>
            <a:r>
              <a:rPr lang="es-CL" sz="1400" b="1" kern="100" dirty="0" err="1">
                <a:effectLst/>
                <a:latin typeface="Aptos" panose="020B0004020202020204" pitchFamily="34" charset="0"/>
                <a:ea typeface="Aptos" panose="020B0004020202020204" pitchFamily="34" charset="0"/>
                <a:cs typeface="Times New Roman" panose="02020603050405020304" pitchFamily="18" charset="0"/>
              </a:rPr>
              <a:t>Nº</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 69/2007, DE</a:t>
            </a:r>
            <a:r>
              <a:rPr lang="es-CL" sz="1400" b="1" kern="100" spc="-5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15 DE MAYO</a:t>
            </a:r>
            <a:r>
              <a:rPr lang="es-CL" sz="1400" b="1" kern="100" spc="-15"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DE</a:t>
            </a:r>
            <a:r>
              <a:rPr lang="es-CL" sz="1400" b="1" kern="100" spc="-4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2007</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a:t>
            </a:r>
            <a:r>
              <a:rPr lang="es-CL" sz="1400" b="1" kern="100" spc="-2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DE</a:t>
            </a:r>
            <a:r>
              <a:rPr lang="es-CL" sz="1400" b="1" kern="100" spc="-5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LA</a:t>
            </a:r>
            <a:r>
              <a:rPr lang="es-CL" sz="1400" b="1" kern="100" spc="-3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COMISIÓN</a:t>
            </a:r>
            <a:r>
              <a:rPr lang="es-CL" sz="1400" b="1" kern="100" spc="-1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REGIONAL</a:t>
            </a:r>
            <a:r>
              <a:rPr lang="es-CL" sz="1400" b="1" kern="100" spc="-1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DE MA DE</a:t>
            </a:r>
            <a:r>
              <a:rPr lang="es-CL" sz="1400" b="1" kern="100" spc="-5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LA</a:t>
            </a:r>
            <a:r>
              <a:rPr lang="es-CL" sz="1400" b="1" kern="100" spc="-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ARAUCANÍA SANCIONÓ A</a:t>
            </a:r>
            <a:r>
              <a:rPr lang="es-CL" sz="1400" b="1" kern="100" spc="-6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SALMONES MULTIEXPORT</a:t>
            </a:r>
            <a:r>
              <a:rPr lang="es-CL" sz="1400" b="1" kern="100" spc="8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S.A.</a:t>
            </a:r>
            <a:r>
              <a:rPr lang="es-CL" sz="1400" b="1" kern="100" spc="-10"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CON</a:t>
            </a:r>
            <a:r>
              <a:rPr lang="es-CL" sz="1400" b="1" kern="100" spc="-3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50</a:t>
            </a:r>
            <a:r>
              <a:rPr lang="es-CL" sz="1400" b="1" kern="100" spc="-55" dirty="0">
                <a:effectLst/>
                <a:latin typeface="Aptos" panose="020B0004020202020204" pitchFamily="34" charset="0"/>
                <a:ea typeface="Aptos" panose="020B0004020202020204" pitchFamily="34" charset="0"/>
                <a:cs typeface="Times New Roman" panose="02020603050405020304" pitchFamily="18" charset="0"/>
              </a:rPr>
              <a:t>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UTM</a:t>
            </a:r>
            <a:r>
              <a:rPr lang="es-CL" sz="1400" b="1" kern="100" dirty="0">
                <a:latin typeface="Aptos" panose="020B0004020202020204" pitchFamily="34" charset="0"/>
                <a:ea typeface="Aptos" panose="020B0004020202020204" pitchFamily="34" charset="0"/>
                <a:cs typeface="Times New Roman" panose="02020603050405020304" pitchFamily="18" charset="0"/>
              </a:rPr>
              <a:t>.</a:t>
            </a:r>
          </a:p>
          <a:p>
            <a:pPr algn="just"/>
            <a:endParaRPr lang="es-CL" sz="14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400" b="1" kern="100" dirty="0">
                <a:effectLst/>
                <a:latin typeface="Aptos" panose="020B0004020202020204" pitchFamily="34" charset="0"/>
                <a:ea typeface="Aptos" panose="020B0004020202020204" pitchFamily="34" charset="0"/>
                <a:cs typeface="Times New Roman" panose="02020603050405020304" pitchFamily="18" charset="0"/>
              </a:rPr>
              <a:t>RESOLUCIÓN EXENTA </a:t>
            </a:r>
            <a:r>
              <a:rPr lang="es-CL" sz="1400" b="1" kern="100" dirty="0" err="1">
                <a:effectLst/>
                <a:latin typeface="Aptos" panose="020B0004020202020204" pitchFamily="34" charset="0"/>
                <a:ea typeface="Aptos" panose="020B0004020202020204" pitchFamily="34" charset="0"/>
                <a:cs typeface="Times New Roman" panose="02020603050405020304" pitchFamily="18" charset="0"/>
              </a:rPr>
              <a:t>N°</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 1122, SANTIAGO </a:t>
            </a:r>
            <a:r>
              <a:rPr lang="es-CL" sz="14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29 DE JUNIO 2023. </a:t>
            </a:r>
            <a:r>
              <a:rPr lang="es-CL" sz="1400" b="1" kern="100" dirty="0">
                <a:effectLst/>
                <a:latin typeface="Aptos" panose="020B0004020202020204" pitchFamily="34" charset="0"/>
                <a:ea typeface="Aptos" panose="020B0004020202020204" pitchFamily="34" charset="0"/>
                <a:cs typeface="Times New Roman" panose="02020603050405020304" pitchFamily="18" charset="0"/>
              </a:rPr>
              <a:t>DECLARA LA EJECUCIÓN SATISFACTORIA DEL PROGRAMA DE CUMPLIMIENTO PRESENTADO EN EL MARCO DEL PROCEDIMIENTO ADMINISTRATIVO SANCIONATORIO ROL D-024-2016, SEGUIDO EN CONTRA DE SALMONES MULTIEXPORT S.A.</a:t>
            </a:r>
            <a:endParaRPr lang="es-CL" sz="1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s-CL" sz="1400" b="1" kern="100" dirty="0">
              <a:solidFill>
                <a:srgbClr val="FF0000"/>
              </a:solidFill>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ctr"/>
            <a:r>
              <a:rPr lang="es-CL" sz="2800" b="1"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SIN SANCIONES</a:t>
            </a:r>
          </a:p>
        </p:txBody>
      </p:sp>
    </p:spTree>
    <p:extLst>
      <p:ext uri="{BB962C8B-B14F-4D97-AF65-F5344CB8AC3E}">
        <p14:creationId xmlns:p14="http://schemas.microsoft.com/office/powerpoint/2010/main" val="28842062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2A911E42-BF47-1F3D-2D49-F8FA671132F1}"/>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7C17B4CE-9CAF-59FC-BB1A-8FFE2CCE789A}"/>
              </a:ext>
            </a:extLst>
          </p:cNvPr>
          <p:cNvSpPr txBox="1"/>
          <p:nvPr/>
        </p:nvSpPr>
        <p:spPr>
          <a:xfrm>
            <a:off x="156754" y="127588"/>
            <a:ext cx="11848012" cy="523220"/>
          </a:xfrm>
          <a:prstGeom prst="rect">
            <a:avLst/>
          </a:prstGeom>
          <a:solidFill>
            <a:schemeClr val="tx1"/>
          </a:solidFill>
        </p:spPr>
        <p:txBody>
          <a:bodyPr wrap="square" rtlCol="0">
            <a:spAutoFit/>
          </a:bodyPr>
          <a:lstStyle/>
          <a:p>
            <a:pPr algn="ctr"/>
            <a:r>
              <a:rPr lang="es-CL" sz="2800" b="1" dirty="0">
                <a:solidFill>
                  <a:schemeClr val="bg1"/>
                </a:solidFill>
                <a:latin typeface="Aptos" panose="020B0004020202020204" pitchFamily="34" charset="0"/>
              </a:rPr>
              <a:t>FISCALIZACIÓN PISCICULTURA </a:t>
            </a:r>
            <a:r>
              <a:rPr lang="es-CL" sz="2800" b="1" dirty="0">
                <a:highlight>
                  <a:srgbClr val="FFFF00"/>
                </a:highlight>
                <a:latin typeface="Aptos" panose="020B0004020202020204" pitchFamily="34" charset="0"/>
              </a:rPr>
              <a:t>CABURGUA I</a:t>
            </a:r>
            <a:r>
              <a:rPr lang="es-CL" sz="2800" b="1" dirty="0">
                <a:solidFill>
                  <a:schemeClr val="bg1"/>
                </a:solidFill>
                <a:latin typeface="Aptos" panose="020B0004020202020204" pitchFamily="34" charset="0"/>
              </a:rPr>
              <a:t>,  AÑOS 2012--2019</a:t>
            </a:r>
          </a:p>
        </p:txBody>
      </p:sp>
      <p:sp>
        <p:nvSpPr>
          <p:cNvPr id="3" name="CuadroTexto 2">
            <a:extLst>
              <a:ext uri="{FF2B5EF4-FFF2-40B4-BE49-F238E27FC236}">
                <a16:creationId xmlns:a16="http://schemas.microsoft.com/office/drawing/2014/main" id="{4EC03993-CEE3-90FE-A9EC-484CF39926E5}"/>
              </a:ext>
            </a:extLst>
          </p:cNvPr>
          <p:cNvSpPr txBox="1"/>
          <p:nvPr/>
        </p:nvSpPr>
        <p:spPr>
          <a:xfrm>
            <a:off x="0" y="2168560"/>
            <a:ext cx="12192000" cy="1200329"/>
          </a:xfrm>
          <a:prstGeom prst="rect">
            <a:avLst/>
          </a:prstGeom>
          <a:solidFill>
            <a:srgbClr val="DFFEFF"/>
          </a:solidFill>
        </p:spPr>
        <p:txBody>
          <a:bodyPr wrap="square" rtlCol="0">
            <a:spAutoFit/>
          </a:bodyPr>
          <a:lstStyle/>
          <a:p>
            <a:pPr algn="just"/>
            <a:r>
              <a:rPr lang="es-CL" sz="2000" b="1" kern="100" dirty="0">
                <a:effectLst/>
                <a:latin typeface="Aptos" panose="020B0004020202020204" pitchFamily="34" charset="0"/>
                <a:ea typeface="Aptos" panose="020B0004020202020204" pitchFamily="34" charset="0"/>
                <a:cs typeface="Times New Roman" panose="02020603050405020304" pitchFamily="18" charset="0"/>
              </a:rPr>
              <a:t>FISCALIZACIÓN  DE SOBREPRODUCCIÓN</a:t>
            </a:r>
            <a:r>
              <a:rPr lang="es-CL" sz="2400" b="1" kern="100" dirty="0">
                <a:effectLst/>
                <a:latin typeface="Aptos" panose="020B0004020202020204" pitchFamily="34" charset="0"/>
                <a:ea typeface="Aptos" panose="020B0004020202020204" pitchFamily="34" charset="0"/>
                <a:cs typeface="Times New Roman" panose="02020603050405020304" pitchFamily="18" charset="0"/>
              </a:rPr>
              <a:t>: </a:t>
            </a:r>
            <a:r>
              <a:rPr lang="es-CL" sz="24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NO </a:t>
            </a:r>
          </a:p>
          <a:p>
            <a:pPr algn="just"/>
            <a:r>
              <a:rPr lang="es-CL" sz="2000" b="1" kern="100" dirty="0">
                <a:effectLst/>
                <a:latin typeface="Aptos" panose="020B0004020202020204" pitchFamily="34" charset="0"/>
                <a:ea typeface="Aptos" panose="020B0004020202020204" pitchFamily="34" charset="0"/>
                <a:cs typeface="Times New Roman" panose="02020603050405020304" pitchFamily="18" charset="0"/>
              </a:rPr>
              <a:t>FORMULACIÓN DE OTROS CARGOS</a:t>
            </a:r>
            <a:r>
              <a:rPr lang="es-CL" sz="2400" b="1" kern="100" dirty="0">
                <a:effectLst/>
                <a:latin typeface="Aptos" panose="020B0004020202020204" pitchFamily="34" charset="0"/>
                <a:ea typeface="Aptos" panose="020B0004020202020204" pitchFamily="34" charset="0"/>
                <a:cs typeface="Times New Roman" panose="02020603050405020304" pitchFamily="18" charset="0"/>
              </a:rPr>
              <a:t>: </a:t>
            </a:r>
            <a:r>
              <a:rPr lang="es-CL" sz="24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NO.</a:t>
            </a:r>
          </a:p>
          <a:p>
            <a:pPr algn="just"/>
            <a:r>
              <a:rPr lang="es-CL" sz="24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SIN SANCIONES.</a:t>
            </a:r>
            <a:endParaRPr lang="es-CL" sz="2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89701554-C888-99E9-97E1-E33680533929}"/>
              </a:ext>
            </a:extLst>
          </p:cNvPr>
          <p:cNvSpPr txBox="1"/>
          <p:nvPr/>
        </p:nvSpPr>
        <p:spPr>
          <a:xfrm>
            <a:off x="0" y="3557767"/>
            <a:ext cx="11848011" cy="523220"/>
          </a:xfrm>
          <a:prstGeom prst="rect">
            <a:avLst/>
          </a:prstGeom>
          <a:solidFill>
            <a:schemeClr val="tx1"/>
          </a:solidFill>
        </p:spPr>
        <p:txBody>
          <a:bodyPr wrap="square" rtlCol="0">
            <a:spAutoFit/>
          </a:bodyPr>
          <a:lstStyle/>
          <a:p>
            <a:pPr algn="ctr"/>
            <a:r>
              <a:rPr lang="es-CL" sz="2800" b="1" dirty="0">
                <a:solidFill>
                  <a:schemeClr val="bg1"/>
                </a:solidFill>
                <a:latin typeface="Aptos" panose="020B0004020202020204" pitchFamily="34" charset="0"/>
              </a:rPr>
              <a:t>FISCALIZACIÓN PISCICULTURA </a:t>
            </a:r>
            <a:r>
              <a:rPr lang="es-CL" sz="2800" b="1" dirty="0">
                <a:highlight>
                  <a:srgbClr val="FFFF00"/>
                </a:highlight>
                <a:latin typeface="Aptos" panose="020B0004020202020204" pitchFamily="34" charset="0"/>
              </a:rPr>
              <a:t>CABURGUA II</a:t>
            </a:r>
            <a:r>
              <a:rPr lang="es-CL" sz="2800" b="1" dirty="0">
                <a:solidFill>
                  <a:schemeClr val="bg1"/>
                </a:solidFill>
                <a:latin typeface="Aptos" panose="020B0004020202020204" pitchFamily="34" charset="0"/>
              </a:rPr>
              <a:t>, AÑOS 2012--2019</a:t>
            </a:r>
          </a:p>
        </p:txBody>
      </p:sp>
      <p:sp>
        <p:nvSpPr>
          <p:cNvPr id="6" name="CuadroTexto 5">
            <a:extLst>
              <a:ext uri="{FF2B5EF4-FFF2-40B4-BE49-F238E27FC236}">
                <a16:creationId xmlns:a16="http://schemas.microsoft.com/office/drawing/2014/main" id="{58C9F1BA-F8FD-05B9-BBDD-8804CD1E2AB8}"/>
              </a:ext>
            </a:extLst>
          </p:cNvPr>
          <p:cNvSpPr txBox="1"/>
          <p:nvPr/>
        </p:nvSpPr>
        <p:spPr>
          <a:xfrm>
            <a:off x="0" y="5591639"/>
            <a:ext cx="12192000" cy="1200329"/>
          </a:xfrm>
          <a:prstGeom prst="rect">
            <a:avLst/>
          </a:prstGeom>
          <a:solidFill>
            <a:srgbClr val="DFFEFF"/>
          </a:solidFill>
        </p:spPr>
        <p:txBody>
          <a:bodyPr wrap="square" rtlCol="0">
            <a:spAutoFit/>
          </a:bodyPr>
          <a:lstStyle/>
          <a:p>
            <a:pPr algn="just"/>
            <a:r>
              <a:rPr lang="es-CL" sz="2000" b="1" kern="100" dirty="0">
                <a:effectLst/>
                <a:latin typeface="Aptos" panose="020B0004020202020204" pitchFamily="34" charset="0"/>
                <a:ea typeface="Aptos" panose="020B0004020202020204" pitchFamily="34" charset="0"/>
                <a:cs typeface="Times New Roman" panose="02020603050405020304" pitchFamily="18" charset="0"/>
              </a:rPr>
              <a:t>FISCALIZACIÓN DE SOBREPRODUCCIÓN</a:t>
            </a:r>
            <a:r>
              <a:rPr lang="es-CL" sz="2400" b="1" kern="100" dirty="0">
                <a:effectLst/>
                <a:latin typeface="Aptos" panose="020B0004020202020204" pitchFamily="34" charset="0"/>
                <a:ea typeface="Aptos" panose="020B0004020202020204" pitchFamily="34" charset="0"/>
                <a:cs typeface="Times New Roman" panose="02020603050405020304" pitchFamily="18" charset="0"/>
              </a:rPr>
              <a:t>: </a:t>
            </a:r>
            <a:r>
              <a:rPr lang="es-CL" sz="24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NO </a:t>
            </a:r>
            <a:endParaRPr lang="es-CL" sz="20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2000" b="1" kern="100" dirty="0">
                <a:effectLst/>
                <a:latin typeface="Aptos" panose="020B0004020202020204" pitchFamily="34" charset="0"/>
                <a:ea typeface="Aptos" panose="020B0004020202020204" pitchFamily="34" charset="0"/>
                <a:cs typeface="Times New Roman" panose="02020603050405020304" pitchFamily="18" charset="0"/>
              </a:rPr>
              <a:t>FORMULACIÓN DE OTROS CARGOS: </a:t>
            </a:r>
            <a:r>
              <a:rPr lang="es-CL" sz="24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NO</a:t>
            </a:r>
            <a:endParaRPr lang="es-CL" sz="20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24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SIN SANCIONES.</a:t>
            </a:r>
            <a:endParaRPr lang="es-CL" sz="2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n 6">
            <a:extLst>
              <a:ext uri="{FF2B5EF4-FFF2-40B4-BE49-F238E27FC236}">
                <a16:creationId xmlns:a16="http://schemas.microsoft.com/office/drawing/2014/main" id="{8A8EFA50-06EA-DD85-98A4-2C0957C8558D}"/>
              </a:ext>
            </a:extLst>
          </p:cNvPr>
          <p:cNvPicPr>
            <a:picLocks noChangeAspect="1"/>
          </p:cNvPicPr>
          <p:nvPr/>
        </p:nvPicPr>
        <p:blipFill>
          <a:blip r:embed="rId2"/>
          <a:stretch>
            <a:fillRect/>
          </a:stretch>
        </p:blipFill>
        <p:spPr>
          <a:xfrm>
            <a:off x="0" y="781332"/>
            <a:ext cx="12192000" cy="1198350"/>
          </a:xfrm>
          <a:prstGeom prst="rect">
            <a:avLst/>
          </a:prstGeom>
          <a:solidFill>
            <a:schemeClr val="bg1"/>
          </a:solidFill>
        </p:spPr>
      </p:pic>
      <p:pic>
        <p:nvPicPr>
          <p:cNvPr id="9" name="Imagen 8">
            <a:extLst>
              <a:ext uri="{FF2B5EF4-FFF2-40B4-BE49-F238E27FC236}">
                <a16:creationId xmlns:a16="http://schemas.microsoft.com/office/drawing/2014/main" id="{6E810240-A527-5CE6-9456-9B2654F4EE1A}"/>
              </a:ext>
            </a:extLst>
          </p:cNvPr>
          <p:cNvPicPr>
            <a:picLocks noChangeAspect="1"/>
          </p:cNvPicPr>
          <p:nvPr/>
        </p:nvPicPr>
        <p:blipFill>
          <a:blip r:embed="rId3"/>
          <a:stretch>
            <a:fillRect/>
          </a:stretch>
        </p:blipFill>
        <p:spPr>
          <a:xfrm>
            <a:off x="0" y="4201214"/>
            <a:ext cx="12192000" cy="1329836"/>
          </a:xfrm>
          <a:prstGeom prst="rect">
            <a:avLst/>
          </a:prstGeom>
          <a:solidFill>
            <a:schemeClr val="bg1"/>
          </a:solidFill>
        </p:spPr>
      </p:pic>
    </p:spTree>
    <p:extLst>
      <p:ext uri="{BB962C8B-B14F-4D97-AF65-F5344CB8AC3E}">
        <p14:creationId xmlns:p14="http://schemas.microsoft.com/office/powerpoint/2010/main" val="21400791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79F3A8F9-E970-C353-017A-DDD78D6BA0B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56B705C9-AAA0-5C9F-E489-9F72C4F04A2E}"/>
              </a:ext>
            </a:extLst>
          </p:cNvPr>
          <p:cNvSpPr txBox="1"/>
          <p:nvPr/>
        </p:nvSpPr>
        <p:spPr>
          <a:xfrm>
            <a:off x="143690" y="127588"/>
            <a:ext cx="11900263" cy="1077218"/>
          </a:xfrm>
          <a:prstGeom prst="rect">
            <a:avLst/>
          </a:prstGeom>
          <a:solidFill>
            <a:schemeClr val="tx1"/>
          </a:solidFill>
        </p:spPr>
        <p:txBody>
          <a:bodyPr wrap="square" rtlCol="0">
            <a:spAutoFit/>
          </a:bodyPr>
          <a:lstStyle/>
          <a:p>
            <a:pPr algn="ctr"/>
            <a:r>
              <a:rPr lang="es-CL" sz="3200" b="1" dirty="0">
                <a:solidFill>
                  <a:schemeClr val="bg1"/>
                </a:solidFill>
                <a:latin typeface="Aptos" panose="020B0004020202020204" pitchFamily="34" charset="0"/>
              </a:rPr>
              <a:t>FISCALIZACIÓN PISCICULTURA LONCOTRARO</a:t>
            </a:r>
          </a:p>
          <a:p>
            <a:pPr algn="ctr"/>
            <a:r>
              <a:rPr lang="es-CL" sz="3200" b="1" dirty="0">
                <a:solidFill>
                  <a:schemeClr val="bg1"/>
                </a:solidFill>
                <a:latin typeface="Aptos" panose="020B0004020202020204" pitchFamily="34" charset="0"/>
              </a:rPr>
              <a:t>AÑOS 2012--2019</a:t>
            </a:r>
          </a:p>
        </p:txBody>
      </p:sp>
      <p:pic>
        <p:nvPicPr>
          <p:cNvPr id="5" name="Imagen 4">
            <a:extLst>
              <a:ext uri="{FF2B5EF4-FFF2-40B4-BE49-F238E27FC236}">
                <a16:creationId xmlns:a16="http://schemas.microsoft.com/office/drawing/2014/main" id="{38C48AB7-5632-AB28-3219-C8E9F47B219F}"/>
              </a:ext>
            </a:extLst>
          </p:cNvPr>
          <p:cNvPicPr>
            <a:picLocks noChangeAspect="1"/>
          </p:cNvPicPr>
          <p:nvPr/>
        </p:nvPicPr>
        <p:blipFill>
          <a:blip r:embed="rId2"/>
          <a:stretch>
            <a:fillRect/>
          </a:stretch>
        </p:blipFill>
        <p:spPr>
          <a:xfrm>
            <a:off x="240452" y="4190643"/>
            <a:ext cx="11711097" cy="2332841"/>
          </a:xfrm>
          <a:prstGeom prst="rect">
            <a:avLst/>
          </a:prstGeom>
        </p:spPr>
      </p:pic>
      <p:cxnSp>
        <p:nvCxnSpPr>
          <p:cNvPr id="6" name="Conector recto 5">
            <a:extLst>
              <a:ext uri="{FF2B5EF4-FFF2-40B4-BE49-F238E27FC236}">
                <a16:creationId xmlns:a16="http://schemas.microsoft.com/office/drawing/2014/main" id="{DF43613A-6BFC-BC6B-E30B-5C99D7FCDBB1}"/>
              </a:ext>
            </a:extLst>
          </p:cNvPr>
          <p:cNvCxnSpPr>
            <a:cxnSpLocks/>
          </p:cNvCxnSpPr>
          <p:nvPr/>
        </p:nvCxnSpPr>
        <p:spPr>
          <a:xfrm>
            <a:off x="7180289" y="4775281"/>
            <a:ext cx="466632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11" name="Tabla 10">
            <a:extLst>
              <a:ext uri="{FF2B5EF4-FFF2-40B4-BE49-F238E27FC236}">
                <a16:creationId xmlns:a16="http://schemas.microsoft.com/office/drawing/2014/main" id="{AADC1F70-5D2D-0A31-6918-50AFF0845BE2}"/>
              </a:ext>
            </a:extLst>
          </p:cNvPr>
          <p:cNvGraphicFramePr>
            <a:graphicFrameLocks noGrp="1"/>
          </p:cNvGraphicFramePr>
          <p:nvPr>
            <p:extLst>
              <p:ext uri="{D42A27DB-BD31-4B8C-83A1-F6EECF244321}">
                <p14:modId xmlns:p14="http://schemas.microsoft.com/office/powerpoint/2010/main" val="1303962362"/>
              </p:ext>
            </p:extLst>
          </p:nvPr>
        </p:nvGraphicFramePr>
        <p:xfrm>
          <a:off x="240451" y="1319140"/>
          <a:ext cx="11711098" cy="2495550"/>
        </p:xfrm>
        <a:graphic>
          <a:graphicData uri="http://schemas.openxmlformats.org/drawingml/2006/table">
            <a:tbl>
              <a:tblPr firstRow="1" firstCol="1" bandRow="1">
                <a:tableStyleId>{5C22544A-7EE6-4342-B048-85BDC9FD1C3A}</a:tableStyleId>
              </a:tblPr>
              <a:tblGrid>
                <a:gridCol w="5855549">
                  <a:extLst>
                    <a:ext uri="{9D8B030D-6E8A-4147-A177-3AD203B41FA5}">
                      <a16:colId xmlns:a16="http://schemas.microsoft.com/office/drawing/2014/main" val="3405038986"/>
                    </a:ext>
                  </a:extLst>
                </a:gridCol>
                <a:gridCol w="5855549">
                  <a:extLst>
                    <a:ext uri="{9D8B030D-6E8A-4147-A177-3AD203B41FA5}">
                      <a16:colId xmlns:a16="http://schemas.microsoft.com/office/drawing/2014/main" val="89012733"/>
                    </a:ext>
                  </a:extLst>
                </a:gridCol>
              </a:tblGrid>
              <a:tr h="0">
                <a:tc gridSpan="2">
                  <a:txBody>
                    <a:bodyPr/>
                    <a:lstStyle/>
                    <a:p>
                      <a:pPr algn="just"/>
                      <a:r>
                        <a:rPr lang="es-CL" sz="2000" kern="100">
                          <a:solidFill>
                            <a:schemeClr val="tx1"/>
                          </a:solidFill>
                          <a:effectLst/>
                        </a:rPr>
                        <a:t>Resolución Exenta Nº 42 </a:t>
                      </a:r>
                      <a:endParaRPr lang="es-CL" sz="2000" kern="100">
                        <a:solidFill>
                          <a:schemeClr val="tx1"/>
                        </a:solidFill>
                        <a:effectLst/>
                        <a:latin typeface="Times New Roman" panose="02020603050405020304" pitchFamily="18" charset="0"/>
                        <a:ea typeface="Times New Roman" panose="02020603050405020304" pitchFamily="18" charset="0"/>
                      </a:endParaRPr>
                    </a:p>
                  </a:txBody>
                  <a:tcPr marL="9525" marR="9525" marT="9525" marB="9525">
                    <a:solidFill>
                      <a:schemeClr val="bg1"/>
                    </a:solidFill>
                  </a:tcPr>
                </a:tc>
                <a:tc hMerge="1">
                  <a:txBody>
                    <a:bodyPr/>
                    <a:lstStyle/>
                    <a:p>
                      <a:endParaRPr lang="es-CL"/>
                    </a:p>
                  </a:txBody>
                  <a:tcPr/>
                </a:tc>
                <a:extLst>
                  <a:ext uri="{0D108BD9-81ED-4DB2-BD59-A6C34878D82A}">
                    <a16:rowId xmlns:a16="http://schemas.microsoft.com/office/drawing/2014/main" val="2291669704"/>
                  </a:ext>
                </a:extLst>
              </a:tr>
              <a:tr h="201930">
                <a:tc>
                  <a:txBody>
                    <a:bodyPr/>
                    <a:lstStyle/>
                    <a:p>
                      <a:pPr algn="just"/>
                      <a:r>
                        <a:rPr lang="es-CL" sz="2000" kern="100" dirty="0">
                          <a:solidFill>
                            <a:schemeClr val="tx1"/>
                          </a:solidFill>
                          <a:effectLst/>
                        </a:rPr>
                        <a:t>MAT: </a:t>
                      </a:r>
                      <a:endParaRPr lang="es-CL" sz="2000" kern="100" dirty="0">
                        <a:solidFill>
                          <a:schemeClr val="tx1"/>
                        </a:solidFill>
                        <a:effectLst/>
                        <a:latin typeface="Times New Roman" panose="02020603050405020304" pitchFamily="18" charset="0"/>
                        <a:ea typeface="Times New Roman" panose="02020603050405020304" pitchFamily="18" charset="0"/>
                      </a:endParaRPr>
                    </a:p>
                  </a:txBody>
                  <a:tcPr marL="9525" marR="9525" marT="9525" marB="9525">
                    <a:solidFill>
                      <a:schemeClr val="bg1"/>
                    </a:solidFill>
                  </a:tcPr>
                </a:tc>
                <a:tc>
                  <a:txBody>
                    <a:bodyPr/>
                    <a:lstStyle/>
                    <a:p>
                      <a:pPr algn="just"/>
                      <a:r>
                        <a:rPr lang="es-CL" sz="2000" kern="100">
                          <a:solidFill>
                            <a:schemeClr val="tx1"/>
                          </a:solidFill>
                          <a:effectLst/>
                        </a:rPr>
                        <a:t>Califica Ambientalmente Proyecto "Piscicultura Loncotraro". </a:t>
                      </a:r>
                      <a:endParaRPr lang="es-CL" sz="2000" kern="100">
                        <a:solidFill>
                          <a:schemeClr val="tx1"/>
                        </a:solidFill>
                        <a:effectLst/>
                        <a:latin typeface="Times New Roman" panose="02020603050405020304" pitchFamily="18" charset="0"/>
                        <a:ea typeface="Times New Roman" panose="02020603050405020304" pitchFamily="18" charset="0"/>
                      </a:endParaRPr>
                    </a:p>
                  </a:txBody>
                  <a:tcPr marL="9525" marR="9525" marT="9525" marB="9525">
                    <a:solidFill>
                      <a:schemeClr val="bg1"/>
                    </a:solidFill>
                  </a:tcPr>
                </a:tc>
                <a:extLst>
                  <a:ext uri="{0D108BD9-81ED-4DB2-BD59-A6C34878D82A}">
                    <a16:rowId xmlns:a16="http://schemas.microsoft.com/office/drawing/2014/main" val="277243560"/>
                  </a:ext>
                </a:extLst>
              </a:tr>
              <a:tr h="750570">
                <a:tc gridSpan="2">
                  <a:txBody>
                    <a:bodyPr/>
                    <a:lstStyle/>
                    <a:p>
                      <a:pPr algn="just"/>
                      <a:r>
                        <a:rPr lang="es-CL" sz="2000" kern="100" dirty="0">
                          <a:solidFill>
                            <a:schemeClr val="tx1"/>
                          </a:solidFill>
                          <a:effectLst/>
                        </a:rPr>
                        <a:t>Temuco, 30 de Marzo de 2005. </a:t>
                      </a:r>
                    </a:p>
                    <a:p>
                      <a:pPr algn="just"/>
                      <a:r>
                        <a:rPr lang="es-CL" sz="2000" kern="100" dirty="0">
                          <a:solidFill>
                            <a:schemeClr val="tx1"/>
                          </a:solidFill>
                          <a:effectLst/>
                        </a:rPr>
                        <a:t>La piscicultura tiene dos ciclos de producción de 6 meses cada uno con un </a:t>
                      </a:r>
                      <a:r>
                        <a:rPr lang="es-CL" sz="2000" kern="100" dirty="0">
                          <a:solidFill>
                            <a:schemeClr val="tx1"/>
                          </a:solidFill>
                          <a:effectLst/>
                          <a:highlight>
                            <a:srgbClr val="FFFF00"/>
                          </a:highlight>
                        </a:rPr>
                        <a:t>TOTAL ANUAL DE 60 TONELADAS.</a:t>
                      </a:r>
                      <a:r>
                        <a:rPr lang="es-CL" sz="2000" kern="100" dirty="0">
                          <a:solidFill>
                            <a:schemeClr val="tx1"/>
                          </a:solidFill>
                          <a:effectLst/>
                        </a:rPr>
                        <a:t> El proceso comienza con el crecimiento y/o fertilización de las ovas y termina con la venta de alevines a terceros. El CIIU de la actividad es 13041 con giro Reproducción de Peces y Moluscos.</a:t>
                      </a:r>
                      <a:endParaRPr lang="es-CL"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solidFill>
                      <a:schemeClr val="bg1"/>
                    </a:solidFill>
                  </a:tcPr>
                </a:tc>
                <a:tc hMerge="1">
                  <a:txBody>
                    <a:bodyPr/>
                    <a:lstStyle/>
                    <a:p>
                      <a:endParaRPr lang="es-CL"/>
                    </a:p>
                  </a:txBody>
                  <a:tcPr/>
                </a:tc>
                <a:extLst>
                  <a:ext uri="{0D108BD9-81ED-4DB2-BD59-A6C34878D82A}">
                    <a16:rowId xmlns:a16="http://schemas.microsoft.com/office/drawing/2014/main" val="952313841"/>
                  </a:ext>
                </a:extLst>
              </a:tr>
            </a:tbl>
          </a:graphicData>
        </a:graphic>
      </p:graphicFrame>
      <p:cxnSp>
        <p:nvCxnSpPr>
          <p:cNvPr id="12" name="Conector recto 11">
            <a:extLst>
              <a:ext uri="{FF2B5EF4-FFF2-40B4-BE49-F238E27FC236}">
                <a16:creationId xmlns:a16="http://schemas.microsoft.com/office/drawing/2014/main" id="{0722F65B-844D-7C11-8161-A9707F2DEFBA}"/>
              </a:ext>
            </a:extLst>
          </p:cNvPr>
          <p:cNvCxnSpPr>
            <a:cxnSpLocks/>
          </p:cNvCxnSpPr>
          <p:nvPr/>
        </p:nvCxnSpPr>
        <p:spPr>
          <a:xfrm>
            <a:off x="392848" y="5383844"/>
            <a:ext cx="4346420"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1141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9A577BC3-3C31-7CCC-77FF-558388A3959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C879480D-9337-9EB3-2E06-EC7344BED7F0}"/>
              </a:ext>
            </a:extLst>
          </p:cNvPr>
          <p:cNvSpPr txBox="1"/>
          <p:nvPr/>
        </p:nvSpPr>
        <p:spPr>
          <a:xfrm>
            <a:off x="638175" y="127588"/>
            <a:ext cx="10915650" cy="1077218"/>
          </a:xfrm>
          <a:prstGeom prst="rect">
            <a:avLst/>
          </a:prstGeom>
          <a:solidFill>
            <a:schemeClr val="tx1"/>
          </a:solidFill>
        </p:spPr>
        <p:txBody>
          <a:bodyPr wrap="square" rtlCol="0">
            <a:spAutoFit/>
          </a:bodyPr>
          <a:lstStyle/>
          <a:p>
            <a:pPr algn="ctr"/>
            <a:r>
              <a:rPr lang="es-CL" sz="3200" b="1" dirty="0">
                <a:solidFill>
                  <a:schemeClr val="bg1"/>
                </a:solidFill>
                <a:latin typeface="Aptos" panose="020B0004020202020204" pitchFamily="34" charset="0"/>
              </a:rPr>
              <a:t>FISCALIZACIÓN PISCICULTURA LONCOTRARO</a:t>
            </a:r>
          </a:p>
          <a:p>
            <a:pPr algn="ctr"/>
            <a:r>
              <a:rPr lang="es-CL" sz="3200" b="1" dirty="0">
                <a:solidFill>
                  <a:schemeClr val="bg1"/>
                </a:solidFill>
                <a:latin typeface="Aptos" panose="020B0004020202020204" pitchFamily="34" charset="0"/>
              </a:rPr>
              <a:t>AÑOS 2012--2019</a:t>
            </a:r>
          </a:p>
        </p:txBody>
      </p:sp>
      <p:sp>
        <p:nvSpPr>
          <p:cNvPr id="3" name="CuadroTexto 2">
            <a:extLst>
              <a:ext uri="{FF2B5EF4-FFF2-40B4-BE49-F238E27FC236}">
                <a16:creationId xmlns:a16="http://schemas.microsoft.com/office/drawing/2014/main" id="{E7FAFD2F-F833-3432-E800-99B91F770C0F}"/>
              </a:ext>
            </a:extLst>
          </p:cNvPr>
          <p:cNvSpPr txBox="1"/>
          <p:nvPr/>
        </p:nvSpPr>
        <p:spPr>
          <a:xfrm>
            <a:off x="340995" y="1461505"/>
            <a:ext cx="11510010" cy="4985980"/>
          </a:xfrm>
          <a:prstGeom prst="rect">
            <a:avLst/>
          </a:prstGeom>
          <a:solidFill>
            <a:srgbClr val="DFFEFF"/>
          </a:solidFill>
        </p:spPr>
        <p:txBody>
          <a:bodyPr wrap="square" rtlCol="0">
            <a:spAutoFit/>
          </a:bodyPr>
          <a:lstStyle/>
          <a:p>
            <a:pPr algn="just"/>
            <a:r>
              <a:rPr lang="es-CL" sz="2000" b="1" kern="100" dirty="0">
                <a:latin typeface="Aptos" panose="020B0004020202020204" pitchFamily="34" charset="0"/>
                <a:ea typeface="Aptos" panose="020B0004020202020204" pitchFamily="34" charset="0"/>
                <a:cs typeface="Times New Roman" panose="02020603050405020304" pitchFamily="18" charset="0"/>
              </a:rPr>
              <a:t>Denuncia de </a:t>
            </a:r>
            <a:r>
              <a:rPr lang="es-CL" sz="2000" b="1"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SERNAPESCA</a:t>
            </a:r>
            <a:r>
              <a:rPr lang="es-CL" sz="2000" b="1" kern="100" dirty="0">
                <a:latin typeface="Aptos" panose="020B0004020202020204" pitchFamily="34" charset="0"/>
                <a:ea typeface="Aptos" panose="020B0004020202020204" pitchFamily="34" charset="0"/>
                <a:cs typeface="Times New Roman" panose="02020603050405020304" pitchFamily="18" charset="0"/>
              </a:rPr>
              <a:t> Ord./</a:t>
            </a:r>
            <a:r>
              <a:rPr lang="es-CL" sz="2000" b="1" kern="100" dirty="0" err="1">
                <a:latin typeface="Aptos" panose="020B0004020202020204" pitchFamily="34" charset="0"/>
                <a:ea typeface="Aptos" panose="020B0004020202020204" pitchFamily="34" charset="0"/>
                <a:cs typeface="Times New Roman" panose="02020603050405020304" pitchFamily="18" charset="0"/>
              </a:rPr>
              <a:t>N°</a:t>
            </a:r>
            <a:r>
              <a:rPr lang="es-CL" sz="2000" b="1" kern="100" dirty="0">
                <a:latin typeface="Aptos" panose="020B0004020202020204" pitchFamily="34" charset="0"/>
                <a:ea typeface="Aptos" panose="020B0004020202020204" pitchFamily="34" charset="0"/>
                <a:cs typeface="Times New Roman" panose="02020603050405020304" pitchFamily="18" charset="0"/>
              </a:rPr>
              <a:t> 36285, </a:t>
            </a:r>
            <a:r>
              <a:rPr lang="es-CL" sz="2000" b="1" kern="100" dirty="0">
                <a:highlight>
                  <a:srgbClr val="00FFFF"/>
                </a:highlight>
                <a:latin typeface="Aptos" panose="020B0004020202020204" pitchFamily="34" charset="0"/>
                <a:ea typeface="Aptos" panose="020B0004020202020204" pitchFamily="34" charset="0"/>
                <a:cs typeface="Times New Roman" panose="02020603050405020304" pitchFamily="18" charset="0"/>
              </a:rPr>
              <a:t>14 febrero 2015. </a:t>
            </a:r>
            <a:r>
              <a:rPr lang="es-CL" sz="2000" b="1" kern="100" dirty="0">
                <a:latin typeface="Aptos" panose="020B0004020202020204" pitchFamily="34" charset="0"/>
                <a:ea typeface="Aptos" panose="020B0004020202020204" pitchFamily="34" charset="0"/>
                <a:cs typeface="Times New Roman" panose="02020603050405020304" pitchFamily="18" charset="0"/>
              </a:rPr>
              <a:t>Incumplimiento RCA </a:t>
            </a:r>
            <a:r>
              <a:rPr lang="es-CL" sz="2000" b="1" kern="100" dirty="0" err="1">
                <a:latin typeface="Aptos" panose="020B0004020202020204" pitchFamily="34" charset="0"/>
                <a:ea typeface="Aptos" panose="020B0004020202020204" pitchFamily="34" charset="0"/>
                <a:cs typeface="Times New Roman" panose="02020603050405020304" pitchFamily="18" charset="0"/>
              </a:rPr>
              <a:t>N°</a:t>
            </a:r>
            <a:r>
              <a:rPr lang="es-CL" sz="2000" b="1" kern="100" dirty="0">
                <a:latin typeface="Aptos" panose="020B0004020202020204" pitchFamily="34" charset="0"/>
                <a:ea typeface="Aptos" panose="020B0004020202020204" pitchFamily="34" charset="0"/>
                <a:cs typeface="Times New Roman" panose="02020603050405020304" pitchFamily="18" charset="0"/>
              </a:rPr>
              <a:t> 42, año 2005. Sobreproducción.</a:t>
            </a:r>
          </a:p>
          <a:p>
            <a:pPr algn="just"/>
            <a:endParaRPr lang="es-CL" sz="1000" b="1" kern="100" dirty="0">
              <a:latin typeface="Aptos" panose="020B0004020202020204" pitchFamily="34" charset="0"/>
              <a:ea typeface="Aptos" panose="020B0004020202020204" pitchFamily="34" charset="0"/>
              <a:cs typeface="Times New Roman" panose="02020603050405020304" pitchFamily="18" charset="0"/>
            </a:endParaRPr>
          </a:p>
          <a:p>
            <a:pPr algn="just"/>
            <a:r>
              <a:rPr lang="es-CL" sz="2000" b="1"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SMA. </a:t>
            </a:r>
            <a:r>
              <a:rPr lang="es-CL" sz="2000" b="1" kern="100" dirty="0">
                <a:latin typeface="Aptos" panose="020B0004020202020204" pitchFamily="34" charset="0"/>
                <a:ea typeface="Aptos" panose="020B0004020202020204" pitchFamily="34" charset="0"/>
                <a:cs typeface="Times New Roman" panose="02020603050405020304" pitchFamily="18" charset="0"/>
              </a:rPr>
              <a:t>Formulación de 7 cargos, entre ellos SOBREPRODUCCIÓN. Res. Ex. N°1/Rol D-010-2016.  </a:t>
            </a:r>
          </a:p>
          <a:p>
            <a:pPr algn="just"/>
            <a:r>
              <a:rPr lang="es-CL" sz="2000" b="1" kern="100" dirty="0">
                <a:highlight>
                  <a:srgbClr val="00FFFF"/>
                </a:highlight>
                <a:latin typeface="Aptos" panose="020B0004020202020204" pitchFamily="34" charset="0"/>
                <a:ea typeface="Aptos" panose="020B0004020202020204" pitchFamily="34" charset="0"/>
                <a:cs typeface="Times New Roman" panose="02020603050405020304" pitchFamily="18" charset="0"/>
              </a:rPr>
              <a:t>11 marzo 2016.</a:t>
            </a:r>
          </a:p>
          <a:p>
            <a:pPr algn="just"/>
            <a:endParaRPr lang="es-CL" sz="1000" b="1" kern="100" dirty="0">
              <a:latin typeface="Aptos" panose="020B0004020202020204" pitchFamily="34" charset="0"/>
              <a:ea typeface="Aptos" panose="020B0004020202020204" pitchFamily="34" charset="0"/>
              <a:cs typeface="Times New Roman" panose="02020603050405020304" pitchFamily="18" charset="0"/>
            </a:endParaRPr>
          </a:p>
          <a:p>
            <a:pPr algn="just"/>
            <a:r>
              <a:rPr lang="es-CL" sz="2000" b="1" kern="100" dirty="0">
                <a:latin typeface="Aptos" panose="020B0004020202020204" pitchFamily="34" charset="0"/>
                <a:ea typeface="Aptos" panose="020B0004020202020204" pitchFamily="34" charset="0"/>
                <a:cs typeface="Times New Roman" panose="02020603050405020304" pitchFamily="18" charset="0"/>
              </a:rPr>
              <a:t>Documento del </a:t>
            </a:r>
            <a:r>
              <a:rPr lang="es-CL" sz="2000" b="1"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Sr. Germán </a:t>
            </a:r>
            <a:r>
              <a:rPr lang="es-CL" sz="2000" b="1" kern="100" dirty="0" err="1">
                <a:highlight>
                  <a:srgbClr val="FFFF00"/>
                </a:highlight>
                <a:latin typeface="Aptos" panose="020B0004020202020204" pitchFamily="34" charset="0"/>
                <a:ea typeface="Aptos" panose="020B0004020202020204" pitchFamily="34" charset="0"/>
                <a:cs typeface="Times New Roman" panose="02020603050405020304" pitchFamily="18" charset="0"/>
              </a:rPr>
              <a:t>Ribba</a:t>
            </a:r>
            <a:r>
              <a:rPr lang="es-CL" sz="2000" b="1"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 A</a:t>
            </a:r>
            <a:r>
              <a:rPr lang="es-CL" sz="2000" b="1" kern="100" dirty="0">
                <a:latin typeface="Aptos" panose="020B0004020202020204" pitchFamily="34" charset="0"/>
                <a:ea typeface="Aptos" panose="020B0004020202020204" pitchFamily="34" charset="0"/>
                <a:cs typeface="Times New Roman" panose="02020603050405020304" pitchFamily="18" charset="0"/>
              </a:rPr>
              <a:t>., dueño de la Pis. </a:t>
            </a:r>
            <a:r>
              <a:rPr lang="es-CL" sz="2000" b="1" kern="100" dirty="0" err="1">
                <a:latin typeface="Aptos" panose="020B0004020202020204" pitchFamily="34" charset="0"/>
                <a:ea typeface="Aptos" panose="020B0004020202020204" pitchFamily="34" charset="0"/>
                <a:cs typeface="Times New Roman" panose="02020603050405020304" pitchFamily="18" charset="0"/>
              </a:rPr>
              <a:t>Loncotraro</a:t>
            </a:r>
            <a:r>
              <a:rPr lang="es-CL" sz="2000" b="1" kern="100" dirty="0">
                <a:latin typeface="Aptos" panose="020B0004020202020204" pitchFamily="34" charset="0"/>
                <a:ea typeface="Aptos" panose="020B0004020202020204" pitchFamily="34" charset="0"/>
                <a:cs typeface="Times New Roman" panose="02020603050405020304" pitchFamily="18" charset="0"/>
              </a:rPr>
              <a:t>. Programa de cumplimiento ambiental. </a:t>
            </a:r>
            <a:r>
              <a:rPr lang="es-CL" sz="2000" b="1" kern="100" dirty="0">
                <a:highlight>
                  <a:srgbClr val="00FFFF"/>
                </a:highlight>
                <a:latin typeface="Aptos" panose="020B0004020202020204" pitchFamily="34" charset="0"/>
                <a:ea typeface="Aptos" panose="020B0004020202020204" pitchFamily="34" charset="0"/>
                <a:cs typeface="Times New Roman" panose="02020603050405020304" pitchFamily="18" charset="0"/>
              </a:rPr>
              <a:t>20 marzo, 2016.</a:t>
            </a:r>
          </a:p>
          <a:p>
            <a:pPr algn="just"/>
            <a:endParaRPr lang="es-CL" sz="1000" b="1" kern="100" dirty="0">
              <a:highlight>
                <a:srgbClr val="00FFFF"/>
              </a:highlight>
              <a:latin typeface="Aptos" panose="020B0004020202020204" pitchFamily="34" charset="0"/>
              <a:ea typeface="Aptos" panose="020B0004020202020204" pitchFamily="34" charset="0"/>
              <a:cs typeface="Times New Roman" panose="02020603050405020304" pitchFamily="18" charset="0"/>
            </a:endParaRPr>
          </a:p>
          <a:p>
            <a:pPr algn="just"/>
            <a:r>
              <a:rPr lang="es-CL" sz="2000" b="1"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SMA. </a:t>
            </a:r>
            <a:r>
              <a:rPr lang="es-CL" sz="2000" b="1" kern="100" dirty="0">
                <a:latin typeface="Aptos" panose="020B0004020202020204" pitchFamily="34" charset="0"/>
                <a:ea typeface="Aptos" panose="020B0004020202020204" pitchFamily="34" charset="0"/>
                <a:cs typeface="Times New Roman" panose="02020603050405020304" pitchFamily="18" charset="0"/>
              </a:rPr>
              <a:t>Aprueba programa de cumplimiento. Con correcciones de oficio y suspende procedimiento administrativo sancionatorio en contra de Germán </a:t>
            </a:r>
            <a:r>
              <a:rPr lang="es-CL" sz="2000" b="1" kern="100" dirty="0" err="1">
                <a:latin typeface="Aptos" panose="020B0004020202020204" pitchFamily="34" charset="0"/>
                <a:ea typeface="Aptos" panose="020B0004020202020204" pitchFamily="34" charset="0"/>
                <a:cs typeface="Times New Roman" panose="02020603050405020304" pitchFamily="18" charset="0"/>
              </a:rPr>
              <a:t>Ribba</a:t>
            </a:r>
            <a:r>
              <a:rPr lang="es-CL" sz="2000" b="1" kern="100" dirty="0">
                <a:latin typeface="Aptos" panose="020B0004020202020204" pitchFamily="34" charset="0"/>
                <a:ea typeface="Aptos" panose="020B0004020202020204" pitchFamily="34" charset="0"/>
                <a:cs typeface="Times New Roman" panose="02020603050405020304" pitchFamily="18" charset="0"/>
              </a:rPr>
              <a:t> A. Res. Ex. N°3/Rol </a:t>
            </a:r>
            <a:r>
              <a:rPr lang="es-CL" sz="2000" b="1" kern="100" dirty="0" err="1">
                <a:latin typeface="Aptos" panose="020B0004020202020204" pitchFamily="34" charset="0"/>
                <a:ea typeface="Aptos" panose="020B0004020202020204" pitchFamily="34" charset="0"/>
                <a:cs typeface="Times New Roman" panose="02020603050405020304" pitchFamily="18" charset="0"/>
              </a:rPr>
              <a:t>N°</a:t>
            </a:r>
            <a:r>
              <a:rPr lang="es-CL" sz="2000" b="1" kern="100" dirty="0">
                <a:latin typeface="Aptos" panose="020B0004020202020204" pitchFamily="34" charset="0"/>
                <a:ea typeface="Aptos" panose="020B0004020202020204" pitchFamily="34" charset="0"/>
                <a:cs typeface="Times New Roman" panose="02020603050405020304" pitchFamily="18" charset="0"/>
              </a:rPr>
              <a:t> D-010-2016.  </a:t>
            </a:r>
          </a:p>
          <a:p>
            <a:pPr algn="just"/>
            <a:r>
              <a:rPr lang="es-CL" sz="2000" b="1" kern="100" dirty="0">
                <a:highlight>
                  <a:srgbClr val="00FFFF"/>
                </a:highlight>
                <a:latin typeface="Aptos" panose="020B0004020202020204" pitchFamily="34" charset="0"/>
                <a:ea typeface="Aptos" panose="020B0004020202020204" pitchFamily="34" charset="0"/>
                <a:cs typeface="Times New Roman" panose="02020603050405020304" pitchFamily="18" charset="0"/>
              </a:rPr>
              <a:t>14 junio 2016.</a:t>
            </a:r>
          </a:p>
          <a:p>
            <a:pPr algn="just"/>
            <a:endParaRPr lang="es-CL" sz="20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2000" b="1"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SMA. </a:t>
            </a:r>
            <a:r>
              <a:rPr lang="es-CL" sz="2000" b="1" kern="100" dirty="0">
                <a:latin typeface="Aptos" panose="020B0004020202020204" pitchFamily="34" charset="0"/>
                <a:ea typeface="Aptos" panose="020B0004020202020204" pitchFamily="34" charset="0"/>
                <a:cs typeface="Times New Roman" panose="02020603050405020304" pitchFamily="18" charset="0"/>
              </a:rPr>
              <a:t>Declara ejecución satisfactoria del programa de cumplimiento y pone término al procedimiento administrativo sancionatorio Rol D-010-2016. Res. Ex. N°125, </a:t>
            </a:r>
            <a:r>
              <a:rPr lang="es-CL" sz="2000" b="1" kern="100" dirty="0">
                <a:highlight>
                  <a:srgbClr val="00FFFF"/>
                </a:highlight>
                <a:latin typeface="Aptos" panose="020B0004020202020204" pitchFamily="34" charset="0"/>
                <a:ea typeface="Aptos" panose="020B0004020202020204" pitchFamily="34" charset="0"/>
                <a:cs typeface="Times New Roman" panose="02020603050405020304" pitchFamily="18" charset="0"/>
              </a:rPr>
              <a:t>23 enero 2023.</a:t>
            </a:r>
          </a:p>
          <a:p>
            <a:pPr algn="just"/>
            <a:endParaRPr lang="es-CL" sz="20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2800" b="1"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SIN SANCIONES.</a:t>
            </a:r>
            <a:endParaRPr lang="es-CL" sz="2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47338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556AB57C-6C9F-E185-75DA-8CED10D74FAD}"/>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9F561C7-050B-8F65-4450-91C941CE686C}"/>
              </a:ext>
            </a:extLst>
          </p:cNvPr>
          <p:cNvSpPr txBox="1"/>
          <p:nvPr/>
        </p:nvSpPr>
        <p:spPr>
          <a:xfrm>
            <a:off x="638175" y="127588"/>
            <a:ext cx="10915650" cy="1077218"/>
          </a:xfrm>
          <a:prstGeom prst="rect">
            <a:avLst/>
          </a:prstGeom>
          <a:solidFill>
            <a:schemeClr val="tx1"/>
          </a:solidFill>
        </p:spPr>
        <p:txBody>
          <a:bodyPr wrap="square" rtlCol="0">
            <a:spAutoFit/>
          </a:bodyPr>
          <a:lstStyle/>
          <a:p>
            <a:pPr algn="ctr"/>
            <a:r>
              <a:rPr lang="es-CL" sz="3200" b="1" dirty="0">
                <a:solidFill>
                  <a:schemeClr val="bg1"/>
                </a:solidFill>
                <a:latin typeface="Aptos" panose="020B0004020202020204" pitchFamily="34" charset="0"/>
              </a:rPr>
              <a:t>PRODUCCIÓN PISCICULTURA LONCOTRARO</a:t>
            </a:r>
          </a:p>
          <a:p>
            <a:pPr algn="ctr"/>
            <a:r>
              <a:rPr lang="es-CL" sz="3200" b="1" dirty="0">
                <a:solidFill>
                  <a:schemeClr val="bg1"/>
                </a:solidFill>
                <a:latin typeface="Aptos" panose="020B0004020202020204" pitchFamily="34" charset="0"/>
              </a:rPr>
              <a:t>AÑOS 2012--2019</a:t>
            </a:r>
          </a:p>
        </p:txBody>
      </p:sp>
      <p:pic>
        <p:nvPicPr>
          <p:cNvPr id="4" name="Imagen 3">
            <a:extLst>
              <a:ext uri="{FF2B5EF4-FFF2-40B4-BE49-F238E27FC236}">
                <a16:creationId xmlns:a16="http://schemas.microsoft.com/office/drawing/2014/main" id="{1C89D8F7-F0CD-4A55-3DD1-6BAD6EE5EDB0}"/>
              </a:ext>
            </a:extLst>
          </p:cNvPr>
          <p:cNvPicPr>
            <a:picLocks noChangeAspect="1"/>
          </p:cNvPicPr>
          <p:nvPr/>
        </p:nvPicPr>
        <p:blipFill>
          <a:blip r:embed="rId2"/>
          <a:stretch>
            <a:fillRect/>
          </a:stretch>
        </p:blipFill>
        <p:spPr>
          <a:xfrm>
            <a:off x="-10462" y="1978701"/>
            <a:ext cx="12202462" cy="3207896"/>
          </a:xfrm>
          <a:prstGeom prst="rect">
            <a:avLst/>
          </a:prstGeom>
          <a:solidFill>
            <a:schemeClr val="bg1"/>
          </a:solidFill>
        </p:spPr>
      </p:pic>
      <p:sp>
        <p:nvSpPr>
          <p:cNvPr id="3" name="CuadroTexto 2">
            <a:extLst>
              <a:ext uri="{FF2B5EF4-FFF2-40B4-BE49-F238E27FC236}">
                <a16:creationId xmlns:a16="http://schemas.microsoft.com/office/drawing/2014/main" id="{0748252D-EDE5-DDCF-B0DC-E25D439F0F8B}"/>
              </a:ext>
            </a:extLst>
          </p:cNvPr>
          <p:cNvSpPr txBox="1"/>
          <p:nvPr/>
        </p:nvSpPr>
        <p:spPr>
          <a:xfrm>
            <a:off x="-110502" y="5648783"/>
            <a:ext cx="3316934" cy="830997"/>
          </a:xfrm>
          <a:prstGeom prst="rect">
            <a:avLst/>
          </a:prstGeom>
          <a:noFill/>
        </p:spPr>
        <p:txBody>
          <a:bodyPr wrap="none" rtlCol="0">
            <a:spAutoFit/>
          </a:bodyPr>
          <a:lstStyle/>
          <a:p>
            <a:pPr algn="ctr"/>
            <a:r>
              <a:rPr lang="es-CL" sz="2800" b="1" dirty="0">
                <a:highlight>
                  <a:srgbClr val="FFFF00"/>
                </a:highlight>
              </a:rPr>
              <a:t>SIN SANCIONES</a:t>
            </a:r>
            <a:r>
              <a:rPr lang="es-CL" sz="4800" dirty="0"/>
              <a:t>.</a:t>
            </a:r>
          </a:p>
        </p:txBody>
      </p:sp>
    </p:spTree>
    <p:extLst>
      <p:ext uri="{BB962C8B-B14F-4D97-AF65-F5344CB8AC3E}">
        <p14:creationId xmlns:p14="http://schemas.microsoft.com/office/powerpoint/2010/main" val="15067295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80DB46C9-FC2D-1C8B-7885-30551A445011}"/>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D4EBDD0F-3473-6782-935D-78A559D45FCA}"/>
              </a:ext>
            </a:extLst>
          </p:cNvPr>
          <p:cNvSpPr txBox="1"/>
          <p:nvPr/>
        </p:nvSpPr>
        <p:spPr>
          <a:xfrm>
            <a:off x="638175" y="382421"/>
            <a:ext cx="10915650" cy="1077218"/>
          </a:xfrm>
          <a:prstGeom prst="rect">
            <a:avLst/>
          </a:prstGeom>
          <a:solidFill>
            <a:schemeClr val="tx1"/>
          </a:solidFill>
        </p:spPr>
        <p:txBody>
          <a:bodyPr wrap="square" rtlCol="0">
            <a:spAutoFit/>
          </a:bodyPr>
          <a:lstStyle/>
          <a:p>
            <a:pPr algn="ctr"/>
            <a:r>
              <a:rPr lang="es-CL" sz="3200" b="1" dirty="0">
                <a:solidFill>
                  <a:schemeClr val="bg1"/>
                </a:solidFill>
                <a:latin typeface="Aptos" panose="020B0004020202020204" pitchFamily="34" charset="0"/>
              </a:rPr>
              <a:t>PISCICULTURA CATRIPULLI-HENDRIX GENETICS. AÑOS 2012--2019</a:t>
            </a:r>
          </a:p>
        </p:txBody>
      </p:sp>
      <p:pic>
        <p:nvPicPr>
          <p:cNvPr id="10" name="Imagen 9">
            <a:extLst>
              <a:ext uri="{FF2B5EF4-FFF2-40B4-BE49-F238E27FC236}">
                <a16:creationId xmlns:a16="http://schemas.microsoft.com/office/drawing/2014/main" id="{AC4A390E-0C52-BB3C-E00C-F6E53C4520DF}"/>
              </a:ext>
            </a:extLst>
          </p:cNvPr>
          <p:cNvPicPr>
            <a:picLocks noChangeAspect="1"/>
          </p:cNvPicPr>
          <p:nvPr/>
        </p:nvPicPr>
        <p:blipFill>
          <a:blip r:embed="rId2"/>
          <a:stretch>
            <a:fillRect/>
          </a:stretch>
        </p:blipFill>
        <p:spPr>
          <a:xfrm>
            <a:off x="0" y="2752402"/>
            <a:ext cx="12192000" cy="1353196"/>
          </a:xfrm>
          <a:prstGeom prst="rect">
            <a:avLst/>
          </a:prstGeom>
          <a:solidFill>
            <a:schemeClr val="bg1"/>
          </a:solidFill>
        </p:spPr>
      </p:pic>
      <p:sp>
        <p:nvSpPr>
          <p:cNvPr id="3" name="CuadroTexto 2">
            <a:extLst>
              <a:ext uri="{FF2B5EF4-FFF2-40B4-BE49-F238E27FC236}">
                <a16:creationId xmlns:a16="http://schemas.microsoft.com/office/drawing/2014/main" id="{89E566DB-20EF-B0F8-388F-B2A33A373002}"/>
              </a:ext>
            </a:extLst>
          </p:cNvPr>
          <p:cNvSpPr txBox="1"/>
          <p:nvPr/>
        </p:nvSpPr>
        <p:spPr>
          <a:xfrm>
            <a:off x="-110502" y="5648783"/>
            <a:ext cx="3316934" cy="830997"/>
          </a:xfrm>
          <a:prstGeom prst="rect">
            <a:avLst/>
          </a:prstGeom>
          <a:noFill/>
        </p:spPr>
        <p:txBody>
          <a:bodyPr wrap="none" rtlCol="0">
            <a:spAutoFit/>
          </a:bodyPr>
          <a:lstStyle/>
          <a:p>
            <a:pPr algn="ctr"/>
            <a:r>
              <a:rPr lang="es-CL" sz="2800" b="1" dirty="0">
                <a:highlight>
                  <a:srgbClr val="FFFF00"/>
                </a:highlight>
              </a:rPr>
              <a:t>SIN SANCIONES</a:t>
            </a:r>
            <a:r>
              <a:rPr lang="es-CL" sz="4800" dirty="0"/>
              <a:t>.</a:t>
            </a:r>
          </a:p>
        </p:txBody>
      </p:sp>
    </p:spTree>
    <p:extLst>
      <p:ext uri="{BB962C8B-B14F-4D97-AF65-F5344CB8AC3E}">
        <p14:creationId xmlns:p14="http://schemas.microsoft.com/office/powerpoint/2010/main" val="6481770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0A92D97-CE70-7C63-4C7A-4537E729673E}"/>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78C968EF-199B-1B61-C37A-0A1B656B0524}"/>
              </a:ext>
            </a:extLst>
          </p:cNvPr>
          <p:cNvSpPr txBox="1"/>
          <p:nvPr/>
        </p:nvSpPr>
        <p:spPr>
          <a:xfrm>
            <a:off x="638175" y="127588"/>
            <a:ext cx="10915650" cy="1077218"/>
          </a:xfrm>
          <a:prstGeom prst="rect">
            <a:avLst/>
          </a:prstGeom>
          <a:solidFill>
            <a:schemeClr val="tx1"/>
          </a:solidFill>
        </p:spPr>
        <p:txBody>
          <a:bodyPr wrap="square" rtlCol="0">
            <a:spAutoFit/>
          </a:bodyPr>
          <a:lstStyle/>
          <a:p>
            <a:pPr algn="ctr"/>
            <a:r>
              <a:rPr lang="es-CL" sz="3200" b="1" dirty="0">
                <a:solidFill>
                  <a:schemeClr val="bg1"/>
                </a:solidFill>
                <a:latin typeface="Aptos" panose="020B0004020202020204" pitchFamily="34" charset="0"/>
              </a:rPr>
              <a:t>FISCALIZACIÓN PISCICULTURA CATRIPULLI-HENDRIX GENETICS. AÑOS 2012--2019</a:t>
            </a:r>
          </a:p>
        </p:txBody>
      </p:sp>
      <p:pic>
        <p:nvPicPr>
          <p:cNvPr id="5" name="Imagen 4">
            <a:extLst>
              <a:ext uri="{FF2B5EF4-FFF2-40B4-BE49-F238E27FC236}">
                <a16:creationId xmlns:a16="http://schemas.microsoft.com/office/drawing/2014/main" id="{E50DC4D6-A677-FD9E-54EF-7ED5C9C8CC21}"/>
              </a:ext>
            </a:extLst>
          </p:cNvPr>
          <p:cNvPicPr>
            <a:picLocks noChangeAspect="1"/>
          </p:cNvPicPr>
          <p:nvPr/>
        </p:nvPicPr>
        <p:blipFill>
          <a:blip r:embed="rId2"/>
          <a:stretch>
            <a:fillRect/>
          </a:stretch>
        </p:blipFill>
        <p:spPr>
          <a:xfrm>
            <a:off x="3342807" y="1318590"/>
            <a:ext cx="5231566" cy="5411822"/>
          </a:xfrm>
          <a:prstGeom prst="rect">
            <a:avLst/>
          </a:prstGeom>
        </p:spPr>
      </p:pic>
    </p:spTree>
    <p:extLst>
      <p:ext uri="{BB962C8B-B14F-4D97-AF65-F5344CB8AC3E}">
        <p14:creationId xmlns:p14="http://schemas.microsoft.com/office/powerpoint/2010/main" val="20919114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F0CE74B-65C6-19A5-5DE1-3748D0905DFB}"/>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AD10C468-D173-E5CA-A7B8-220CA19CE359}"/>
              </a:ext>
            </a:extLst>
          </p:cNvPr>
          <p:cNvSpPr txBox="1"/>
          <p:nvPr/>
        </p:nvSpPr>
        <p:spPr>
          <a:xfrm>
            <a:off x="638175" y="382421"/>
            <a:ext cx="10915650" cy="1077218"/>
          </a:xfrm>
          <a:prstGeom prst="rect">
            <a:avLst/>
          </a:prstGeom>
          <a:solidFill>
            <a:schemeClr val="tx1"/>
          </a:solidFill>
        </p:spPr>
        <p:txBody>
          <a:bodyPr wrap="square" rtlCol="0">
            <a:spAutoFit/>
          </a:bodyPr>
          <a:lstStyle/>
          <a:p>
            <a:pPr algn="ctr"/>
            <a:r>
              <a:rPr lang="es-CL" sz="3200" b="1" dirty="0">
                <a:solidFill>
                  <a:schemeClr val="bg1"/>
                </a:solidFill>
                <a:latin typeface="Aptos" panose="020B0004020202020204" pitchFamily="34" charset="0"/>
              </a:rPr>
              <a:t>PRODUCCIÓN  PISCICULTURA QUIMEYCO.</a:t>
            </a:r>
          </a:p>
          <a:p>
            <a:pPr algn="ctr"/>
            <a:r>
              <a:rPr lang="es-CL" sz="3200" b="1" dirty="0">
                <a:solidFill>
                  <a:schemeClr val="bg1"/>
                </a:solidFill>
                <a:latin typeface="Aptos" panose="020B0004020202020204" pitchFamily="34" charset="0"/>
              </a:rPr>
              <a:t> AÑOS 2012--2019</a:t>
            </a:r>
          </a:p>
        </p:txBody>
      </p:sp>
      <p:pic>
        <p:nvPicPr>
          <p:cNvPr id="3" name="Imagen 2">
            <a:extLst>
              <a:ext uri="{FF2B5EF4-FFF2-40B4-BE49-F238E27FC236}">
                <a16:creationId xmlns:a16="http://schemas.microsoft.com/office/drawing/2014/main" id="{E964F277-53F4-1A68-A0E7-07601FBF3254}"/>
              </a:ext>
            </a:extLst>
          </p:cNvPr>
          <p:cNvPicPr>
            <a:picLocks noChangeAspect="1"/>
          </p:cNvPicPr>
          <p:nvPr/>
        </p:nvPicPr>
        <p:blipFill>
          <a:blip r:embed="rId2"/>
          <a:stretch>
            <a:fillRect/>
          </a:stretch>
        </p:blipFill>
        <p:spPr>
          <a:xfrm>
            <a:off x="48606" y="2940367"/>
            <a:ext cx="12124644" cy="2111318"/>
          </a:xfrm>
          <a:prstGeom prst="rect">
            <a:avLst/>
          </a:prstGeom>
          <a:solidFill>
            <a:schemeClr val="bg1"/>
          </a:solidFill>
        </p:spPr>
      </p:pic>
    </p:spTree>
    <p:extLst>
      <p:ext uri="{BB962C8B-B14F-4D97-AF65-F5344CB8AC3E}">
        <p14:creationId xmlns:p14="http://schemas.microsoft.com/office/powerpoint/2010/main" val="30768181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D3BB7C6B-2CB3-D056-8BCD-E2951AE0712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925894A0-95D3-6D8E-1F42-1CE31EA98C6D}"/>
              </a:ext>
            </a:extLst>
          </p:cNvPr>
          <p:cNvSpPr txBox="1"/>
          <p:nvPr/>
        </p:nvSpPr>
        <p:spPr>
          <a:xfrm>
            <a:off x="638175" y="382421"/>
            <a:ext cx="10915650" cy="1077218"/>
          </a:xfrm>
          <a:prstGeom prst="rect">
            <a:avLst/>
          </a:prstGeom>
          <a:solidFill>
            <a:schemeClr val="tx1"/>
          </a:solidFill>
        </p:spPr>
        <p:txBody>
          <a:bodyPr wrap="square" rtlCol="0">
            <a:spAutoFit/>
          </a:bodyPr>
          <a:lstStyle/>
          <a:p>
            <a:pPr algn="ctr"/>
            <a:r>
              <a:rPr lang="es-CL" sz="3200" b="1" dirty="0">
                <a:solidFill>
                  <a:schemeClr val="bg1"/>
                </a:solidFill>
                <a:latin typeface="Aptos" panose="020B0004020202020204" pitchFamily="34" charset="0"/>
              </a:rPr>
              <a:t>FISCALIZACIÓN PISCICULTURA QUIMEYCO.</a:t>
            </a:r>
          </a:p>
          <a:p>
            <a:pPr algn="ctr"/>
            <a:r>
              <a:rPr lang="es-CL" sz="3200" b="1" dirty="0">
                <a:solidFill>
                  <a:schemeClr val="bg1"/>
                </a:solidFill>
                <a:latin typeface="Aptos" panose="020B0004020202020204" pitchFamily="34" charset="0"/>
              </a:rPr>
              <a:t> AÑOS 2012--2019</a:t>
            </a:r>
          </a:p>
        </p:txBody>
      </p:sp>
      <p:sp>
        <p:nvSpPr>
          <p:cNvPr id="3" name="CuadroTexto 2">
            <a:extLst>
              <a:ext uri="{FF2B5EF4-FFF2-40B4-BE49-F238E27FC236}">
                <a16:creationId xmlns:a16="http://schemas.microsoft.com/office/drawing/2014/main" id="{62D15F60-7973-A58F-7476-7B29C8B86A1D}"/>
              </a:ext>
            </a:extLst>
          </p:cNvPr>
          <p:cNvSpPr txBox="1"/>
          <p:nvPr/>
        </p:nvSpPr>
        <p:spPr>
          <a:xfrm>
            <a:off x="134911" y="1798819"/>
            <a:ext cx="11857220" cy="4893647"/>
          </a:xfrm>
          <a:prstGeom prst="rect">
            <a:avLst/>
          </a:prstGeom>
          <a:solidFill>
            <a:srgbClr val="83EDE6"/>
          </a:solidFill>
        </p:spPr>
        <p:txBody>
          <a:bodyPr wrap="square" rtlCol="0">
            <a:spAutoFit/>
          </a:bodyPr>
          <a:lstStyle/>
          <a:p>
            <a:pPr algn="just"/>
            <a:r>
              <a:rPr lang="es-CL" sz="2400" b="1" dirty="0">
                <a:highlight>
                  <a:srgbClr val="FFFF00"/>
                </a:highlight>
                <a:latin typeface="Aptos" panose="020B0004020202020204" pitchFamily="34" charset="0"/>
              </a:rPr>
              <a:t>SMA, </a:t>
            </a:r>
            <a:r>
              <a:rPr lang="es-CL" sz="2400" b="1" dirty="0">
                <a:latin typeface="Aptos" panose="020B0004020202020204" pitchFamily="34" charset="0"/>
              </a:rPr>
              <a:t>FORMULACIÓN DE CARGOS. RES. EX. N°1/ROL D-049-2020. </a:t>
            </a:r>
            <a:r>
              <a:rPr lang="es-CL" sz="2400" b="1" dirty="0">
                <a:highlight>
                  <a:srgbClr val="FFFF00"/>
                </a:highlight>
                <a:latin typeface="Aptos" panose="020B0004020202020204" pitchFamily="34" charset="0"/>
              </a:rPr>
              <a:t>23 abril 2020.</a:t>
            </a:r>
          </a:p>
          <a:p>
            <a:pPr algn="just"/>
            <a:r>
              <a:rPr lang="es-CL" sz="2400" b="1" dirty="0">
                <a:latin typeface="Aptos" panose="020B0004020202020204" pitchFamily="34" charset="0"/>
              </a:rPr>
              <a:t>Varios, entre ellos </a:t>
            </a:r>
            <a:r>
              <a:rPr lang="es-CL" sz="2400" b="1" dirty="0">
                <a:highlight>
                  <a:srgbClr val="FFFF00"/>
                </a:highlight>
                <a:latin typeface="Aptos" panose="020B0004020202020204" pitchFamily="34" charset="0"/>
              </a:rPr>
              <a:t>SOBREPRODUCCIÓN 2015-2019.</a:t>
            </a:r>
          </a:p>
          <a:p>
            <a:pPr algn="just"/>
            <a:r>
              <a:rPr lang="es-CL" sz="2400" b="1" dirty="0">
                <a:highlight>
                  <a:srgbClr val="FFFF00"/>
                </a:highlight>
                <a:latin typeface="Aptos" panose="020B0004020202020204" pitchFamily="34" charset="0"/>
              </a:rPr>
              <a:t>SMA</a:t>
            </a:r>
            <a:r>
              <a:rPr lang="es-CL" sz="2400" b="1" dirty="0">
                <a:latin typeface="Aptos" panose="020B0004020202020204" pitchFamily="34" charset="0"/>
              </a:rPr>
              <a:t>, RECHAZA PROGRAMA DE CUMPLIMIENTO. RES. EX. N°11/ROL D-049-2020. </a:t>
            </a:r>
            <a:r>
              <a:rPr lang="es-CL" sz="2400" b="1" dirty="0">
                <a:highlight>
                  <a:srgbClr val="FFFF00"/>
                </a:highlight>
                <a:latin typeface="Aptos" panose="020B0004020202020204" pitchFamily="34" charset="0"/>
              </a:rPr>
              <a:t>21 octubre 2020.</a:t>
            </a:r>
          </a:p>
          <a:p>
            <a:pPr algn="just"/>
            <a:r>
              <a:rPr lang="es-CL" sz="2400" b="1" dirty="0">
                <a:highlight>
                  <a:srgbClr val="80FF64"/>
                </a:highlight>
                <a:latin typeface="Aptos" panose="020B0004020202020204" pitchFamily="34" charset="0"/>
              </a:rPr>
              <a:t>QUIMEYCO. </a:t>
            </a:r>
            <a:r>
              <a:rPr lang="es-CL" sz="2400" b="1" dirty="0">
                <a:latin typeface="Aptos" panose="020B0004020202020204" pitchFamily="34" charset="0"/>
              </a:rPr>
              <a:t>RECURSO DE REPOSICIÓN. 02-noviembre 2022.</a:t>
            </a:r>
          </a:p>
          <a:p>
            <a:pPr algn="just"/>
            <a:r>
              <a:rPr lang="es-CL" sz="2400" b="1" dirty="0">
                <a:highlight>
                  <a:srgbClr val="FFFF00"/>
                </a:highlight>
                <a:latin typeface="Aptos" panose="020B0004020202020204" pitchFamily="34" charset="0"/>
              </a:rPr>
              <a:t>SMA. </a:t>
            </a:r>
            <a:r>
              <a:rPr lang="es-CL" sz="2400" b="1" dirty="0">
                <a:latin typeface="Aptos" panose="020B0004020202020204" pitchFamily="34" charset="0"/>
              </a:rPr>
              <a:t>RECHAZO RECURSO DE REPOSICIÓN. RES. EX. N°13/ROL D-049-2020. </a:t>
            </a:r>
            <a:r>
              <a:rPr lang="es-CL" sz="2400" b="1" dirty="0">
                <a:highlight>
                  <a:srgbClr val="FFFF00"/>
                </a:highlight>
                <a:latin typeface="Aptos" panose="020B0004020202020204" pitchFamily="34" charset="0"/>
              </a:rPr>
              <a:t>04 abril 2023.</a:t>
            </a:r>
          </a:p>
          <a:p>
            <a:pPr algn="just"/>
            <a:r>
              <a:rPr lang="es-CL" sz="2400" b="1" dirty="0">
                <a:highlight>
                  <a:srgbClr val="80FF64"/>
                </a:highlight>
                <a:latin typeface="Aptos" panose="020B0004020202020204" pitchFamily="34" charset="0"/>
              </a:rPr>
              <a:t>QUIMEYCO. </a:t>
            </a:r>
            <a:r>
              <a:rPr lang="es-CL" sz="2400" b="1" dirty="0">
                <a:latin typeface="Aptos" panose="020B0004020202020204" pitchFamily="34" charset="0"/>
              </a:rPr>
              <a:t>TERCER TRIBUNAL AMBIENTAL. RECLAMO DE ILEGALIDAD. </a:t>
            </a:r>
            <a:r>
              <a:rPr lang="es-CL" sz="2400" b="1" dirty="0">
                <a:highlight>
                  <a:srgbClr val="FFFF00"/>
                </a:highlight>
                <a:latin typeface="Aptos" panose="020B0004020202020204" pitchFamily="34" charset="0"/>
              </a:rPr>
              <a:t>25-05-2023.</a:t>
            </a:r>
          </a:p>
          <a:p>
            <a:pPr algn="just"/>
            <a:r>
              <a:rPr lang="es-CL" sz="2400" b="1" dirty="0">
                <a:highlight>
                  <a:srgbClr val="FFFF00"/>
                </a:highlight>
                <a:latin typeface="Aptos" panose="020B0004020202020204" pitchFamily="34" charset="0"/>
              </a:rPr>
              <a:t>TERCER TRIBUNAL AMBIENTAL.</a:t>
            </a:r>
            <a:r>
              <a:rPr lang="es-MX" sz="18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 </a:t>
            </a:r>
            <a:r>
              <a:rPr lang="es-MX" sz="1800" b="1" kern="100" dirty="0">
                <a:effectLst/>
                <a:latin typeface="Aptos" panose="020B0004020202020204" pitchFamily="34" charset="0"/>
                <a:ea typeface="Aptos" panose="020B0004020202020204" pitchFamily="34" charset="0"/>
                <a:cs typeface="Times New Roman" panose="02020603050405020304" pitchFamily="18" charset="0"/>
              </a:rPr>
              <a:t>SE RESUELVE:</a:t>
            </a:r>
            <a:endParaRPr lang="es-C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SzPts val="1200"/>
              <a:buFont typeface="+mj-lt"/>
              <a:buAutoNum type="romanUcPeriod"/>
            </a:pPr>
            <a:r>
              <a:rPr lang="es-MX" sz="1800" b="1" kern="100" spc="-5" dirty="0">
                <a:effectLst/>
                <a:latin typeface="Courier New" panose="02070309020205020404" pitchFamily="49" charset="0"/>
                <a:ea typeface="Aptos" panose="020B0004020202020204" pitchFamily="34" charset="0"/>
                <a:cs typeface="Courier New" panose="02070309020205020404" pitchFamily="49" charset="0"/>
              </a:rPr>
              <a:t>Rechazar la reclamación de fs. 1 y ss. por las razones expuestas en la parte considerativa de esta sentencia.</a:t>
            </a:r>
            <a:endParaRPr lang="es-CL" sz="1800" kern="100" spc="-5" dirty="0">
              <a:effectLst/>
              <a:latin typeface="Courier New" panose="02070309020205020404" pitchFamily="49" charset="0"/>
              <a:ea typeface="Aptos" panose="020B0004020202020204" pitchFamily="34" charset="0"/>
              <a:cs typeface="Courier New" panose="02070309020205020404" pitchFamily="49" charset="0"/>
            </a:endParaRPr>
          </a:p>
          <a:p>
            <a:pPr marL="342900" lvl="0" indent="-342900" algn="just">
              <a:buSzPts val="1200"/>
              <a:buFont typeface="+mj-lt"/>
              <a:buAutoNum type="romanUcPeriod"/>
            </a:pPr>
            <a:r>
              <a:rPr lang="es-MX" sz="1800" b="1" kern="100" spc="-5" dirty="0">
                <a:effectLst/>
                <a:latin typeface="Courier New" panose="02070309020205020404" pitchFamily="49" charset="0"/>
                <a:ea typeface="Aptos" panose="020B0004020202020204" pitchFamily="34" charset="0"/>
                <a:cs typeface="Courier New" panose="02070309020205020404" pitchFamily="49" charset="0"/>
              </a:rPr>
              <a:t>No condenar en costas a la Reclamada, por haber tenido motivos plausibles para litigar.</a:t>
            </a:r>
            <a:endParaRPr lang="es-CL" sz="1800" kern="100" spc="-5" dirty="0">
              <a:effectLst/>
              <a:latin typeface="Courier New" panose="02070309020205020404" pitchFamily="49" charset="0"/>
              <a:ea typeface="Aptos" panose="020B0004020202020204" pitchFamily="34" charset="0"/>
              <a:cs typeface="Courier New" panose="02070309020205020404" pitchFamily="49" charset="0"/>
            </a:endParaRPr>
          </a:p>
          <a:p>
            <a:pPr algn="just"/>
            <a:r>
              <a:rPr lang="es-MX" sz="1800" b="1" kern="100" dirty="0">
                <a:effectLst/>
                <a:latin typeface="Aptos" panose="020B0004020202020204" pitchFamily="34" charset="0"/>
                <a:ea typeface="Aptos" panose="020B0004020202020204" pitchFamily="34" charset="0"/>
                <a:cs typeface="Times New Roman" panose="02020603050405020304" pitchFamily="18" charset="0"/>
              </a:rPr>
              <a:t>Notifíquese y regístrese. Rol N° R-17-2023</a:t>
            </a:r>
            <a:r>
              <a:rPr lang="es-MX" sz="24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 04 SEPTIEMBRE 2024.</a:t>
            </a:r>
            <a:endParaRPr lang="es-CL"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621011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677691-B807-8092-96A2-624CB6D6B97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ECFF18C-E0D2-B217-2C4E-018497C88DBF}"/>
              </a:ext>
            </a:extLst>
          </p:cNvPr>
          <p:cNvPicPr>
            <a:picLocks noChangeAspect="1"/>
          </p:cNvPicPr>
          <p:nvPr/>
        </p:nvPicPr>
        <p:blipFill>
          <a:blip r:embed="rId2"/>
          <a:stretch>
            <a:fillRect/>
          </a:stretch>
        </p:blipFill>
        <p:spPr>
          <a:xfrm>
            <a:off x="190500" y="-41706"/>
            <a:ext cx="12192000" cy="6860894"/>
          </a:xfrm>
          <a:prstGeom prst="rect">
            <a:avLst/>
          </a:prstGeom>
        </p:spPr>
      </p:pic>
      <p:sp>
        <p:nvSpPr>
          <p:cNvPr id="4" name="CuadroTexto 3">
            <a:extLst>
              <a:ext uri="{FF2B5EF4-FFF2-40B4-BE49-F238E27FC236}">
                <a16:creationId xmlns:a16="http://schemas.microsoft.com/office/drawing/2014/main" id="{96A38E36-9794-BB67-7625-EEF8BA89C5A2}"/>
              </a:ext>
            </a:extLst>
          </p:cNvPr>
          <p:cNvSpPr txBox="1"/>
          <p:nvPr/>
        </p:nvSpPr>
        <p:spPr>
          <a:xfrm>
            <a:off x="1522071" y="78519"/>
            <a:ext cx="9147857" cy="954107"/>
          </a:xfrm>
          <a:prstGeom prst="rect">
            <a:avLst/>
          </a:prstGeom>
          <a:solidFill>
            <a:srgbClr val="7030A0"/>
          </a:solidFill>
        </p:spPr>
        <p:txBody>
          <a:bodyPr wrap="square">
            <a:spAutoFit/>
          </a:bodyPr>
          <a:lstStyle/>
          <a:p>
            <a:pPr algn="ctr"/>
            <a:r>
              <a:rPr lang="es-ES_tradnl" sz="28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CONTAMINACIÓN DE LAS AGUAS DE LA CLV P0R LAS PISC. DE LA CUENCA.</a:t>
            </a:r>
            <a:endParaRPr lang="es-CL" sz="2800" dirty="0">
              <a:solidFill>
                <a:srgbClr val="FFFF00"/>
              </a:solidFill>
            </a:endParaRPr>
          </a:p>
        </p:txBody>
      </p:sp>
      <p:sp>
        <p:nvSpPr>
          <p:cNvPr id="2" name="CuadroTexto 1">
            <a:extLst>
              <a:ext uri="{FF2B5EF4-FFF2-40B4-BE49-F238E27FC236}">
                <a16:creationId xmlns:a16="http://schemas.microsoft.com/office/drawing/2014/main" id="{415FC818-0D35-D71B-45D2-29DCA9E1C11A}"/>
              </a:ext>
            </a:extLst>
          </p:cNvPr>
          <p:cNvSpPr txBox="1"/>
          <p:nvPr/>
        </p:nvSpPr>
        <p:spPr>
          <a:xfrm>
            <a:off x="919485" y="1419559"/>
            <a:ext cx="10734029" cy="5139869"/>
          </a:xfrm>
          <a:prstGeom prst="rect">
            <a:avLst/>
          </a:prstGeom>
          <a:solidFill>
            <a:srgbClr val="DCFEC0"/>
          </a:solidFill>
        </p:spPr>
        <p:txBody>
          <a:bodyPr wrap="none" rtlCol="0">
            <a:spAutoFit/>
          </a:bodyPr>
          <a:lstStyle/>
          <a:p>
            <a:r>
              <a:rPr lang="es-CL" sz="2400" b="1" dirty="0">
                <a:solidFill>
                  <a:srgbClr val="0043DE"/>
                </a:solidFill>
                <a:latin typeface="Aptos" panose="020B0004020202020204" pitchFamily="34" charset="0"/>
              </a:rPr>
              <a:t> </a:t>
            </a:r>
            <a:r>
              <a:rPr lang="es-CL" sz="2000" b="1" dirty="0">
                <a:latin typeface="Aptos" panose="020B0004020202020204" pitchFamily="34" charset="0"/>
              </a:rPr>
              <a:t>CONTAMINACIÓN CON P Y N.</a:t>
            </a:r>
          </a:p>
          <a:p>
            <a:r>
              <a:rPr lang="es-CL" sz="2000" b="1" dirty="0">
                <a:latin typeface="Aptos" panose="020B0004020202020204" pitchFamily="34" charset="0"/>
              </a:rPr>
              <a:t> CONTAMINACIÓN CON RESIDUOS DE ALIMENTOS.</a:t>
            </a:r>
          </a:p>
          <a:p>
            <a:r>
              <a:rPr lang="es-CL" sz="2000" b="1" dirty="0">
                <a:latin typeface="Aptos" panose="020B0004020202020204" pitchFamily="34" charset="0"/>
              </a:rPr>
              <a:t> CONTAMINACIÓN CON RESIDUOS FECALES Y ORINA.</a:t>
            </a:r>
          </a:p>
          <a:p>
            <a:r>
              <a:rPr lang="es-CL" sz="2000" b="1" dirty="0">
                <a:latin typeface="Aptos" panose="020B0004020202020204" pitchFamily="34" charset="0"/>
              </a:rPr>
              <a:t> CONTAMINACIÓN CON RESIDUOS DE DESINFECTANTES.</a:t>
            </a:r>
          </a:p>
          <a:p>
            <a:r>
              <a:rPr lang="es-CL" sz="2000" b="1" dirty="0">
                <a:latin typeface="Aptos" panose="020B0004020202020204" pitchFamily="34" charset="0"/>
              </a:rPr>
              <a:t> CONTAMINACIÓN CON RESIDUOS DE ANTIBIÓTICOS.</a:t>
            </a:r>
          </a:p>
          <a:p>
            <a:r>
              <a:rPr lang="es-CL" sz="2000" b="1" dirty="0">
                <a:latin typeface="Aptos" panose="020B0004020202020204" pitchFamily="34" charset="0"/>
              </a:rPr>
              <a:t> CONTAMINACIÓN CON RESIDUOS DE VACUNAS, ANESTÉSICOS, HORMONAS, OTROS.</a:t>
            </a:r>
          </a:p>
          <a:p>
            <a:r>
              <a:rPr lang="es-CL" sz="2000" b="1" dirty="0">
                <a:latin typeface="Aptos" panose="020B0004020202020204" pitchFamily="34" charset="0"/>
              </a:rPr>
              <a:t> CONTAMINACIÓN CON MATERIA ORGÁNICA SOLUBLE.</a:t>
            </a:r>
          </a:p>
          <a:p>
            <a:r>
              <a:rPr lang="es-CL" sz="2000" b="1" dirty="0">
                <a:latin typeface="Aptos" panose="020B0004020202020204" pitchFamily="34" charset="0"/>
              </a:rPr>
              <a:t> CONTAMINACIÓN CON CARBONO DISUELTO</a:t>
            </a:r>
          </a:p>
          <a:p>
            <a:r>
              <a:rPr lang="es-CL" sz="2000" b="1" dirty="0">
                <a:latin typeface="Aptos" panose="020B0004020202020204" pitchFamily="34" charset="0"/>
              </a:rPr>
              <a:t> CONTAMINACIÓN CON BACTERIAS, VIRUS, HONGOS, PROTOZOOS, PARÁSITOS.</a:t>
            </a:r>
          </a:p>
          <a:p>
            <a:r>
              <a:rPr lang="es-CL" sz="2000" b="1" dirty="0">
                <a:solidFill>
                  <a:srgbClr val="0043DE"/>
                </a:solidFill>
                <a:latin typeface="Aptos" panose="020B0004020202020204" pitchFamily="34" charset="0"/>
              </a:rPr>
              <a:t> </a:t>
            </a:r>
            <a:r>
              <a:rPr lang="es-CL" sz="2000" b="1" dirty="0">
                <a:latin typeface="Aptos" panose="020B0004020202020204" pitchFamily="34" charset="0"/>
              </a:rPr>
              <a:t>CONTAMINACIÓN CON OTROS COMPONENTES DE LOS RILES.</a:t>
            </a:r>
          </a:p>
          <a:p>
            <a:r>
              <a:rPr lang="es-CL" sz="2000" b="1" dirty="0">
                <a:latin typeface="Aptos" panose="020B0004020202020204" pitchFamily="34" charset="0"/>
              </a:rPr>
              <a:t> ESCAPES</a:t>
            </a:r>
          </a:p>
          <a:p>
            <a:endParaRPr lang="es-CL" sz="2000" b="1" dirty="0">
              <a:solidFill>
                <a:srgbClr val="0043DE"/>
              </a:solidFill>
              <a:latin typeface="Aptos" panose="020B0004020202020204" pitchFamily="34" charset="0"/>
            </a:endParaRPr>
          </a:p>
          <a:p>
            <a:r>
              <a:rPr lang="es-CL" sz="2000" b="1" dirty="0">
                <a:solidFill>
                  <a:srgbClr val="0043DE"/>
                </a:solidFill>
                <a:latin typeface="Aptos" panose="020B0004020202020204" pitchFamily="34" charset="0"/>
              </a:rPr>
              <a:t> CONTAMINANTES EMERGENTES:</a:t>
            </a:r>
          </a:p>
          <a:p>
            <a:r>
              <a:rPr lang="es-CL" sz="2000" b="1" dirty="0">
                <a:latin typeface="Aptos" panose="020B0004020202020204" pitchFamily="34" charset="0"/>
              </a:rPr>
              <a:t>  CONTAMINACIÓN CON SAL (NaCl)</a:t>
            </a:r>
          </a:p>
          <a:p>
            <a:r>
              <a:rPr lang="es-CL" sz="2000" b="1" dirty="0">
                <a:latin typeface="Aptos" panose="020B0004020202020204" pitchFamily="34" charset="0"/>
              </a:rPr>
              <a:t>  CONTAMINACIÓN CON RESIDUOS DE  PLÁSTICOS, MICROPLÁSTICOS Y NANOPLÁSTICOS.</a:t>
            </a:r>
          </a:p>
          <a:p>
            <a:r>
              <a:rPr lang="es-CL" sz="2000" b="1" dirty="0">
                <a:latin typeface="Aptos" panose="020B0004020202020204" pitchFamily="34" charset="0"/>
              </a:rPr>
              <a:t>  CONTAMINACIÓN CON METANO Y ÓXIDO NITROSO</a:t>
            </a:r>
            <a:r>
              <a:rPr lang="es-CL" sz="2400" b="1" dirty="0">
                <a:latin typeface="Aptos" panose="020B0004020202020204" pitchFamily="34" charset="0"/>
              </a:rPr>
              <a:t>			</a:t>
            </a:r>
            <a:endParaRPr lang="es-CL" sz="2000" b="1" dirty="0">
              <a:latin typeface="Aptos" panose="020B0004020202020204" pitchFamily="34" charset="0"/>
            </a:endParaRPr>
          </a:p>
        </p:txBody>
      </p:sp>
    </p:spTree>
    <p:extLst>
      <p:ext uri="{BB962C8B-B14F-4D97-AF65-F5344CB8AC3E}">
        <p14:creationId xmlns:p14="http://schemas.microsoft.com/office/powerpoint/2010/main" val="35967346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6F3D2C06-8932-5483-1C10-C94A0B4ADA2C}"/>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BBEBDFB8-1FA3-263A-92CA-8B6AFB7B052E}"/>
              </a:ext>
            </a:extLst>
          </p:cNvPr>
          <p:cNvSpPr txBox="1"/>
          <p:nvPr/>
        </p:nvSpPr>
        <p:spPr>
          <a:xfrm>
            <a:off x="341131" y="261700"/>
            <a:ext cx="10902652" cy="1200329"/>
          </a:xfrm>
          <a:prstGeom prst="rect">
            <a:avLst/>
          </a:prstGeom>
          <a:solidFill>
            <a:srgbClr val="D6FE52"/>
          </a:solidFill>
        </p:spPr>
        <p:txBody>
          <a:bodyPr wrap="square" rtlCol="0">
            <a:spAutoFit/>
          </a:bodyPr>
          <a:lstStyle/>
          <a:p>
            <a:pPr algn="ctr"/>
            <a:r>
              <a:rPr lang="es-CL" sz="3600" b="1" dirty="0"/>
              <a:t>CONSECUENCIAS DE LA CONTAMINACIÓN CON PT y NT.</a:t>
            </a:r>
          </a:p>
        </p:txBody>
      </p:sp>
      <p:sp>
        <p:nvSpPr>
          <p:cNvPr id="3" name="CuadroTexto 2">
            <a:extLst>
              <a:ext uri="{FF2B5EF4-FFF2-40B4-BE49-F238E27FC236}">
                <a16:creationId xmlns:a16="http://schemas.microsoft.com/office/drawing/2014/main" id="{085675A1-3DAC-6999-F2BC-2FCBC5F399DB}"/>
              </a:ext>
            </a:extLst>
          </p:cNvPr>
          <p:cNvSpPr txBox="1"/>
          <p:nvPr/>
        </p:nvSpPr>
        <p:spPr>
          <a:xfrm>
            <a:off x="3673928" y="2050473"/>
            <a:ext cx="4613251" cy="3970318"/>
          </a:xfrm>
          <a:prstGeom prst="rect">
            <a:avLst/>
          </a:prstGeom>
          <a:solidFill>
            <a:srgbClr val="D6FE52"/>
          </a:solidFill>
        </p:spPr>
        <p:txBody>
          <a:bodyPr wrap="none" rtlCol="0">
            <a:spAutoFit/>
          </a:bodyPr>
          <a:lstStyle/>
          <a:p>
            <a:r>
              <a:rPr lang="es-CL" sz="3200" b="1" dirty="0">
                <a:latin typeface="Aptos" panose="020B0004020202020204" pitchFamily="34" charset="0"/>
              </a:rPr>
              <a:t>1.- EUTROFICACIÓN.</a:t>
            </a:r>
          </a:p>
          <a:p>
            <a:endParaRPr lang="es-CL" sz="3200" b="1" dirty="0">
              <a:latin typeface="Aptos" panose="020B0004020202020204" pitchFamily="34" charset="0"/>
            </a:endParaRPr>
          </a:p>
          <a:p>
            <a:r>
              <a:rPr lang="es-CL" sz="3200" b="1" dirty="0">
                <a:latin typeface="Aptos" panose="020B0004020202020204" pitchFamily="34" charset="0"/>
              </a:rPr>
              <a:t>2.- BLOOM DE ALGAS.</a:t>
            </a:r>
          </a:p>
          <a:p>
            <a:endParaRPr lang="es-CL" sz="3200" b="1" dirty="0">
              <a:latin typeface="Aptos" panose="020B0004020202020204" pitchFamily="34" charset="0"/>
            </a:endParaRPr>
          </a:p>
          <a:p>
            <a:r>
              <a:rPr lang="es-CL" sz="3200" b="1" dirty="0">
                <a:latin typeface="Aptos" panose="020B0004020202020204" pitchFamily="34" charset="0"/>
              </a:rPr>
              <a:t>3.- CIANOBACTERIAS.</a:t>
            </a:r>
          </a:p>
          <a:p>
            <a:r>
              <a:rPr lang="es-CL" sz="1400" b="1" dirty="0" err="1">
                <a:latin typeface="Aptos" panose="020B0004020202020204" pitchFamily="34" charset="0"/>
              </a:rPr>
              <a:t>Dolichospermum</a:t>
            </a:r>
            <a:r>
              <a:rPr lang="es-CL" sz="1400" b="1" dirty="0">
                <a:latin typeface="Aptos" panose="020B0004020202020204" pitchFamily="34" charset="0"/>
              </a:rPr>
              <a:t>, </a:t>
            </a:r>
            <a:r>
              <a:rPr lang="es-CL" sz="1400" b="1" dirty="0" err="1">
                <a:latin typeface="Aptos" panose="020B0004020202020204" pitchFamily="34" charset="0"/>
              </a:rPr>
              <a:t>Microcystis</a:t>
            </a:r>
            <a:r>
              <a:rPr lang="es-CL" sz="1400" b="1" dirty="0">
                <a:latin typeface="Aptos" panose="020B0004020202020204" pitchFamily="34" charset="0"/>
              </a:rPr>
              <a:t>, etc.</a:t>
            </a:r>
          </a:p>
          <a:p>
            <a:endParaRPr lang="es-CL" sz="3200" b="1" dirty="0">
              <a:latin typeface="Aptos" panose="020B0004020202020204" pitchFamily="34" charset="0"/>
            </a:endParaRPr>
          </a:p>
          <a:p>
            <a:r>
              <a:rPr lang="es-CL" sz="3200" b="1" dirty="0">
                <a:latin typeface="Aptos" panose="020B0004020202020204" pitchFamily="34" charset="0"/>
              </a:rPr>
              <a:t>4.- CIANOTOXICIDAD.</a:t>
            </a:r>
          </a:p>
          <a:p>
            <a:r>
              <a:rPr lang="es-CL" sz="1400" b="1" dirty="0" err="1">
                <a:latin typeface="Aptos" panose="020B0004020202020204" pitchFamily="34" charset="0"/>
              </a:rPr>
              <a:t>Microcystina</a:t>
            </a:r>
            <a:r>
              <a:rPr lang="es-CL" sz="1400" b="1" dirty="0">
                <a:latin typeface="Aptos" panose="020B0004020202020204" pitchFamily="34" charset="0"/>
              </a:rPr>
              <a:t>, </a:t>
            </a:r>
            <a:r>
              <a:rPr lang="es-CL" sz="1000" b="1" dirty="0"/>
              <a:t>.</a:t>
            </a:r>
            <a:r>
              <a:rPr lang="es-CL" sz="1400" b="1" dirty="0" err="1"/>
              <a:t>Cylindrospermopsina</a:t>
            </a:r>
            <a:r>
              <a:rPr lang="es-CL" sz="1400" b="1" dirty="0"/>
              <a:t>, Anatoxina-a, etc.</a:t>
            </a:r>
            <a:endParaRPr lang="es-CL" sz="1000" b="1" dirty="0"/>
          </a:p>
        </p:txBody>
      </p:sp>
    </p:spTree>
    <p:extLst>
      <p:ext uri="{BB962C8B-B14F-4D97-AF65-F5344CB8AC3E}">
        <p14:creationId xmlns:p14="http://schemas.microsoft.com/office/powerpoint/2010/main" val="13393133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3F90A7AE-6CA9-0B44-32E6-310AB5AD3FB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8F86685B-C1A5-7B25-88A1-62DAD18CC9D0}"/>
              </a:ext>
            </a:extLst>
          </p:cNvPr>
          <p:cNvSpPr txBox="1"/>
          <p:nvPr/>
        </p:nvSpPr>
        <p:spPr>
          <a:xfrm>
            <a:off x="341131" y="261700"/>
            <a:ext cx="10902652" cy="1200329"/>
          </a:xfrm>
          <a:prstGeom prst="rect">
            <a:avLst/>
          </a:prstGeom>
          <a:solidFill>
            <a:srgbClr val="D6FE52"/>
          </a:solidFill>
        </p:spPr>
        <p:txBody>
          <a:bodyPr wrap="square" rtlCol="0">
            <a:spAutoFit/>
          </a:bodyPr>
          <a:lstStyle/>
          <a:p>
            <a:pPr algn="ctr"/>
            <a:r>
              <a:rPr lang="es-CL" sz="3600" b="1" dirty="0"/>
              <a:t>CONSECUENCIAS DE LA CONTAMINACIÓN CON PT y NT. 1.- EUTROFICACIÓN.</a:t>
            </a:r>
          </a:p>
        </p:txBody>
      </p:sp>
      <p:pic>
        <p:nvPicPr>
          <p:cNvPr id="4" name="Imagen 3">
            <a:extLst>
              <a:ext uri="{FF2B5EF4-FFF2-40B4-BE49-F238E27FC236}">
                <a16:creationId xmlns:a16="http://schemas.microsoft.com/office/drawing/2014/main" id="{F3EEFCB6-5052-30D3-C005-6FDEDD08EB2D}"/>
              </a:ext>
            </a:extLst>
          </p:cNvPr>
          <p:cNvPicPr>
            <a:picLocks noChangeAspect="1"/>
          </p:cNvPicPr>
          <p:nvPr/>
        </p:nvPicPr>
        <p:blipFill>
          <a:blip r:embed="rId2"/>
          <a:stretch>
            <a:fillRect/>
          </a:stretch>
        </p:blipFill>
        <p:spPr>
          <a:xfrm>
            <a:off x="901445" y="1728517"/>
            <a:ext cx="9821974" cy="4867783"/>
          </a:xfrm>
          <a:prstGeom prst="rect">
            <a:avLst/>
          </a:prstGeom>
          <a:solidFill>
            <a:schemeClr val="bg1"/>
          </a:solidFill>
        </p:spPr>
      </p:pic>
    </p:spTree>
    <p:extLst>
      <p:ext uri="{BB962C8B-B14F-4D97-AF65-F5344CB8AC3E}">
        <p14:creationId xmlns:p14="http://schemas.microsoft.com/office/powerpoint/2010/main" val="41940201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370DE602-E1D7-04F4-AD06-95E7F5BD9D7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0F6A517D-7054-50A2-9F03-5F9597062C82}"/>
              </a:ext>
            </a:extLst>
          </p:cNvPr>
          <p:cNvSpPr txBox="1"/>
          <p:nvPr/>
        </p:nvSpPr>
        <p:spPr>
          <a:xfrm>
            <a:off x="341131" y="261700"/>
            <a:ext cx="10902652" cy="1200329"/>
          </a:xfrm>
          <a:prstGeom prst="rect">
            <a:avLst/>
          </a:prstGeom>
          <a:solidFill>
            <a:srgbClr val="D6FE52"/>
          </a:solidFill>
        </p:spPr>
        <p:txBody>
          <a:bodyPr wrap="square" rtlCol="0">
            <a:spAutoFit/>
          </a:bodyPr>
          <a:lstStyle/>
          <a:p>
            <a:pPr algn="ctr"/>
            <a:r>
              <a:rPr lang="es-CL" sz="3600" b="1" dirty="0"/>
              <a:t>CONSECUENCIAS DE LA CONTAMINACIÓN CON PT y NT.  2.- BLOOM DE ALGAS.</a:t>
            </a:r>
          </a:p>
        </p:txBody>
      </p:sp>
      <p:pic>
        <p:nvPicPr>
          <p:cNvPr id="4" name="Imagen 3">
            <a:extLst>
              <a:ext uri="{FF2B5EF4-FFF2-40B4-BE49-F238E27FC236}">
                <a16:creationId xmlns:a16="http://schemas.microsoft.com/office/drawing/2014/main" id="{083410C0-BAA2-3921-636C-11F720389DD3}"/>
              </a:ext>
            </a:extLst>
          </p:cNvPr>
          <p:cNvPicPr>
            <a:picLocks noChangeAspect="1"/>
          </p:cNvPicPr>
          <p:nvPr/>
        </p:nvPicPr>
        <p:blipFill>
          <a:blip r:embed="rId2"/>
          <a:stretch>
            <a:fillRect/>
          </a:stretch>
        </p:blipFill>
        <p:spPr>
          <a:xfrm>
            <a:off x="784477" y="1624199"/>
            <a:ext cx="8215744" cy="5142509"/>
          </a:xfrm>
          <a:prstGeom prst="rect">
            <a:avLst/>
          </a:prstGeom>
          <a:solidFill>
            <a:schemeClr val="bg1"/>
          </a:solidFill>
        </p:spPr>
      </p:pic>
      <p:sp>
        <p:nvSpPr>
          <p:cNvPr id="6" name="CuadroTexto 5">
            <a:extLst>
              <a:ext uri="{FF2B5EF4-FFF2-40B4-BE49-F238E27FC236}">
                <a16:creationId xmlns:a16="http://schemas.microsoft.com/office/drawing/2014/main" id="{CD79A8B6-229B-EEB2-556F-B5FBE4FD4435}"/>
              </a:ext>
            </a:extLst>
          </p:cNvPr>
          <p:cNvSpPr txBox="1"/>
          <p:nvPr/>
        </p:nvSpPr>
        <p:spPr>
          <a:xfrm>
            <a:off x="9554404" y="5657671"/>
            <a:ext cx="2637596" cy="1200329"/>
          </a:xfrm>
          <a:prstGeom prst="rect">
            <a:avLst/>
          </a:prstGeom>
          <a:solidFill>
            <a:srgbClr val="FFFF00"/>
          </a:solidFill>
        </p:spPr>
        <p:txBody>
          <a:bodyPr wrap="square" rtlCol="0">
            <a:spAutoFit/>
          </a:bodyPr>
          <a:lstStyle/>
          <a:p>
            <a:r>
              <a:rPr lang="en-US" sz="1200" b="1" kern="0" dirty="0">
                <a:effectLst/>
                <a:latin typeface="Aptos" panose="020B0004020202020204" pitchFamily="34" charset="0"/>
                <a:ea typeface="Times New Roman" panose="02020603050405020304" pitchFamily="18" charset="0"/>
                <a:cs typeface="Aptos" panose="020B0004020202020204" pitchFamily="34" charset="0"/>
              </a:rPr>
              <a:t>Toxic Cyanobacteria in Water. A Guide to Their Public Health Consequences, Monitoring and Management. Second Edition. Ingrid Chorus and Martin Welker. WHO. 2021.</a:t>
            </a:r>
            <a:r>
              <a:rPr lang="es-CL" sz="1200" dirty="0">
                <a:effectLst/>
              </a:rPr>
              <a:t> </a:t>
            </a:r>
            <a:endParaRPr lang="es-CL" sz="1200" dirty="0"/>
          </a:p>
        </p:txBody>
      </p:sp>
    </p:spTree>
    <p:extLst>
      <p:ext uri="{BB962C8B-B14F-4D97-AF65-F5344CB8AC3E}">
        <p14:creationId xmlns:p14="http://schemas.microsoft.com/office/powerpoint/2010/main" val="11574518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34901F84-21F3-3903-F0BA-CC51762902C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1C850BAF-94DE-1AC6-CD07-38A46F4B977E}"/>
              </a:ext>
            </a:extLst>
          </p:cNvPr>
          <p:cNvSpPr txBox="1"/>
          <p:nvPr/>
        </p:nvSpPr>
        <p:spPr>
          <a:xfrm>
            <a:off x="327277" y="0"/>
            <a:ext cx="10902652" cy="646331"/>
          </a:xfrm>
          <a:prstGeom prst="rect">
            <a:avLst/>
          </a:prstGeom>
          <a:solidFill>
            <a:srgbClr val="D6FE52"/>
          </a:solidFill>
        </p:spPr>
        <p:txBody>
          <a:bodyPr wrap="square" rtlCol="0">
            <a:spAutoFit/>
          </a:bodyPr>
          <a:lstStyle/>
          <a:p>
            <a:pPr algn="ctr"/>
            <a:r>
              <a:rPr lang="es-CL" sz="3600" b="1" dirty="0"/>
              <a:t>2.- BLOOM DE ALGAS.</a:t>
            </a:r>
          </a:p>
        </p:txBody>
      </p:sp>
      <p:pic>
        <p:nvPicPr>
          <p:cNvPr id="6" name="Imagen 5">
            <a:extLst>
              <a:ext uri="{FF2B5EF4-FFF2-40B4-BE49-F238E27FC236}">
                <a16:creationId xmlns:a16="http://schemas.microsoft.com/office/drawing/2014/main" id="{A3F0E43D-952C-A421-A1B2-2B43E9C78B39}"/>
              </a:ext>
            </a:extLst>
          </p:cNvPr>
          <p:cNvPicPr>
            <a:picLocks noChangeAspect="1"/>
          </p:cNvPicPr>
          <p:nvPr/>
        </p:nvPicPr>
        <p:blipFill>
          <a:blip r:embed="rId2"/>
          <a:stretch>
            <a:fillRect/>
          </a:stretch>
        </p:blipFill>
        <p:spPr>
          <a:xfrm>
            <a:off x="327277" y="737862"/>
            <a:ext cx="8063345" cy="6030083"/>
          </a:xfrm>
          <a:prstGeom prst="rect">
            <a:avLst/>
          </a:prstGeom>
          <a:ln w="50800">
            <a:solidFill>
              <a:schemeClr val="tx1"/>
            </a:solidFill>
          </a:ln>
        </p:spPr>
      </p:pic>
      <p:sp>
        <p:nvSpPr>
          <p:cNvPr id="7" name="CuadroTexto 6">
            <a:extLst>
              <a:ext uri="{FF2B5EF4-FFF2-40B4-BE49-F238E27FC236}">
                <a16:creationId xmlns:a16="http://schemas.microsoft.com/office/drawing/2014/main" id="{0CB35F7B-59C5-8092-6FBF-B1AFCB346E0D}"/>
              </a:ext>
            </a:extLst>
          </p:cNvPr>
          <p:cNvSpPr txBox="1"/>
          <p:nvPr/>
        </p:nvSpPr>
        <p:spPr>
          <a:xfrm>
            <a:off x="9383327" y="5903893"/>
            <a:ext cx="2808673" cy="954107"/>
          </a:xfrm>
          <a:prstGeom prst="rect">
            <a:avLst/>
          </a:prstGeom>
          <a:solidFill>
            <a:srgbClr val="FFFF00"/>
          </a:solidFill>
          <a:ln w="31750">
            <a:solidFill>
              <a:schemeClr val="tx1"/>
            </a:solidFill>
          </a:ln>
        </p:spPr>
        <p:txBody>
          <a:bodyPr wrap="square">
            <a:spAutoFit/>
          </a:bodyPr>
          <a:lstStyle/>
          <a:p>
            <a:r>
              <a:rPr lang="es-CL" sz="1400" b="1" dirty="0">
                <a:effectLst/>
                <a:latin typeface="Calibri" panose="020F0502020204030204" pitchFamily="34" charset="0"/>
                <a:ea typeface="Times New Roman" panose="02020603050405020304" pitchFamily="18" charset="0"/>
              </a:rPr>
              <a:t>Foto aérea Bloom </a:t>
            </a:r>
            <a:r>
              <a:rPr lang="es-CL" sz="1400" b="1" dirty="0" err="1">
                <a:effectLst/>
                <a:latin typeface="Calibri" panose="020F0502020204030204" pitchFamily="34" charset="0"/>
                <a:ea typeface="Times New Roman" panose="02020603050405020304" pitchFamily="18" charset="0"/>
              </a:rPr>
              <a:t>Dolichospermum</a:t>
            </a:r>
            <a:r>
              <a:rPr lang="es-CL" sz="1400" b="1" dirty="0">
                <a:effectLst/>
                <a:latin typeface="Calibri" panose="020F0502020204030204" pitchFamily="34" charset="0"/>
                <a:ea typeface="Times New Roman" panose="02020603050405020304" pitchFamily="18" charset="0"/>
              </a:rPr>
              <a:t> </a:t>
            </a:r>
            <a:r>
              <a:rPr lang="es-CL" sz="1400" b="1" dirty="0" err="1">
                <a:effectLst/>
                <a:latin typeface="Calibri" panose="020F0502020204030204" pitchFamily="34" charset="0"/>
                <a:ea typeface="Times New Roman" panose="02020603050405020304" pitchFamily="18" charset="0"/>
              </a:rPr>
              <a:t>sp</a:t>
            </a:r>
            <a:r>
              <a:rPr lang="es-CL" sz="1400" b="1" dirty="0">
                <a:effectLst/>
                <a:latin typeface="Calibri" panose="020F0502020204030204" pitchFamily="34" charset="0"/>
                <a:ea typeface="Times New Roman" panose="02020603050405020304" pitchFamily="18" charset="0"/>
              </a:rPr>
              <a:t>. La Poza, Lago Villarrica (foto Víctor Durán) se observa</a:t>
            </a:r>
            <a:r>
              <a:rPr lang="es-CL" sz="1400" dirty="0">
                <a:effectLst/>
                <a:latin typeface="Calibri" panose="020F0502020204030204" pitchFamily="34" charset="0"/>
                <a:ea typeface="Times New Roman" panose="02020603050405020304" pitchFamily="18" charset="0"/>
              </a:rPr>
              <a:t> </a:t>
            </a:r>
            <a:r>
              <a:rPr lang="es-CL" sz="1400" b="1" dirty="0">
                <a:effectLst/>
                <a:latin typeface="Calibri" panose="020F0502020204030204" pitchFamily="34" charset="0"/>
                <a:ea typeface="Times New Roman" panose="02020603050405020304" pitchFamily="18" charset="0"/>
              </a:rPr>
              <a:t>acumulación en orillas.</a:t>
            </a:r>
            <a:r>
              <a:rPr lang="es-CL" sz="1400" dirty="0">
                <a:effectLst/>
              </a:rPr>
              <a:t> </a:t>
            </a:r>
            <a:endParaRPr lang="es-CL" sz="1400" dirty="0"/>
          </a:p>
        </p:txBody>
      </p:sp>
    </p:spTree>
    <p:extLst>
      <p:ext uri="{BB962C8B-B14F-4D97-AF65-F5344CB8AC3E}">
        <p14:creationId xmlns:p14="http://schemas.microsoft.com/office/powerpoint/2010/main" val="27886459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41C3DFD7-890C-9979-7A7E-48F1264014C8}"/>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993529B-2C14-6653-B965-9424B844EE57}"/>
              </a:ext>
            </a:extLst>
          </p:cNvPr>
          <p:cNvSpPr txBox="1"/>
          <p:nvPr/>
        </p:nvSpPr>
        <p:spPr>
          <a:xfrm>
            <a:off x="327277" y="0"/>
            <a:ext cx="10902652" cy="646331"/>
          </a:xfrm>
          <a:prstGeom prst="rect">
            <a:avLst/>
          </a:prstGeom>
          <a:solidFill>
            <a:srgbClr val="D6FE52"/>
          </a:solidFill>
        </p:spPr>
        <p:txBody>
          <a:bodyPr wrap="square" rtlCol="0">
            <a:spAutoFit/>
          </a:bodyPr>
          <a:lstStyle/>
          <a:p>
            <a:pPr algn="ctr"/>
            <a:r>
              <a:rPr lang="es-CL" sz="3600" b="1" dirty="0"/>
              <a:t>2.- BLOOM DE ALGAS.</a:t>
            </a:r>
          </a:p>
        </p:txBody>
      </p:sp>
      <p:pic>
        <p:nvPicPr>
          <p:cNvPr id="5" name="Imagen 4">
            <a:extLst>
              <a:ext uri="{FF2B5EF4-FFF2-40B4-BE49-F238E27FC236}">
                <a16:creationId xmlns:a16="http://schemas.microsoft.com/office/drawing/2014/main" id="{5272F42C-BE7F-B2B8-CAB6-5DBD1C9F16B1}"/>
              </a:ext>
            </a:extLst>
          </p:cNvPr>
          <p:cNvPicPr>
            <a:picLocks noChangeAspect="1"/>
          </p:cNvPicPr>
          <p:nvPr/>
        </p:nvPicPr>
        <p:blipFill>
          <a:blip r:embed="rId2"/>
          <a:stretch>
            <a:fillRect/>
          </a:stretch>
        </p:blipFill>
        <p:spPr>
          <a:xfrm>
            <a:off x="3565133" y="756311"/>
            <a:ext cx="4520629" cy="6072201"/>
          </a:xfrm>
          <a:prstGeom prst="rect">
            <a:avLst/>
          </a:prstGeom>
        </p:spPr>
      </p:pic>
    </p:spTree>
    <p:extLst>
      <p:ext uri="{BB962C8B-B14F-4D97-AF65-F5344CB8AC3E}">
        <p14:creationId xmlns:p14="http://schemas.microsoft.com/office/powerpoint/2010/main" val="9678051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50FD7201-897D-8BBB-2AB8-A311A923D525}"/>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C85FC69F-AE37-4E46-695C-3DF9EF833A09}"/>
              </a:ext>
            </a:extLst>
          </p:cNvPr>
          <p:cNvSpPr txBox="1"/>
          <p:nvPr/>
        </p:nvSpPr>
        <p:spPr>
          <a:xfrm>
            <a:off x="327277" y="0"/>
            <a:ext cx="10902652" cy="646331"/>
          </a:xfrm>
          <a:prstGeom prst="rect">
            <a:avLst/>
          </a:prstGeom>
          <a:solidFill>
            <a:srgbClr val="D6FE52"/>
          </a:solidFill>
        </p:spPr>
        <p:txBody>
          <a:bodyPr wrap="square" rtlCol="0">
            <a:spAutoFit/>
          </a:bodyPr>
          <a:lstStyle/>
          <a:p>
            <a:pPr algn="ctr"/>
            <a:r>
              <a:rPr lang="es-CL" sz="3600" b="1" dirty="0"/>
              <a:t>2.- BLOOM DE ALGAS.</a:t>
            </a:r>
          </a:p>
        </p:txBody>
      </p:sp>
      <p:pic>
        <p:nvPicPr>
          <p:cNvPr id="3" name="Picture 2" descr="Algae in the Andes">
            <a:extLst>
              <a:ext uri="{FF2B5EF4-FFF2-40B4-BE49-F238E27FC236}">
                <a16:creationId xmlns:a16="http://schemas.microsoft.com/office/drawing/2014/main" id="{B149D582-BC29-B9C8-3A25-ABFE8A1CC6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35" y="646331"/>
            <a:ext cx="9496991" cy="609600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7FF6BF3A-322A-1C3A-BA68-8E240854CDD4}"/>
              </a:ext>
            </a:extLst>
          </p:cNvPr>
          <p:cNvSpPr txBox="1"/>
          <p:nvPr/>
        </p:nvSpPr>
        <p:spPr>
          <a:xfrm>
            <a:off x="9607827" y="4919008"/>
            <a:ext cx="2584173" cy="1938992"/>
          </a:xfrm>
          <a:prstGeom prst="rect">
            <a:avLst/>
          </a:prstGeom>
          <a:solidFill>
            <a:srgbClr val="FFFF00"/>
          </a:solidFill>
          <a:ln w="66675">
            <a:solidFill>
              <a:srgbClr val="FF0000"/>
            </a:solidFill>
          </a:ln>
        </p:spPr>
        <p:txBody>
          <a:bodyPr wrap="square">
            <a:spAutoFit/>
          </a:bodyPr>
          <a:lstStyle/>
          <a:p>
            <a:r>
              <a:rPr lang="es-CL" sz="1200" b="1" i="0" u="none" strike="noStrike" dirty="0" err="1">
                <a:effectLst/>
                <a:latin typeface="Aptos" panose="020B0004020202020204" pitchFamily="34" charset="0"/>
              </a:rPr>
              <a:t>The</a:t>
            </a:r>
            <a:r>
              <a:rPr lang="es-CL" sz="1200" b="1" i="0" u="none" strike="noStrike" dirty="0">
                <a:effectLst/>
                <a:latin typeface="Aptos" panose="020B0004020202020204" pitchFamily="34" charset="0"/>
              </a:rPr>
              <a:t> </a:t>
            </a:r>
            <a:r>
              <a:rPr lang="es-CL" sz="1200" b="1" i="0" u="none" strike="noStrike" dirty="0">
                <a:effectLst/>
                <a:latin typeface="Aptos" panose="020B0004020202020204" pitchFamily="34" charset="0"/>
                <a:hlinkClick r:id="rId3">
                  <a:extLst>
                    <a:ext uri="{A12FA001-AC4F-418D-AE19-62706E023703}">
                      <ahyp:hlinkClr xmlns:ahyp="http://schemas.microsoft.com/office/drawing/2018/hyperlinkcolor" xmlns="" val="tx"/>
                    </a:ext>
                  </a:extLst>
                </a:hlinkClick>
              </a:rPr>
              <a:t>Operational Land Imager</a:t>
            </a:r>
            <a:r>
              <a:rPr lang="es-CL" sz="1200" b="1" i="0" u="none" strike="noStrike" dirty="0">
                <a:effectLst/>
                <a:latin typeface="Aptos" panose="020B0004020202020204" pitchFamily="34" charset="0"/>
              </a:rPr>
              <a:t> (OLI) </a:t>
            </a:r>
            <a:r>
              <a:rPr lang="es-CL" sz="1200" b="1" i="0" u="none" strike="noStrike" dirty="0" err="1">
                <a:effectLst/>
                <a:latin typeface="Aptos" panose="020B0004020202020204" pitchFamily="34" charset="0"/>
              </a:rPr>
              <a:t>on</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the</a:t>
            </a:r>
            <a:r>
              <a:rPr lang="es-CL" sz="1200" b="1" i="0" u="none" strike="noStrike" dirty="0">
                <a:effectLst/>
                <a:latin typeface="Aptos" panose="020B0004020202020204" pitchFamily="34" charset="0"/>
              </a:rPr>
              <a:t> </a:t>
            </a:r>
            <a:r>
              <a:rPr lang="es-CL" sz="1200" b="1" i="0" u="none" strike="noStrike" dirty="0">
                <a:effectLst/>
                <a:latin typeface="Aptos" panose="020B0004020202020204" pitchFamily="34" charset="0"/>
                <a:hlinkClick r:id="rId3">
                  <a:extLst>
                    <a:ext uri="{A12FA001-AC4F-418D-AE19-62706E023703}">
                      <ahyp:hlinkClr xmlns:ahyp="http://schemas.microsoft.com/office/drawing/2018/hyperlinkcolor" xmlns="" val="tx"/>
                    </a:ext>
                  </a:extLst>
                </a:hlinkClick>
              </a:rPr>
              <a:t>Landsat 8</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satellite</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captured</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this</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image</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of</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an</a:t>
            </a:r>
            <a:r>
              <a:rPr lang="es-CL" sz="1200" b="1" i="0" u="none" strike="noStrike" dirty="0">
                <a:effectLst/>
                <a:latin typeface="Aptos" panose="020B0004020202020204" pitchFamily="34" charset="0"/>
              </a:rPr>
              <a:t> algal </a:t>
            </a:r>
            <a:r>
              <a:rPr lang="es-CL" sz="1200" b="1" i="0" u="none" strike="noStrike" dirty="0" err="1">
                <a:effectLst/>
                <a:latin typeface="Aptos" panose="020B0004020202020204" pitchFamily="34" charset="0"/>
              </a:rPr>
              <a:t>bloom</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on</a:t>
            </a:r>
            <a:r>
              <a:rPr lang="es-CL" sz="1200" b="1" i="0" u="none" strike="noStrike" dirty="0">
                <a:effectLst/>
                <a:latin typeface="Aptos" panose="020B0004020202020204" pitchFamily="34" charset="0"/>
              </a:rPr>
              <a:t> Lake Villarrica in Chile </a:t>
            </a:r>
            <a:r>
              <a:rPr lang="es-CL" sz="1200" b="1" i="0" u="none" strike="noStrike" dirty="0" err="1">
                <a:effectLst/>
                <a:latin typeface="Aptos" panose="020B0004020202020204" pitchFamily="34" charset="0"/>
              </a:rPr>
              <a:t>on</a:t>
            </a:r>
            <a:r>
              <a:rPr lang="es-CL" sz="1200" b="1" i="0" u="none" strike="noStrike" dirty="0">
                <a:effectLst/>
                <a:latin typeface="Aptos" panose="020B0004020202020204" pitchFamily="34" charset="0"/>
              </a:rPr>
              <a:t> May 2, 2023. </a:t>
            </a:r>
            <a:r>
              <a:rPr lang="es-CL" sz="1200" b="1" i="0" u="none" strike="noStrike" dirty="0">
                <a:effectLst/>
                <a:latin typeface="Aptos" panose="020B0004020202020204" pitchFamily="34" charset="0"/>
                <a:hlinkClick r:id="rId4">
                  <a:extLst>
                    <a:ext uri="{A12FA001-AC4F-418D-AE19-62706E023703}">
                      <ahyp:hlinkClr xmlns:ahyp="http://schemas.microsoft.com/office/drawing/2018/hyperlinkcolor" xmlns="" val="tx"/>
                    </a:ext>
                  </a:extLst>
                </a:hlinkClick>
              </a:rPr>
              <a:t>Ground-based observations and analysis</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of</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additional</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satellite</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images</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suggest</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that</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cyanobacteria</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make</a:t>
            </a:r>
            <a:r>
              <a:rPr lang="es-CL" sz="1200" b="1" i="0" u="none" strike="noStrike" dirty="0">
                <a:effectLst/>
                <a:latin typeface="Aptos" panose="020B0004020202020204" pitchFamily="34" charset="0"/>
              </a:rPr>
              <a:t> up </a:t>
            </a:r>
            <a:r>
              <a:rPr lang="es-CL" sz="1200" b="1" i="0" u="none" strike="noStrike" dirty="0" err="1">
                <a:effectLst/>
                <a:latin typeface="Aptos" panose="020B0004020202020204" pitchFamily="34" charset="0"/>
              </a:rPr>
              <a:t>the</a:t>
            </a:r>
            <a:r>
              <a:rPr lang="es-CL" sz="1200" b="1" i="0" u="none" strike="noStrike" dirty="0">
                <a:effectLst/>
                <a:latin typeface="Aptos" panose="020B0004020202020204" pitchFamily="34" charset="0"/>
              </a:rPr>
              <a:t> light blue-</a:t>
            </a:r>
            <a:r>
              <a:rPr lang="es-CL" sz="1200" b="1" i="0" u="none" strike="noStrike" dirty="0" err="1">
                <a:effectLst/>
                <a:latin typeface="Aptos" panose="020B0004020202020204" pitchFamily="34" charset="0"/>
              </a:rPr>
              <a:t>green</a:t>
            </a:r>
            <a:r>
              <a:rPr lang="es-CL" sz="1200" b="1" i="0" u="none" strike="noStrike" dirty="0">
                <a:effectLst/>
                <a:latin typeface="Aptos" panose="020B0004020202020204" pitchFamily="34" charset="0"/>
              </a:rPr>
              <a:t> </a:t>
            </a:r>
            <a:r>
              <a:rPr lang="es-CL" sz="1200" b="1" i="0" u="none" strike="noStrike" dirty="0" err="1">
                <a:effectLst/>
                <a:latin typeface="Aptos" panose="020B0004020202020204" pitchFamily="34" charset="0"/>
              </a:rPr>
              <a:t>swirls</a:t>
            </a:r>
            <a:r>
              <a:rPr lang="es-CL" sz="1200" b="1" i="0" u="none" strike="noStrike" dirty="0">
                <a:effectLst/>
                <a:latin typeface="Aptos" panose="020B0004020202020204" pitchFamily="34" charset="0"/>
              </a:rPr>
              <a:t> in </a:t>
            </a:r>
            <a:r>
              <a:rPr lang="es-CL" sz="1200" b="1" i="0" u="none" strike="noStrike" dirty="0" err="1">
                <a:effectLst/>
                <a:latin typeface="Aptos" panose="020B0004020202020204" pitchFamily="34" charset="0"/>
              </a:rPr>
              <a:t>the</a:t>
            </a:r>
            <a:r>
              <a:rPr lang="es-CL" sz="1200" b="1" i="0" u="none" strike="noStrike" dirty="0">
                <a:effectLst/>
                <a:latin typeface="Aptos" panose="020B0004020202020204" pitchFamily="34" charset="0"/>
              </a:rPr>
              <a:t> natural-color </a:t>
            </a:r>
            <a:r>
              <a:rPr lang="es-CL" sz="1200" b="1" i="0" u="none" strike="noStrike" dirty="0" err="1">
                <a:effectLst/>
                <a:latin typeface="Aptos" panose="020B0004020202020204" pitchFamily="34" charset="0"/>
              </a:rPr>
              <a:t>image</a:t>
            </a:r>
            <a:r>
              <a:rPr lang="es-CL" sz="1200" b="1" i="0" u="none" strike="noStrike" dirty="0">
                <a:effectLst/>
                <a:latin typeface="Aptos" panose="020B0004020202020204" pitchFamily="34" charset="0"/>
              </a:rPr>
              <a:t>.</a:t>
            </a:r>
            <a:endParaRPr lang="es-CL" sz="1200" b="1" dirty="0">
              <a:latin typeface="Aptos" panose="020B0004020202020204" pitchFamily="34" charset="0"/>
            </a:endParaRPr>
          </a:p>
        </p:txBody>
      </p:sp>
    </p:spTree>
    <p:extLst>
      <p:ext uri="{BB962C8B-B14F-4D97-AF65-F5344CB8AC3E}">
        <p14:creationId xmlns:p14="http://schemas.microsoft.com/office/powerpoint/2010/main" val="19138755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5F6C3AC2-BA3E-833D-845C-15DEA9FA6718}"/>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02CBFE6B-1D9E-6E09-AB5E-168D4522237A}"/>
              </a:ext>
            </a:extLst>
          </p:cNvPr>
          <p:cNvSpPr txBox="1"/>
          <p:nvPr/>
        </p:nvSpPr>
        <p:spPr>
          <a:xfrm>
            <a:off x="341131" y="178572"/>
            <a:ext cx="10902652" cy="646331"/>
          </a:xfrm>
          <a:prstGeom prst="rect">
            <a:avLst/>
          </a:prstGeom>
          <a:solidFill>
            <a:srgbClr val="D6FE52"/>
          </a:solidFill>
        </p:spPr>
        <p:txBody>
          <a:bodyPr wrap="square" rtlCol="0">
            <a:spAutoFit/>
          </a:bodyPr>
          <a:lstStyle/>
          <a:p>
            <a:pPr algn="ctr"/>
            <a:r>
              <a:rPr lang="es-CL" sz="3600" b="1" dirty="0"/>
              <a:t>3.- CIANOBACTERIAS.</a:t>
            </a:r>
          </a:p>
        </p:txBody>
      </p:sp>
      <p:pic>
        <p:nvPicPr>
          <p:cNvPr id="4" name="Imagen 3">
            <a:extLst>
              <a:ext uri="{FF2B5EF4-FFF2-40B4-BE49-F238E27FC236}">
                <a16:creationId xmlns:a16="http://schemas.microsoft.com/office/drawing/2014/main" id="{B1286509-7B79-876D-9CFD-172BCB92C8FA}"/>
              </a:ext>
            </a:extLst>
          </p:cNvPr>
          <p:cNvPicPr>
            <a:picLocks noChangeAspect="1"/>
          </p:cNvPicPr>
          <p:nvPr/>
        </p:nvPicPr>
        <p:blipFill>
          <a:blip r:embed="rId3"/>
          <a:stretch>
            <a:fillRect/>
          </a:stretch>
        </p:blipFill>
        <p:spPr>
          <a:xfrm>
            <a:off x="3214357" y="1130300"/>
            <a:ext cx="5156200" cy="5727700"/>
          </a:xfrm>
          <a:prstGeom prst="rect">
            <a:avLst/>
          </a:prstGeom>
        </p:spPr>
      </p:pic>
      <p:sp>
        <p:nvSpPr>
          <p:cNvPr id="5" name="Flecha abajo 4">
            <a:extLst>
              <a:ext uri="{FF2B5EF4-FFF2-40B4-BE49-F238E27FC236}">
                <a16:creationId xmlns:a16="http://schemas.microsoft.com/office/drawing/2014/main" id="{99881A2E-B938-C1CB-2E1D-50B7EAF398A9}"/>
              </a:ext>
            </a:extLst>
          </p:cNvPr>
          <p:cNvSpPr/>
          <p:nvPr/>
        </p:nvSpPr>
        <p:spPr>
          <a:xfrm rot="5400000">
            <a:off x="8922327" y="1468582"/>
            <a:ext cx="554181" cy="997527"/>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6" name="Flecha abajo 5">
            <a:extLst>
              <a:ext uri="{FF2B5EF4-FFF2-40B4-BE49-F238E27FC236}">
                <a16:creationId xmlns:a16="http://schemas.microsoft.com/office/drawing/2014/main" id="{FD2BF6EB-ED01-7787-B226-38E9E9024D6A}"/>
              </a:ext>
            </a:extLst>
          </p:cNvPr>
          <p:cNvSpPr/>
          <p:nvPr/>
        </p:nvSpPr>
        <p:spPr>
          <a:xfrm rot="16200000">
            <a:off x="2108406" y="4973782"/>
            <a:ext cx="554181" cy="997527"/>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3EF1AA9B-EE42-8886-9156-9A4E260E4AAF}"/>
              </a:ext>
            </a:extLst>
          </p:cNvPr>
          <p:cNvSpPr txBox="1"/>
          <p:nvPr/>
        </p:nvSpPr>
        <p:spPr>
          <a:xfrm>
            <a:off x="8481496" y="5288340"/>
            <a:ext cx="3710504" cy="1569660"/>
          </a:xfrm>
          <a:prstGeom prst="rect">
            <a:avLst/>
          </a:prstGeom>
          <a:solidFill>
            <a:srgbClr val="FFFF00"/>
          </a:solidFill>
        </p:spPr>
        <p:txBody>
          <a:bodyPr wrap="square" rtlCol="0">
            <a:spAutoFit/>
          </a:bodyPr>
          <a:lstStyle/>
          <a:p>
            <a:pPr algn="just"/>
            <a:r>
              <a:rPr lang="es-MX" sz="1200" b="1" dirty="0">
                <a:effectLst/>
                <a:latin typeface="Aptos" panose="020B0004020202020204" pitchFamily="34" charset="0"/>
                <a:ea typeface="Times New Roman" panose="02020603050405020304" pitchFamily="18" charset="0"/>
              </a:rPr>
              <a:t>Guía para el estudio de Cianobacterias en el sistema lacustre del Gran Concepción, Chile. Aspectos taxonómicos, ecológicos, toxicológicos y de control-vigilancia. Viviana Almanza M. et al. Centro de Ciencias Ambientales EULA-Chile, Universidad de Concepción, Secretaría de Medio Ambiente, Instituto de Botánica, Estado de Sao Paulo, Brasil.</a:t>
            </a:r>
            <a:endParaRPr lang="es-CL"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488995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955207DB-459A-E44D-82CA-79ED686087D1}"/>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57242BCE-ACB5-F8C5-E154-0F3EAC2237E7}"/>
              </a:ext>
            </a:extLst>
          </p:cNvPr>
          <p:cNvPicPr>
            <a:picLocks noChangeAspect="1"/>
          </p:cNvPicPr>
          <p:nvPr/>
        </p:nvPicPr>
        <p:blipFill>
          <a:blip r:embed="rId2"/>
          <a:stretch>
            <a:fillRect/>
          </a:stretch>
        </p:blipFill>
        <p:spPr>
          <a:xfrm>
            <a:off x="45853" y="2258291"/>
            <a:ext cx="12100294" cy="3948546"/>
          </a:xfrm>
          <a:prstGeom prst="rect">
            <a:avLst/>
          </a:prstGeom>
          <a:solidFill>
            <a:schemeClr val="bg1"/>
          </a:solidFill>
        </p:spPr>
      </p:pic>
      <p:sp>
        <p:nvSpPr>
          <p:cNvPr id="2" name="CuadroTexto 1">
            <a:extLst>
              <a:ext uri="{FF2B5EF4-FFF2-40B4-BE49-F238E27FC236}">
                <a16:creationId xmlns:a16="http://schemas.microsoft.com/office/drawing/2014/main" id="{7ABBC691-DF1C-B568-346B-2E533A94274D}"/>
              </a:ext>
            </a:extLst>
          </p:cNvPr>
          <p:cNvSpPr txBox="1"/>
          <p:nvPr/>
        </p:nvSpPr>
        <p:spPr>
          <a:xfrm>
            <a:off x="731775" y="66388"/>
            <a:ext cx="10728450" cy="584775"/>
          </a:xfrm>
          <a:prstGeom prst="rect">
            <a:avLst/>
          </a:prstGeom>
          <a:solidFill>
            <a:schemeClr val="tx1"/>
          </a:solidFill>
        </p:spPr>
        <p:txBody>
          <a:bodyPr wrap="none" rtlCol="0">
            <a:spAutoFit/>
          </a:bodyPr>
          <a:lstStyle/>
          <a:p>
            <a:r>
              <a:rPr lang="es-CL" sz="3200" b="1" dirty="0">
                <a:solidFill>
                  <a:schemeClr val="bg1"/>
                </a:solidFill>
                <a:latin typeface="Aptos" panose="020B0004020202020204" pitchFamily="34" charset="0"/>
              </a:rPr>
              <a:t>¿POR QUÉ SE USAN DESINFECTANTES, Y ANTIBIÓTICOS?</a:t>
            </a:r>
          </a:p>
        </p:txBody>
      </p:sp>
      <p:sp>
        <p:nvSpPr>
          <p:cNvPr id="3" name="CuadroTexto 2">
            <a:extLst>
              <a:ext uri="{FF2B5EF4-FFF2-40B4-BE49-F238E27FC236}">
                <a16:creationId xmlns:a16="http://schemas.microsoft.com/office/drawing/2014/main" id="{593C5C6D-17E4-1297-D44B-4843C0B9AD02}"/>
              </a:ext>
            </a:extLst>
          </p:cNvPr>
          <p:cNvSpPr txBox="1"/>
          <p:nvPr/>
        </p:nvSpPr>
        <p:spPr>
          <a:xfrm>
            <a:off x="45852" y="762229"/>
            <a:ext cx="12100293" cy="954107"/>
          </a:xfrm>
          <a:prstGeom prst="rect">
            <a:avLst/>
          </a:prstGeom>
          <a:noFill/>
        </p:spPr>
        <p:txBody>
          <a:bodyPr wrap="square" rtlCol="0">
            <a:spAutoFit/>
          </a:bodyPr>
          <a:lstStyle/>
          <a:p>
            <a:pPr algn="ctr"/>
            <a:r>
              <a:rPr lang="es-CL" sz="2800" b="1" dirty="0">
                <a:solidFill>
                  <a:schemeClr val="bg1"/>
                </a:solidFill>
                <a:latin typeface="Aptos" panose="020B0004020202020204" pitchFamily="34" charset="0"/>
              </a:rPr>
              <a:t>PARA HACER PROFILAXIS, METAFILAXIA Y TRATAMIENTOS DE </a:t>
            </a:r>
          </a:p>
          <a:p>
            <a:pPr algn="ctr"/>
            <a:r>
              <a:rPr lang="es-CL" sz="2800" b="1" dirty="0">
                <a:solidFill>
                  <a:schemeClr val="bg1"/>
                </a:solidFill>
                <a:latin typeface="Aptos" panose="020B0004020202020204" pitchFamily="34" charset="0"/>
              </a:rPr>
              <a:t> ENFERMEDADES DE LOS PECES.</a:t>
            </a:r>
          </a:p>
        </p:txBody>
      </p:sp>
    </p:spTree>
    <p:extLst>
      <p:ext uri="{BB962C8B-B14F-4D97-AF65-F5344CB8AC3E}">
        <p14:creationId xmlns:p14="http://schemas.microsoft.com/office/powerpoint/2010/main" val="5297948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7BDF21-CFEE-B182-5D20-4BEAA5C05316}"/>
            </a:ext>
          </a:extLst>
        </p:cNvPr>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930B4F77-74B0-A0A0-FF0B-9C1DA9AED05C}"/>
              </a:ext>
            </a:extLst>
          </p:cNvPr>
          <p:cNvGraphicFramePr>
            <a:graphicFrameLocks noGrp="1"/>
          </p:cNvGraphicFramePr>
          <p:nvPr>
            <p:extLst>
              <p:ext uri="{D42A27DB-BD31-4B8C-83A1-F6EECF244321}">
                <p14:modId xmlns:p14="http://schemas.microsoft.com/office/powerpoint/2010/main" val="879501847"/>
              </p:ext>
            </p:extLst>
          </p:nvPr>
        </p:nvGraphicFramePr>
        <p:xfrm>
          <a:off x="471056" y="0"/>
          <a:ext cx="11319162" cy="6594683"/>
        </p:xfrm>
        <a:graphic>
          <a:graphicData uri="http://schemas.openxmlformats.org/drawingml/2006/table">
            <a:tbl>
              <a:tblPr/>
              <a:tblGrid>
                <a:gridCol w="2564884">
                  <a:extLst>
                    <a:ext uri="{9D8B030D-6E8A-4147-A177-3AD203B41FA5}">
                      <a16:colId xmlns:a16="http://schemas.microsoft.com/office/drawing/2014/main" val="666581171"/>
                    </a:ext>
                  </a:extLst>
                </a:gridCol>
                <a:gridCol w="2574788">
                  <a:extLst>
                    <a:ext uri="{9D8B030D-6E8A-4147-A177-3AD203B41FA5}">
                      <a16:colId xmlns:a16="http://schemas.microsoft.com/office/drawing/2014/main" val="4126563804"/>
                    </a:ext>
                  </a:extLst>
                </a:gridCol>
                <a:gridCol w="2191870">
                  <a:extLst>
                    <a:ext uri="{9D8B030D-6E8A-4147-A177-3AD203B41FA5}">
                      <a16:colId xmlns:a16="http://schemas.microsoft.com/office/drawing/2014/main" val="812009125"/>
                    </a:ext>
                  </a:extLst>
                </a:gridCol>
                <a:gridCol w="1954199">
                  <a:extLst>
                    <a:ext uri="{9D8B030D-6E8A-4147-A177-3AD203B41FA5}">
                      <a16:colId xmlns:a16="http://schemas.microsoft.com/office/drawing/2014/main" val="4129218289"/>
                    </a:ext>
                  </a:extLst>
                </a:gridCol>
                <a:gridCol w="2033421">
                  <a:extLst>
                    <a:ext uri="{9D8B030D-6E8A-4147-A177-3AD203B41FA5}">
                      <a16:colId xmlns:a16="http://schemas.microsoft.com/office/drawing/2014/main" val="3711691842"/>
                    </a:ext>
                  </a:extLst>
                </a:gridCol>
              </a:tblGrid>
              <a:tr h="692065">
                <a:tc>
                  <a:txBody>
                    <a:bodyPr/>
                    <a:lstStyle/>
                    <a:p>
                      <a:pPr algn="ctr" fontAlgn="ctr"/>
                      <a:r>
                        <a:rPr lang="es-CL" sz="1100" b="1" i="0" u="none" strike="noStrike" dirty="0">
                          <a:solidFill>
                            <a:srgbClr val="000000"/>
                          </a:solidFill>
                          <a:effectLst/>
                          <a:latin typeface="Aptos" panose="020B0004020202020204" pitchFamily="34" charset="0"/>
                        </a:rPr>
                        <a:t>DESINFECTANTES (a)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100" b="1" i="0" u="none" strike="noStrike" dirty="0">
                          <a:solidFill>
                            <a:srgbClr val="000000"/>
                          </a:solidFill>
                          <a:effectLst/>
                          <a:latin typeface="Aptos" panose="020B0004020202020204" pitchFamily="34" charset="0"/>
                        </a:rPr>
                        <a:t>ANTIBIÓTICOS (b)</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8FF"/>
                    </a:solidFill>
                  </a:tcPr>
                </a:tc>
                <a:tc>
                  <a:txBody>
                    <a:bodyPr/>
                    <a:lstStyle/>
                    <a:p>
                      <a:pPr algn="ctr" fontAlgn="ctr"/>
                      <a:r>
                        <a:rPr lang="es-CL" sz="1100" b="1" i="0" u="none" strike="noStrike" dirty="0">
                          <a:solidFill>
                            <a:srgbClr val="000000"/>
                          </a:solidFill>
                          <a:effectLst/>
                          <a:latin typeface="Aptos" panose="020B0004020202020204" pitchFamily="34" charset="0"/>
                        </a:rPr>
                        <a:t>MATERIA ORGÁNICA SOLUBLE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tc>
                  <a:txBody>
                    <a:bodyPr/>
                    <a:lstStyle/>
                    <a:p>
                      <a:pPr algn="ctr" fontAlgn="ctr"/>
                      <a:r>
                        <a:rPr lang="es-CL" sz="1100" b="1" i="0" u="none" strike="noStrike" dirty="0">
                          <a:solidFill>
                            <a:srgbClr val="000000"/>
                          </a:solidFill>
                          <a:effectLst/>
                          <a:latin typeface="Aptos" panose="020B0004020202020204" pitchFamily="34" charset="0"/>
                        </a:rPr>
                        <a:t>SUSTANCIAS O PARÁMETROS DEFINIDOS EN LA TABLA N°1 DEL DS N°90-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CL" sz="1100" b="1" i="0" u="none" strike="noStrike" dirty="0">
                          <a:solidFill>
                            <a:srgbClr val="000000"/>
                          </a:solidFill>
                          <a:effectLst/>
                          <a:latin typeface="Aptos" panose="020B0004020202020204" pitchFamily="34" charset="0"/>
                        </a:rPr>
                        <a:t>SUSTANCIAS O PARÁMETROS DEFINIDOS EN LA TABLA N°3  DEL DS N°90-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8FF"/>
                    </a:solidFill>
                  </a:tcPr>
                </a:tc>
                <a:extLst>
                  <a:ext uri="{0D108BD9-81ED-4DB2-BD59-A6C34878D82A}">
                    <a16:rowId xmlns:a16="http://schemas.microsoft.com/office/drawing/2014/main" val="2020681538"/>
                  </a:ext>
                </a:extLst>
              </a:tr>
              <a:tr h="154614">
                <a:tc>
                  <a:txBody>
                    <a:bodyPr/>
                    <a:lstStyle/>
                    <a:p>
                      <a:pPr algn="l" fontAlgn="ctr"/>
                      <a:r>
                        <a:rPr lang="es-CL" sz="900" b="1" i="0" u="none" strike="noStrike">
                          <a:solidFill>
                            <a:srgbClr val="000000"/>
                          </a:solidFill>
                          <a:effectLst/>
                          <a:latin typeface="Aptos" panose="020B0004020202020204" pitchFamily="34" charset="0"/>
                        </a:rPr>
                        <a:t> AGUA YODO l/año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AMOXICILINA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900" b="1" i="0" u="none" strike="noStrike">
                          <a:solidFill>
                            <a:srgbClr val="000000"/>
                          </a:solidFill>
                          <a:effectLst/>
                          <a:latin typeface="Aptos" panose="020B0004020202020204" pitchFamily="34" charset="0"/>
                        </a:rPr>
                        <a:t>MATERIA ORGÁNICA NO SOLUBLE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FFFE"/>
                    </a:solidFill>
                  </a:tcPr>
                </a:tc>
                <a:tc>
                  <a:txBody>
                    <a:bodyPr/>
                    <a:lstStyle/>
                    <a:p>
                      <a:pPr algn="l" fontAlgn="ctr"/>
                      <a:r>
                        <a:rPr lang="es-CL" sz="900" b="1" i="0" u="none" strike="noStrike">
                          <a:solidFill>
                            <a:srgbClr val="000000"/>
                          </a:solidFill>
                          <a:effectLst/>
                          <a:latin typeface="Aptos" panose="020B0004020202020204" pitchFamily="34" charset="0"/>
                        </a:rPr>
                        <a:t>Aceites y Grasas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Aceites y Grasas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1525180"/>
                  </a:ext>
                </a:extLst>
              </a:tr>
              <a:tr h="154614">
                <a:tc>
                  <a:txBody>
                    <a:bodyPr/>
                    <a:lstStyle/>
                    <a:p>
                      <a:pPr algn="l" fontAlgn="ctr"/>
                      <a:r>
                        <a:rPr lang="es-CL" sz="900" b="1" i="0" u="none" strike="noStrike">
                          <a:solidFill>
                            <a:srgbClr val="000000"/>
                          </a:solidFill>
                          <a:effectLst/>
                          <a:latin typeface="Calibri" panose="020F0502020204030204" pitchFamily="34" charset="0"/>
                        </a:rPr>
                        <a:t> AGUA OXIGENADA. H2O2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ERITROMICINA.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s-CL" sz="9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Aluminio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Aluminio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254954"/>
                  </a:ext>
                </a:extLst>
              </a:tr>
              <a:tr h="154614">
                <a:tc>
                  <a:txBody>
                    <a:bodyPr/>
                    <a:lstStyle/>
                    <a:p>
                      <a:pPr algn="l" fontAlgn="ctr"/>
                      <a:r>
                        <a:rPr lang="es-CL" sz="900" b="1" i="0" u="none" strike="noStrike">
                          <a:solidFill>
                            <a:srgbClr val="000000"/>
                          </a:solidFill>
                          <a:effectLst/>
                          <a:latin typeface="Aptos" panose="020B0004020202020204" pitchFamily="34" charset="0"/>
                        </a:rPr>
                        <a:t> ÁCIDO FÓRMICO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l" fontAlgn="ctr"/>
                      <a:r>
                        <a:rPr lang="es-CL" sz="900" b="1" i="0" u="none" strike="noStrike">
                          <a:solidFill>
                            <a:srgbClr val="000000"/>
                          </a:solidFill>
                          <a:effectLst/>
                          <a:latin typeface="Aptos" panose="020B0004020202020204" pitchFamily="34" charset="0"/>
                        </a:rPr>
                        <a:t> FLORFENICOL  ORAL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900" b="1" i="0" u="none" strike="noStrike">
                          <a:solidFill>
                            <a:srgbClr val="000000"/>
                          </a:solidFill>
                          <a:effectLst/>
                          <a:latin typeface="Aptos" panose="020B0004020202020204" pitchFamily="34" charset="0"/>
                        </a:rPr>
                        <a:t>CARBONO ORGÁNICO DISUELTO</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CEEF"/>
                    </a:solidFill>
                  </a:tcPr>
                </a:tc>
                <a:tc>
                  <a:txBody>
                    <a:bodyPr/>
                    <a:lstStyle/>
                    <a:p>
                      <a:pPr algn="l" fontAlgn="ctr"/>
                      <a:r>
                        <a:rPr lang="es-CL" sz="900" b="1" i="0" u="none" strike="noStrike">
                          <a:solidFill>
                            <a:srgbClr val="000000"/>
                          </a:solidFill>
                          <a:effectLst/>
                          <a:latin typeface="Aptos" panose="020B0004020202020204" pitchFamily="34" charset="0"/>
                        </a:rPr>
                        <a:t>Arsénico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Arsénico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66195427"/>
                  </a:ext>
                </a:extLst>
              </a:tr>
              <a:tr h="154614">
                <a:tc>
                  <a:txBody>
                    <a:bodyPr/>
                    <a:lstStyle/>
                    <a:p>
                      <a:pPr algn="l" fontAlgn="ctr"/>
                      <a:r>
                        <a:rPr lang="es-CL" sz="900" b="1" i="0" u="none" strike="noStrike">
                          <a:solidFill>
                            <a:srgbClr val="000000"/>
                          </a:solidFill>
                          <a:effectLst/>
                          <a:latin typeface="Aptos" panose="020B0004020202020204" pitchFamily="34" charset="0"/>
                        </a:rPr>
                        <a:t> ÁCIDO MÁLICO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AQUAFLOR PARA PELLETS   FLORFENICOL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s-CL" sz="900" b="1" i="0" u="none" strike="noStrike">
                        <a:solidFill>
                          <a:srgbClr val="000000"/>
                        </a:solidFill>
                        <a:effectLst/>
                        <a:latin typeface="Aptos" panose="020B00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Boro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Cadmio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8029152"/>
                  </a:ext>
                </a:extLst>
              </a:tr>
              <a:tr h="154614">
                <a:tc>
                  <a:txBody>
                    <a:bodyPr/>
                    <a:lstStyle/>
                    <a:p>
                      <a:pPr algn="l" fontAlgn="ctr"/>
                      <a:r>
                        <a:rPr lang="es-CL" sz="900" b="1" i="0" u="none" strike="noStrike">
                          <a:solidFill>
                            <a:srgbClr val="000000"/>
                          </a:solidFill>
                          <a:effectLst/>
                          <a:latin typeface="Aptos" panose="020B0004020202020204" pitchFamily="34" charset="0"/>
                        </a:rPr>
                        <a:t> ÁCIDO SULFÁMICO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ACUAFEN 50% FLORFENICOL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900" b="1" i="0" u="none" strike="noStrike">
                          <a:solidFill>
                            <a:srgbClr val="000000"/>
                          </a:solidFill>
                          <a:effectLst/>
                          <a:latin typeface="Aptos" panose="020B0004020202020204" pitchFamily="34" charset="0"/>
                        </a:rPr>
                        <a:t>BACTERIAS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s-CL" sz="900" b="1" i="0" u="none" strike="noStrike">
                          <a:solidFill>
                            <a:srgbClr val="000000"/>
                          </a:solidFill>
                          <a:effectLst/>
                          <a:latin typeface="Aptos" panose="020B0004020202020204" pitchFamily="34" charset="0"/>
                        </a:rPr>
                        <a:t>Cadmio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Cianuro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3900521078"/>
                  </a:ext>
                </a:extLst>
              </a:tr>
              <a:tr h="154614">
                <a:tc>
                  <a:txBody>
                    <a:bodyPr/>
                    <a:lstStyle/>
                    <a:p>
                      <a:pPr algn="l" fontAlgn="ctr"/>
                      <a:r>
                        <a:rPr lang="es-CL" sz="900" b="1" i="0" u="none" strike="noStrike">
                          <a:solidFill>
                            <a:srgbClr val="000000"/>
                          </a:solidFill>
                          <a:effectLst/>
                          <a:latin typeface="Aptos" panose="020B0004020202020204" pitchFamily="34" charset="0"/>
                        </a:rPr>
                        <a:t> AC. ACÉTICO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l" fontAlgn="b"/>
                      <a:r>
                        <a:rPr lang="es-CL" sz="900" b="1" i="0" u="none" strike="noStrike">
                          <a:solidFill>
                            <a:srgbClr val="000000"/>
                          </a:solidFill>
                          <a:effectLst/>
                          <a:latin typeface="Aptos" panose="020B0004020202020204" pitchFamily="34" charset="0"/>
                        </a:rPr>
                        <a:t> OXITERRACICLINA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s-CL" sz="900" b="1" i="0" u="none" strike="noStrike">
                        <a:solidFill>
                          <a:srgbClr val="000000"/>
                        </a:solidFill>
                        <a:effectLst/>
                        <a:latin typeface="Aptos" panose="020B00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Cianuro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l" fontAlgn="ctr"/>
                      <a:r>
                        <a:rPr lang="es-CL" sz="900" b="1" i="0" u="none" strike="noStrike">
                          <a:solidFill>
                            <a:srgbClr val="000000"/>
                          </a:solidFill>
                          <a:effectLst/>
                          <a:latin typeface="Aptos" panose="020B0004020202020204" pitchFamily="34" charset="0"/>
                        </a:rPr>
                        <a:t>Cobre Total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0482972"/>
                  </a:ext>
                </a:extLst>
              </a:tr>
              <a:tr h="395138">
                <a:tc>
                  <a:txBody>
                    <a:bodyPr/>
                    <a:lstStyle/>
                    <a:p>
                      <a:pPr algn="l" fontAlgn="ctr"/>
                      <a:r>
                        <a:rPr lang="es-CL" sz="900" b="1" i="0" u="none" strike="noStrike">
                          <a:solidFill>
                            <a:srgbClr val="000000"/>
                          </a:solidFill>
                          <a:effectLst/>
                          <a:latin typeface="Aptos" panose="020B0004020202020204" pitchFamily="34" charset="0"/>
                        </a:rPr>
                        <a:t> AC. PARACÉTICO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TERRIVET 80 MEDISOL.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900" b="1" i="0" u="none" strike="noStrike">
                          <a:solidFill>
                            <a:srgbClr val="000000"/>
                          </a:solidFill>
                          <a:effectLst/>
                          <a:latin typeface="Aptos" panose="020B0004020202020204" pitchFamily="34" charset="0"/>
                        </a:rPr>
                        <a:t>VIRUS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FFF6"/>
                    </a:solidFill>
                  </a:tcPr>
                </a:tc>
                <a:tc>
                  <a:txBody>
                    <a:bodyPr/>
                    <a:lstStyle/>
                    <a:p>
                      <a:pPr algn="l" fontAlgn="ctr"/>
                      <a:r>
                        <a:rPr lang="es-CL" sz="900" b="1" i="0" u="none" strike="noStrike">
                          <a:solidFill>
                            <a:srgbClr val="000000"/>
                          </a:solidFill>
                          <a:effectLst/>
                          <a:latin typeface="Aptos" panose="020B0004020202020204" pitchFamily="34" charset="0"/>
                        </a:rPr>
                        <a:t>Coliformes Fecales o Termotolerantes  NMP/100 ml Coli/100 ml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Coliformes Fecales o Termotolerantes  NMP/100 ml Coli/100 ml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452352"/>
                  </a:ext>
                </a:extLst>
              </a:tr>
              <a:tr h="154614">
                <a:tc>
                  <a:txBody>
                    <a:bodyPr/>
                    <a:lstStyle/>
                    <a:p>
                      <a:pPr algn="l" fontAlgn="ctr"/>
                      <a:r>
                        <a:rPr lang="es-CL" sz="900" b="1" i="0" u="none" strike="noStrike">
                          <a:solidFill>
                            <a:srgbClr val="000000"/>
                          </a:solidFill>
                          <a:effectLst/>
                          <a:latin typeface="Aptos" panose="020B0004020202020204" pitchFamily="34" charset="0"/>
                        </a:rPr>
                        <a:t> ALCOHOL ETÍLICO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TERRIVET 50.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s-CL" sz="900" b="1" i="0" u="none" strike="noStrike">
                        <a:solidFill>
                          <a:srgbClr val="000000"/>
                        </a:solidFill>
                        <a:effectLst/>
                        <a:latin typeface="Aptos" panose="020B00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Cloruros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Indice de Fenol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400519366"/>
                  </a:ext>
                </a:extLst>
              </a:tr>
              <a:tr h="154614">
                <a:tc>
                  <a:txBody>
                    <a:bodyPr/>
                    <a:lstStyle/>
                    <a:p>
                      <a:pPr algn="l" fontAlgn="ctr"/>
                      <a:r>
                        <a:rPr lang="es-CL" sz="900" b="1" i="0" u="none" strike="noStrike">
                          <a:solidFill>
                            <a:srgbClr val="000000"/>
                          </a:solidFill>
                          <a:effectLst/>
                          <a:latin typeface="Aptos" panose="020B0004020202020204" pitchFamily="34" charset="0"/>
                        </a:rPr>
                        <a:t> AMONIOS CUATERNARIOS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QUINOLONA FLOX-FLEED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900" b="1" i="0" u="none" strike="noStrike">
                          <a:solidFill>
                            <a:srgbClr val="000000"/>
                          </a:solidFill>
                          <a:effectLst/>
                          <a:latin typeface="Aptos" panose="020B0004020202020204" pitchFamily="34" charset="0"/>
                        </a:rPr>
                        <a:t>PROTOZOOS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FF8B"/>
                    </a:solidFill>
                  </a:tcPr>
                </a:tc>
                <a:tc>
                  <a:txBody>
                    <a:bodyPr/>
                    <a:lstStyle/>
                    <a:p>
                      <a:pPr algn="l" fontAlgn="ctr"/>
                      <a:r>
                        <a:rPr lang="es-CL" sz="900" b="1" i="0" u="none" strike="noStrike">
                          <a:solidFill>
                            <a:srgbClr val="000000"/>
                          </a:solidFill>
                          <a:effectLst/>
                          <a:latin typeface="Aptos" panose="020B0004020202020204" pitchFamily="34" charset="0"/>
                        </a:rPr>
                        <a:t>Cobre Total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Cromo Hexavalente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3272394"/>
                  </a:ext>
                </a:extLst>
              </a:tr>
              <a:tr h="154614">
                <a:tc>
                  <a:txBody>
                    <a:bodyPr/>
                    <a:lstStyle/>
                    <a:p>
                      <a:pPr algn="l" fontAlgn="ctr"/>
                      <a:r>
                        <a:rPr lang="es-CL" sz="900" b="1" i="0" u="none" strike="noStrike">
                          <a:solidFill>
                            <a:srgbClr val="000000"/>
                          </a:solidFill>
                          <a:effectLst/>
                          <a:latin typeface="Aptos" panose="020B0004020202020204" pitchFamily="34" charset="0"/>
                        </a:rPr>
                        <a:t> ALDEHIDO GLUTÁRICO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FLUMEQUINA 80%.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s-CL" sz="900" b="1" i="0" u="none" strike="noStrike">
                        <a:solidFill>
                          <a:srgbClr val="000000"/>
                        </a:solidFill>
                        <a:effectLst/>
                        <a:latin typeface="Aptos" panose="020B00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Indice de Fenol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l" fontAlgn="ctr"/>
                      <a:r>
                        <a:rPr lang="es-CL" sz="900" b="1" i="0" u="none" strike="noStrike">
                          <a:solidFill>
                            <a:srgbClr val="000000"/>
                          </a:solidFill>
                          <a:effectLst/>
                          <a:latin typeface="Aptos" panose="020B0004020202020204" pitchFamily="34" charset="0"/>
                        </a:rPr>
                        <a:t>Cromo Total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8712775"/>
                  </a:ext>
                </a:extLst>
              </a:tr>
              <a:tr h="154614">
                <a:tc>
                  <a:txBody>
                    <a:bodyPr/>
                    <a:lstStyle/>
                    <a:p>
                      <a:pPr algn="l" fontAlgn="ctr"/>
                      <a:r>
                        <a:rPr lang="es-CL" sz="900" b="1" i="0" u="none" strike="noStrike">
                          <a:solidFill>
                            <a:srgbClr val="000000"/>
                          </a:solidFill>
                          <a:effectLst/>
                          <a:latin typeface="Aptos" panose="020B0004020202020204" pitchFamily="34" charset="0"/>
                        </a:rPr>
                        <a:t> BICARBONATO DE SODIO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s-CL" sz="900" b="1" i="0" u="none" strike="noStrike">
                          <a:solidFill>
                            <a:srgbClr val="000000"/>
                          </a:solidFill>
                          <a:effectLst/>
                          <a:latin typeface="Aptos" panose="020B0004020202020204" pitchFamily="34" charset="0"/>
                        </a:rPr>
                        <a:t>HONGOS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2D5"/>
                    </a:solidFill>
                  </a:tcPr>
                </a:tc>
                <a:tc>
                  <a:txBody>
                    <a:bodyPr/>
                    <a:lstStyle/>
                    <a:p>
                      <a:pPr algn="l" fontAlgn="ctr"/>
                      <a:r>
                        <a:rPr lang="es-CL" sz="900" b="1" i="0" u="none" strike="noStrike">
                          <a:solidFill>
                            <a:srgbClr val="000000"/>
                          </a:solidFill>
                          <a:effectLst/>
                          <a:latin typeface="Aptos" panose="020B0004020202020204" pitchFamily="34" charset="0"/>
                        </a:rPr>
                        <a:t>Cromo Hexavalente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DBO5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0290672"/>
                  </a:ext>
                </a:extLst>
              </a:tr>
              <a:tr h="154614">
                <a:tc>
                  <a:txBody>
                    <a:bodyPr/>
                    <a:lstStyle/>
                    <a:p>
                      <a:pPr algn="l" fontAlgn="ctr"/>
                      <a:r>
                        <a:rPr lang="es-CL" sz="900" b="1" i="0" u="none" strike="noStrike">
                          <a:solidFill>
                            <a:srgbClr val="000000"/>
                          </a:solidFill>
                          <a:effectLst/>
                          <a:latin typeface="Aptos" panose="020B0004020202020204" pitchFamily="34" charset="0"/>
                        </a:rPr>
                        <a:t> BRONOPOL</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900" b="1" i="0" u="none" strike="noStrike">
                          <a:solidFill>
                            <a:srgbClr val="000000"/>
                          </a:solidFill>
                          <a:effectLst/>
                          <a:latin typeface="Aptos" panose="020B0004020202020204" pitchFamily="34" charset="0"/>
                        </a:rPr>
                        <a:t>VACUNAS (c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8BFF"/>
                    </a:solidFill>
                  </a:tcPr>
                </a:tc>
                <a:tc>
                  <a:txBody>
                    <a:bodyPr/>
                    <a:lstStyle/>
                    <a:p>
                      <a:pPr algn="ctr" fontAlgn="ctr"/>
                      <a:endParaRPr lang="es-CL" sz="900" b="1" i="0" u="none" strike="noStrike">
                        <a:solidFill>
                          <a:srgbClr val="000000"/>
                        </a:solidFill>
                        <a:effectLst/>
                        <a:latin typeface="Aptos" panose="020B000402020202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DBO5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Estaño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4387020"/>
                  </a:ext>
                </a:extLst>
              </a:tr>
              <a:tr h="154614">
                <a:tc>
                  <a:txBody>
                    <a:bodyPr/>
                    <a:lstStyle/>
                    <a:p>
                      <a:pPr algn="l" fontAlgn="ctr"/>
                      <a:r>
                        <a:rPr lang="es-CL" sz="900" b="1" i="0" u="none" strike="noStrike">
                          <a:solidFill>
                            <a:srgbClr val="000000"/>
                          </a:solidFill>
                          <a:effectLst/>
                          <a:latin typeface="Aptos" panose="020B0004020202020204" pitchFamily="34" charset="0"/>
                        </a:rPr>
                        <a:t> CLORAMINA 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AQUAYER l/año YERSINIA ruckeri.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900" b="1" i="0" u="none" strike="noStrike">
                          <a:solidFill>
                            <a:srgbClr val="000000"/>
                          </a:solidFill>
                          <a:effectLst/>
                          <a:latin typeface="Aptos" panose="020B0004020202020204" pitchFamily="34" charset="0"/>
                        </a:rPr>
                        <a:t>PARÁSITOS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8FF"/>
                    </a:solidFill>
                  </a:tcPr>
                </a:tc>
                <a:tc>
                  <a:txBody>
                    <a:bodyPr/>
                    <a:lstStyle/>
                    <a:p>
                      <a:pPr algn="l" fontAlgn="ctr"/>
                      <a:r>
                        <a:rPr lang="es-CL" sz="900" b="1" i="0" u="none" strike="noStrike">
                          <a:solidFill>
                            <a:srgbClr val="000000"/>
                          </a:solidFill>
                          <a:effectLst/>
                          <a:latin typeface="Aptos" panose="020B0004020202020204" pitchFamily="34" charset="0"/>
                        </a:rPr>
                        <a:t>Fósforo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Fluoruro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3941359"/>
                  </a:ext>
                </a:extLst>
              </a:tr>
              <a:tr h="154614">
                <a:tc>
                  <a:txBody>
                    <a:bodyPr/>
                    <a:lstStyle/>
                    <a:p>
                      <a:pPr algn="l" fontAlgn="ctr"/>
                      <a:r>
                        <a:rPr lang="es-CL" sz="900" b="1" i="0" u="none" strike="noStrike">
                          <a:solidFill>
                            <a:srgbClr val="000000"/>
                          </a:solidFill>
                          <a:effectLst/>
                          <a:latin typeface="Aptos" panose="020B0004020202020204" pitchFamily="34" charset="0"/>
                        </a:rPr>
                        <a:t> CLORO DETERGENTE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AQUAVAC IPNv.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Fluoruro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Fósforo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8342665"/>
                  </a:ext>
                </a:extLst>
              </a:tr>
              <a:tr h="154614">
                <a:tc>
                  <a:txBody>
                    <a:bodyPr/>
                    <a:lstStyle/>
                    <a:p>
                      <a:pPr algn="l" fontAlgn="ctr"/>
                      <a:r>
                        <a:rPr lang="es-CL" sz="900" b="1" i="0" u="none" strike="noStrike">
                          <a:solidFill>
                            <a:srgbClr val="000000"/>
                          </a:solidFill>
                          <a:effectLst/>
                          <a:latin typeface="Aptos" panose="020B0004020202020204" pitchFamily="34" charset="0"/>
                        </a:rPr>
                        <a:t> CLORURO DE BENZALCONIO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ERCINIA 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Hidrocarburos Fijos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Hidrocarburos Totales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8288442"/>
                  </a:ext>
                </a:extLst>
              </a:tr>
              <a:tr h="154614">
                <a:tc>
                  <a:txBody>
                    <a:bodyPr/>
                    <a:lstStyle/>
                    <a:p>
                      <a:pPr algn="l" fontAlgn="ctr"/>
                      <a:r>
                        <a:rPr lang="es-CL" sz="900" b="1" i="0" u="none" strike="noStrike" dirty="0">
                          <a:solidFill>
                            <a:srgbClr val="000000"/>
                          </a:solidFill>
                          <a:effectLst/>
                          <a:latin typeface="Aptos" panose="020B0004020202020204" pitchFamily="34" charset="0"/>
                        </a:rPr>
                        <a:t> DIÓXIDO DE CLORO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FRIVAC 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Hierro Disuelto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Hierro Disuelto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4784531"/>
                  </a:ext>
                </a:extLst>
              </a:tr>
              <a:tr h="154614">
                <a:tc>
                  <a:txBody>
                    <a:bodyPr/>
                    <a:lstStyle/>
                    <a:p>
                      <a:pPr algn="l" fontAlgn="ctr"/>
                      <a:r>
                        <a:rPr lang="es-CL" sz="900" b="1" i="0" u="none" strike="noStrike">
                          <a:solidFill>
                            <a:srgbClr val="000000"/>
                          </a:solidFill>
                          <a:effectLst/>
                          <a:latin typeface="Aptos" panose="020B0004020202020204" pitchFamily="34" charset="0"/>
                        </a:rPr>
                        <a:t> FORMALDEHIDO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l" fontAlgn="ctr"/>
                      <a:r>
                        <a:rPr lang="es-CL" sz="900" b="1" i="0" u="none" strike="noStrike">
                          <a:solidFill>
                            <a:srgbClr val="000000"/>
                          </a:solidFill>
                          <a:effectLst/>
                          <a:latin typeface="Aptos" panose="020B0004020202020204" pitchFamily="34" charset="0"/>
                        </a:rPr>
                        <a:t> IPE-VAC.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Manganeso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Manganeso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8014305"/>
                  </a:ext>
                </a:extLst>
              </a:tr>
              <a:tr h="145520">
                <a:tc>
                  <a:txBody>
                    <a:bodyPr/>
                    <a:lstStyle/>
                    <a:p>
                      <a:pPr algn="l" fontAlgn="ctr"/>
                      <a:r>
                        <a:rPr lang="es-CL" sz="900" b="1" i="0" u="none" strike="noStrike">
                          <a:solidFill>
                            <a:srgbClr val="000000"/>
                          </a:solidFill>
                          <a:effectLst/>
                          <a:latin typeface="Aptos" panose="020B0004020202020204" pitchFamily="34" charset="0"/>
                        </a:rPr>
                        <a:t> GLUTARALDEHIDO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IPVN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Mercurio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l" fontAlgn="ctr"/>
                      <a:r>
                        <a:rPr lang="es-CL" sz="900" b="1" i="0" u="none" strike="noStrike">
                          <a:solidFill>
                            <a:srgbClr val="000000"/>
                          </a:solidFill>
                          <a:effectLst/>
                          <a:latin typeface="Aptos" panose="020B0004020202020204" pitchFamily="34" charset="0"/>
                        </a:rPr>
                        <a:t>Mercurio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410848612"/>
                  </a:ext>
                </a:extLst>
              </a:tr>
              <a:tr h="154614">
                <a:tc>
                  <a:txBody>
                    <a:bodyPr/>
                    <a:lstStyle/>
                    <a:p>
                      <a:pPr algn="l" fontAlgn="ctr"/>
                      <a:r>
                        <a:rPr lang="es-CL" sz="900" b="1" i="0" u="none" strike="noStrike">
                          <a:solidFill>
                            <a:srgbClr val="000000"/>
                          </a:solidFill>
                          <a:effectLst/>
                          <a:latin typeface="Aptos" panose="020B0004020202020204" pitchFamily="34" charset="0"/>
                        </a:rPr>
                        <a:t> HIPOCLORITO DE SODIO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Aptos" panose="020B00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Molibdeno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Molibdeno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1144603"/>
                  </a:ext>
                </a:extLst>
              </a:tr>
              <a:tr h="154614">
                <a:tc>
                  <a:txBody>
                    <a:bodyPr/>
                    <a:lstStyle/>
                    <a:p>
                      <a:pPr algn="l" fontAlgn="ctr"/>
                      <a:r>
                        <a:rPr lang="es-CL" sz="900" b="1" i="0" u="none" strike="noStrike">
                          <a:solidFill>
                            <a:srgbClr val="000000"/>
                          </a:solidFill>
                          <a:effectLst/>
                          <a:latin typeface="Aptos" panose="020B0004020202020204" pitchFamily="34" charset="0"/>
                        </a:rPr>
                        <a:t> HIDROXIDO DE SODIO</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900" b="1" i="0" u="none" strike="noStrike">
                          <a:solidFill>
                            <a:srgbClr val="000000"/>
                          </a:solidFill>
                          <a:effectLst/>
                          <a:latin typeface="Aptos" panose="020B0004020202020204" pitchFamily="34" charset="0"/>
                        </a:rPr>
                        <a:t>ANESTÉSICOS  (d)</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B00"/>
                    </a:solid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Níquel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Níquel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2702781"/>
                  </a:ext>
                </a:extLst>
              </a:tr>
              <a:tr h="154614">
                <a:tc>
                  <a:txBody>
                    <a:bodyPr/>
                    <a:lstStyle/>
                    <a:p>
                      <a:pPr algn="l" fontAlgn="ctr"/>
                      <a:r>
                        <a:rPr lang="es-CL" sz="900" b="1" i="0" u="none" strike="noStrike">
                          <a:solidFill>
                            <a:srgbClr val="000000"/>
                          </a:solidFill>
                          <a:effectLst/>
                          <a:latin typeface="Aptos" panose="020B0004020202020204" pitchFamily="34" charset="0"/>
                        </a:rPr>
                        <a:t> HEXAMETAFOSFATO DE 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BENZOCAÍNA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Nitrógeno Total Kjeldahl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Nitrógeno Total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817641"/>
                  </a:ext>
                </a:extLst>
              </a:tr>
              <a:tr h="154614">
                <a:tc>
                  <a:txBody>
                    <a:bodyPr/>
                    <a:lstStyle/>
                    <a:p>
                      <a:pPr algn="l" fontAlgn="ctr"/>
                      <a:r>
                        <a:rPr lang="es-CL" sz="900" b="1" i="0" u="none" strike="noStrike">
                          <a:solidFill>
                            <a:srgbClr val="000000"/>
                          </a:solidFill>
                          <a:effectLst/>
                          <a:latin typeface="Aptos" panose="020B0004020202020204" pitchFamily="34" charset="0"/>
                        </a:rPr>
                        <a:t> INACTIVADOR DE DUPLALIM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BZ-20 (ETIL-P-AMINOBENZOATO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Pentaclorofenol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l" fontAlgn="ctr"/>
                      <a:r>
                        <a:rPr lang="es-CL" sz="900" b="1" i="0" u="none" strike="noStrike">
                          <a:solidFill>
                            <a:srgbClr val="000000"/>
                          </a:solidFill>
                          <a:effectLst/>
                          <a:latin typeface="Aptos" panose="020B0004020202020204" pitchFamily="34" charset="0"/>
                        </a:rPr>
                        <a:t>PH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541182"/>
                  </a:ext>
                </a:extLst>
              </a:tr>
              <a:tr h="154614">
                <a:tc>
                  <a:txBody>
                    <a:bodyPr/>
                    <a:lstStyle/>
                    <a:p>
                      <a:pPr algn="l" fontAlgn="ctr"/>
                      <a:r>
                        <a:rPr lang="es-CL" sz="900" b="1" i="0" u="none" strike="noStrike">
                          <a:solidFill>
                            <a:srgbClr val="000000"/>
                          </a:solidFill>
                          <a:effectLst/>
                          <a:latin typeface="Aptos" panose="020B0004020202020204" pitchFamily="34" charset="0"/>
                        </a:rPr>
                        <a:t>LUFENURON 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ISOEUGENOL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PH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Plomo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4549984"/>
                  </a:ext>
                </a:extLst>
              </a:tr>
              <a:tr h="154614">
                <a:tc>
                  <a:txBody>
                    <a:bodyPr/>
                    <a:lstStyle/>
                    <a:p>
                      <a:pPr algn="l" fontAlgn="ctr"/>
                      <a:r>
                        <a:rPr lang="es-CL" sz="900" b="1" i="0" u="none" strike="noStrike">
                          <a:solidFill>
                            <a:srgbClr val="000000"/>
                          </a:solidFill>
                          <a:effectLst/>
                          <a:latin typeface="Aptos" panose="020B0004020202020204" pitchFamily="34" charset="0"/>
                        </a:rPr>
                        <a:t> MONOPERSULFATO DE 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Plomo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SAAM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0249473"/>
                  </a:ext>
                </a:extLst>
              </a:tr>
              <a:tr h="136428">
                <a:tc>
                  <a:txBody>
                    <a:bodyPr/>
                    <a:lstStyle/>
                    <a:p>
                      <a:pPr algn="l" fontAlgn="ctr"/>
                      <a:r>
                        <a:rPr lang="es-CL" sz="900" b="1" i="0" u="none" strike="noStrike">
                          <a:solidFill>
                            <a:srgbClr val="000000"/>
                          </a:solidFill>
                          <a:effectLst/>
                          <a:latin typeface="Aptos" panose="020B0004020202020204" pitchFamily="34" charset="0"/>
                        </a:rPr>
                        <a:t> METANOL</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r>
                        <a:rPr lang="es-CL" sz="900" b="1" i="0" u="none" strike="noStrike">
                          <a:solidFill>
                            <a:srgbClr val="000000"/>
                          </a:solidFill>
                          <a:effectLst/>
                          <a:latin typeface="Aptos" panose="020B0004020202020204" pitchFamily="34" charset="0"/>
                        </a:rPr>
                        <a:t>HORMONAS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FF8B"/>
                    </a:solid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Poder Espumógeno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Selenio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6882104"/>
                  </a:ext>
                </a:extLst>
              </a:tr>
              <a:tr h="154614">
                <a:tc>
                  <a:txBody>
                    <a:bodyPr/>
                    <a:lstStyle/>
                    <a:p>
                      <a:pPr algn="l" fontAlgn="ctr"/>
                      <a:r>
                        <a:rPr lang="es-CL" sz="900" b="1" i="0" u="none" strike="noStrike">
                          <a:solidFill>
                            <a:srgbClr val="000000"/>
                          </a:solidFill>
                          <a:effectLst/>
                          <a:latin typeface="Aptos" panose="020B0004020202020204" pitchFamily="34" charset="0"/>
                        </a:rPr>
                        <a:t> PERGAMANATO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s-CL" sz="900" b="0"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Selenio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Sólidos Sedimentables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7035255"/>
                  </a:ext>
                </a:extLst>
              </a:tr>
              <a:tr h="154614">
                <a:tc>
                  <a:txBody>
                    <a:bodyPr/>
                    <a:lstStyle/>
                    <a:p>
                      <a:pPr algn="l" fontAlgn="ctr"/>
                      <a:r>
                        <a:rPr lang="es-CL" sz="900" b="1" i="0" u="none" strike="noStrike">
                          <a:solidFill>
                            <a:srgbClr val="000000"/>
                          </a:solidFill>
                          <a:effectLst/>
                          <a:latin typeface="Aptos" panose="020B0004020202020204" pitchFamily="34" charset="0"/>
                        </a:rPr>
                        <a:t> SAL (NaCl)</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L" sz="900" b="1" i="0" u="none" strike="noStrike">
                          <a:solidFill>
                            <a:srgbClr val="000000"/>
                          </a:solidFill>
                          <a:effectLst/>
                          <a:latin typeface="Aptos" panose="020B0004020202020204" pitchFamily="34" charset="0"/>
                        </a:rPr>
                        <a:t>OTROS (e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Sólidos Suspendidos Totales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Sólidos Suspendidos Totales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7223842"/>
                  </a:ext>
                </a:extLst>
              </a:tr>
              <a:tr h="291043">
                <a:tc>
                  <a:txBody>
                    <a:bodyPr/>
                    <a:lstStyle/>
                    <a:p>
                      <a:pPr algn="l" fontAlgn="ctr"/>
                      <a:r>
                        <a:rPr lang="es-CL" sz="900" b="1" i="0" u="none" strike="noStrike">
                          <a:solidFill>
                            <a:srgbClr val="000000"/>
                          </a:solidFill>
                          <a:effectLst/>
                          <a:latin typeface="Aptos" panose="020B0004020202020204" pitchFamily="34" charset="0"/>
                        </a:rPr>
                        <a:t> SILICATO DE SODIO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CLARISOL. COPOLÍMERO SINTÉTICO-FLOCULANTE.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Sulfatos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Sulfatos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6511347"/>
                  </a:ext>
                </a:extLst>
              </a:tr>
              <a:tr h="291043">
                <a:tc>
                  <a:txBody>
                    <a:bodyPr/>
                    <a:lstStyle/>
                    <a:p>
                      <a:pPr algn="l" fontAlgn="ctr"/>
                      <a:r>
                        <a:rPr lang="es-CL" sz="900" b="1" i="0" u="none" strike="noStrike">
                          <a:solidFill>
                            <a:srgbClr val="000000"/>
                          </a:solidFill>
                          <a:effectLst/>
                          <a:latin typeface="Aptos" panose="020B0004020202020204" pitchFamily="34" charset="0"/>
                        </a:rPr>
                        <a:t> SULFATO ÁCIDO DE 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BIGFLOC- POLICRAMINA EN EMULSIÓN CATIÓNICA-FLOCULANTE.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Sulfuros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Sulfuros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3703667"/>
                  </a:ext>
                </a:extLst>
              </a:tr>
              <a:tr h="154614">
                <a:tc>
                  <a:txBody>
                    <a:bodyPr/>
                    <a:lstStyle/>
                    <a:p>
                      <a:pPr algn="l" fontAlgn="ctr"/>
                      <a:r>
                        <a:rPr lang="es-CL" sz="900" b="1" i="0" u="none" strike="noStrike">
                          <a:solidFill>
                            <a:srgbClr val="000000"/>
                          </a:solidFill>
                          <a:effectLst/>
                          <a:latin typeface="Aptos" panose="020B0004020202020204" pitchFamily="34" charset="0"/>
                        </a:rPr>
                        <a:t> SULFATO DE 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 PACIROL (Vits., Aminoácidos, Minerales.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Temperatura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Temperatura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9875753"/>
                  </a:ext>
                </a:extLst>
              </a:tr>
              <a:tr h="154614">
                <a:tc>
                  <a:txBody>
                    <a:bodyPr/>
                    <a:lstStyle/>
                    <a:p>
                      <a:pPr algn="l" fontAlgn="ctr"/>
                      <a:r>
                        <a:rPr lang="es-CL" sz="900" b="1" i="0" u="none" strike="noStrike">
                          <a:solidFill>
                            <a:srgbClr val="000000"/>
                          </a:solidFill>
                          <a:effectLst/>
                          <a:latin typeface="Aptos" panose="020B0004020202020204" pitchFamily="34" charset="0"/>
                        </a:rPr>
                        <a:t> SULFONATO DODECILBENCENO SÓDICO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Tetracloroeteno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l" fontAlgn="ctr"/>
                      <a:r>
                        <a:rPr lang="es-CL" sz="900" b="1" i="0" u="none" strike="noStrike">
                          <a:solidFill>
                            <a:srgbClr val="000000"/>
                          </a:solidFill>
                          <a:effectLst/>
                          <a:latin typeface="Aptos" panose="020B0004020202020204" pitchFamily="34" charset="0"/>
                        </a:rPr>
                        <a:t>Zinc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0957661"/>
                  </a:ext>
                </a:extLst>
              </a:tr>
              <a:tr h="154614">
                <a:tc>
                  <a:txBody>
                    <a:bodyPr/>
                    <a:lstStyle/>
                    <a:p>
                      <a:pPr algn="l" fontAlgn="ctr"/>
                      <a:r>
                        <a:rPr lang="es-CL" sz="900" b="1" i="0" u="none" strike="noStrike">
                          <a:solidFill>
                            <a:srgbClr val="000000"/>
                          </a:solidFill>
                          <a:effectLst/>
                          <a:latin typeface="Aptos" panose="020B0004020202020204" pitchFamily="34" charset="0"/>
                        </a:rPr>
                        <a:t> YODO.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Tolueno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7545655"/>
                  </a:ext>
                </a:extLst>
              </a:tr>
              <a:tr h="131713">
                <a:tc>
                  <a:txBody>
                    <a:bodyPr/>
                    <a:lstStyle/>
                    <a:p>
                      <a:pPr algn="l" fontAlgn="b"/>
                      <a:r>
                        <a:rPr lang="es-CL"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9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900" b="1" i="0" u="none" strike="noStrike">
                          <a:solidFill>
                            <a:srgbClr val="000000"/>
                          </a:solidFill>
                          <a:effectLst/>
                          <a:latin typeface="Aptos" panose="020B0004020202020204" pitchFamily="34" charset="0"/>
                        </a:rPr>
                        <a:t>Triclorometano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l" fontAlgn="b"/>
                      <a:r>
                        <a:rPr lang="es-CL" sz="9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3253583"/>
                  </a:ext>
                </a:extLst>
              </a:tr>
              <a:tr h="65333">
                <a:tc>
                  <a:txBody>
                    <a:bodyPr/>
                    <a:lstStyle/>
                    <a:p>
                      <a:pPr algn="l" fontAlgn="b"/>
                      <a:r>
                        <a:rPr lang="es-CL" sz="10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3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CL" sz="1050" b="0" i="0" u="none" strike="noStrike">
                          <a:solidFill>
                            <a:srgbClr val="000000"/>
                          </a:solidFill>
                          <a:effectLst/>
                          <a:latin typeface="Aptos" panose="020B00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CL" sz="1050" b="1" i="0" u="none" strike="noStrike" dirty="0">
                          <a:solidFill>
                            <a:srgbClr val="000000"/>
                          </a:solidFill>
                          <a:effectLst/>
                          <a:latin typeface="Aptos" panose="020B0004020202020204" pitchFamily="34" charset="0"/>
                        </a:rPr>
                        <a:t>Xileno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l" fontAlgn="b"/>
                      <a:r>
                        <a:rPr lang="es-CL" sz="3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0577769"/>
                  </a:ext>
                </a:extLst>
              </a:tr>
              <a:tr h="154614">
                <a:tc gridSpan="2">
                  <a:txBody>
                    <a:bodyPr/>
                    <a:lstStyle/>
                    <a:p>
                      <a:pPr algn="l" fontAlgn="b"/>
                      <a:r>
                        <a:rPr lang="es-CL" sz="1000" b="1" i="0" u="none" strike="noStrike" dirty="0">
                          <a:solidFill>
                            <a:srgbClr val="000000"/>
                          </a:solidFill>
                          <a:effectLst/>
                          <a:latin typeface="Calibri" panose="020F0502020204030204" pitchFamily="34" charset="0"/>
                        </a:rPr>
                        <a:t>(a), (b), (c ), (d), (e ) COPIA FIEL DE LOS </a:t>
                      </a:r>
                      <a:r>
                        <a:rPr lang="es-CL" sz="1000" b="1" i="0" u="none" strike="noStrike" dirty="0" err="1">
                          <a:solidFill>
                            <a:srgbClr val="000000"/>
                          </a:solidFill>
                          <a:effectLst/>
                          <a:latin typeface="Calibri" panose="020F0502020204030204" pitchFamily="34" charset="0"/>
                        </a:rPr>
                        <a:t>DIAs</a:t>
                      </a:r>
                      <a:r>
                        <a:rPr lang="es-CL" sz="1000" b="1" i="0" u="none" strike="noStrike" dirty="0">
                          <a:solidFill>
                            <a:srgbClr val="000000"/>
                          </a:solidFill>
                          <a:effectLst/>
                          <a:latin typeface="Calibri" panose="020F0502020204030204" pitchFamily="34" charset="0"/>
                        </a:rPr>
                        <a:t> o </a:t>
                      </a:r>
                      <a:r>
                        <a:rPr lang="es-CL" sz="1000" b="1" i="0" u="none" strike="noStrike" dirty="0" err="1">
                          <a:solidFill>
                            <a:srgbClr val="000000"/>
                          </a:solidFill>
                          <a:effectLst/>
                          <a:latin typeface="Calibri" panose="020F0502020204030204" pitchFamily="34" charset="0"/>
                        </a:rPr>
                        <a:t>RCAs</a:t>
                      </a:r>
                      <a:r>
                        <a:rPr lang="es-CL" sz="1000" b="1" i="0" u="none" strike="noStrike" dirty="0">
                          <a:solidFill>
                            <a:srgbClr val="000000"/>
                          </a:solidFill>
                          <a:effectLst/>
                          <a:latin typeface="Calibri" panose="020F0502020204030204" pitchFamily="34" charset="0"/>
                        </a:rPr>
                        <a:t> DISPONIBLES DE LAS PISC. DE LA CLV.</a:t>
                      </a: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lang="es-CL"/>
                    </a:p>
                  </a:txBody>
                  <a:tcPr/>
                </a:tc>
                <a:tc>
                  <a:txBody>
                    <a:bodyPr/>
                    <a:lstStyle/>
                    <a:p>
                      <a:pPr algn="l" fontAlgn="b"/>
                      <a:endParaRPr lang="es-CL" sz="3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s-CL" sz="3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s-CL" sz="300" b="0" i="0" u="none" strike="noStrike" dirty="0">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728221977"/>
                  </a:ext>
                </a:extLst>
              </a:tr>
            </a:tbl>
          </a:graphicData>
        </a:graphic>
      </p:graphicFrame>
    </p:spTree>
    <p:extLst>
      <p:ext uri="{BB962C8B-B14F-4D97-AF65-F5344CB8AC3E}">
        <p14:creationId xmlns:p14="http://schemas.microsoft.com/office/powerpoint/2010/main" val="11227068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22038B7A-B442-DDC4-9894-B79C26BA702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9F4291FF-1DA7-2BDC-4916-2003A3395F81}"/>
              </a:ext>
            </a:extLst>
          </p:cNvPr>
          <p:cNvSpPr txBox="1"/>
          <p:nvPr/>
        </p:nvSpPr>
        <p:spPr>
          <a:xfrm>
            <a:off x="341131" y="261700"/>
            <a:ext cx="10902652" cy="954107"/>
          </a:xfrm>
          <a:prstGeom prst="rect">
            <a:avLst/>
          </a:prstGeom>
          <a:solidFill>
            <a:srgbClr val="D6FE52"/>
          </a:solidFill>
        </p:spPr>
        <p:txBody>
          <a:bodyPr wrap="square" rtlCol="0">
            <a:spAutoFit/>
          </a:bodyPr>
          <a:lstStyle/>
          <a:p>
            <a:pPr algn="ctr"/>
            <a:r>
              <a:rPr lang="es-CL" sz="2800" b="1" dirty="0"/>
              <a:t>CONSECUENCIAS DE LA CONTAMINACIÓN QUIÍMICA Y FARMACOLÓGICA.    CUALIDAD BIOLÓGICA.</a:t>
            </a:r>
          </a:p>
        </p:txBody>
      </p:sp>
      <p:sp>
        <p:nvSpPr>
          <p:cNvPr id="7" name="Flecha derecha 6">
            <a:extLst>
              <a:ext uri="{FF2B5EF4-FFF2-40B4-BE49-F238E27FC236}">
                <a16:creationId xmlns:a16="http://schemas.microsoft.com/office/drawing/2014/main" id="{C5AFE9FC-5503-DB31-B7FE-DF76D2F17B96}"/>
              </a:ext>
            </a:extLst>
          </p:cNvPr>
          <p:cNvSpPr/>
          <p:nvPr/>
        </p:nvSpPr>
        <p:spPr>
          <a:xfrm>
            <a:off x="341131" y="2253343"/>
            <a:ext cx="45719" cy="1632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 name="CuadroTexto 2">
            <a:extLst>
              <a:ext uri="{FF2B5EF4-FFF2-40B4-BE49-F238E27FC236}">
                <a16:creationId xmlns:a16="http://schemas.microsoft.com/office/drawing/2014/main" id="{B597B96F-EA2F-38BE-6B08-CE935134832B}"/>
              </a:ext>
            </a:extLst>
          </p:cNvPr>
          <p:cNvSpPr txBox="1"/>
          <p:nvPr/>
        </p:nvSpPr>
        <p:spPr>
          <a:xfrm>
            <a:off x="179294" y="1755055"/>
            <a:ext cx="11833412" cy="1959511"/>
          </a:xfrm>
          <a:prstGeom prst="rect">
            <a:avLst/>
          </a:prstGeom>
          <a:noFill/>
        </p:spPr>
        <p:txBody>
          <a:bodyPr wrap="square" rtlCol="0">
            <a:spAutoFit/>
          </a:bodyPr>
          <a:lstStyle/>
          <a:p>
            <a:pPr algn="just"/>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La CUALIDAD BIOLÓGICA  de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los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ríos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deben</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ser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evaluadas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con las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comunidades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de MICROINVERTERADOS y DE PECES. (1)</a:t>
            </a:r>
          </a:p>
          <a:p>
            <a:pPr algn="just"/>
            <a:endPar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algn="just"/>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Los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efluentes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de las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pisciculturas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pueden</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alterar</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la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composición</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y la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dinámica</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de las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comunidades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de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macroinvertebrados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de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los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ríos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y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dichos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efectos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son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impulsados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al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menos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en</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parte</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por</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las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altas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concentraciones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de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sal</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en</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las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aguas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de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los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2800" b="1" kern="100" baseline="30000" dirty="0" err="1">
                <a:solidFill>
                  <a:schemeClr val="bg1"/>
                </a:solidFill>
                <a:latin typeface="Aptos" panose="020B0004020202020204" pitchFamily="34" charset="0"/>
                <a:ea typeface="Aptos" panose="020B0004020202020204" pitchFamily="34" charset="0"/>
                <a:cs typeface="Times New Roman" panose="02020603050405020304" pitchFamily="18" charset="0"/>
              </a:rPr>
              <a:t>efluentes</a:t>
            </a:r>
            <a:r>
              <a:rPr lang="en-US" sz="2800" b="1" kern="100" baseline="30000" dirty="0">
                <a:solidFill>
                  <a:schemeClr val="bg1"/>
                </a:solidFill>
                <a:latin typeface="Aptos" panose="020B0004020202020204" pitchFamily="34" charset="0"/>
                <a:ea typeface="Aptos" panose="020B0004020202020204" pitchFamily="34" charset="0"/>
                <a:cs typeface="Times New Roman" panose="02020603050405020304" pitchFamily="18" charset="0"/>
              </a:rPr>
              <a:t>. (2)</a:t>
            </a:r>
            <a:endParaRPr lang="es-CL" sz="2000" b="1" dirty="0">
              <a:solidFill>
                <a:schemeClr val="bg1"/>
              </a:solidFill>
              <a:latin typeface="Aptos" panose="020B0004020202020204" pitchFamily="34" charset="0"/>
            </a:endParaRPr>
          </a:p>
        </p:txBody>
      </p:sp>
      <p:sp>
        <p:nvSpPr>
          <p:cNvPr id="4" name="CuadroTexto 3">
            <a:extLst>
              <a:ext uri="{FF2B5EF4-FFF2-40B4-BE49-F238E27FC236}">
                <a16:creationId xmlns:a16="http://schemas.microsoft.com/office/drawing/2014/main" id="{0392DB1F-136B-44CA-95A0-957DB497FF2C}"/>
              </a:ext>
            </a:extLst>
          </p:cNvPr>
          <p:cNvSpPr txBox="1"/>
          <p:nvPr/>
        </p:nvSpPr>
        <p:spPr>
          <a:xfrm>
            <a:off x="0" y="5724356"/>
            <a:ext cx="12192000" cy="1133644"/>
          </a:xfrm>
          <a:prstGeom prst="rect">
            <a:avLst/>
          </a:prstGeom>
          <a:noFill/>
        </p:spPr>
        <p:txBody>
          <a:bodyPr wrap="square" rtlCol="0">
            <a:spAutoFit/>
          </a:bodyPr>
          <a:lstStyle/>
          <a:p>
            <a:pPr>
              <a:spcBef>
                <a:spcPts val="60"/>
              </a:spcBef>
            </a:pPr>
            <a:r>
              <a:rPr lang="es-CL" b="1" dirty="0">
                <a:solidFill>
                  <a:schemeClr val="bg1"/>
                </a:solidFill>
                <a:effectLst/>
                <a:latin typeface="Aptos" panose="020B0004020202020204" pitchFamily="34" charset="0"/>
              </a:rPr>
              <a:t>(</a:t>
            </a:r>
            <a:r>
              <a:rPr lang="es-CL" sz="1200" b="1" dirty="0">
                <a:solidFill>
                  <a:schemeClr val="bg1"/>
                </a:solidFill>
                <a:effectLst/>
                <a:latin typeface="Aptos" panose="020B0004020202020204" pitchFamily="34" charset="0"/>
              </a:rPr>
              <a:t>1) Fish and </a:t>
            </a:r>
            <a:r>
              <a:rPr lang="es-CL" sz="1200" b="1" dirty="0" err="1">
                <a:solidFill>
                  <a:schemeClr val="bg1"/>
                </a:solidFill>
                <a:effectLst/>
                <a:latin typeface="Aptos" panose="020B0004020202020204" pitchFamily="34" charset="0"/>
              </a:rPr>
              <a:t>macroinvertebrate</a:t>
            </a:r>
            <a:r>
              <a:rPr lang="es-CL" sz="1200" b="1" dirty="0">
                <a:solidFill>
                  <a:schemeClr val="bg1"/>
                </a:solidFill>
                <a:effectLst/>
                <a:latin typeface="Aptos" panose="020B0004020202020204" pitchFamily="34" charset="0"/>
              </a:rPr>
              <a:t> </a:t>
            </a:r>
            <a:r>
              <a:rPr lang="es-CL" sz="1200" b="1" dirty="0" err="1">
                <a:solidFill>
                  <a:schemeClr val="bg1"/>
                </a:solidFill>
                <a:effectLst/>
                <a:latin typeface="Aptos" panose="020B0004020202020204" pitchFamily="34" charset="0"/>
              </a:rPr>
              <a:t>assemblages</a:t>
            </a:r>
            <a:r>
              <a:rPr lang="es-CL" sz="1200" b="1" dirty="0">
                <a:solidFill>
                  <a:schemeClr val="bg1"/>
                </a:solidFill>
                <a:effectLst/>
                <a:latin typeface="Aptos" panose="020B0004020202020204" pitchFamily="34" charset="0"/>
              </a:rPr>
              <a:t> </a:t>
            </a:r>
            <a:r>
              <a:rPr lang="es-CL" sz="1200" b="1" dirty="0" err="1">
                <a:solidFill>
                  <a:schemeClr val="bg1"/>
                </a:solidFill>
                <a:effectLst/>
                <a:latin typeface="Aptos" panose="020B0004020202020204" pitchFamily="34" charset="0"/>
              </a:rPr>
              <a:t>reveal</a:t>
            </a:r>
            <a:r>
              <a:rPr lang="es-CL" sz="1200" b="1" dirty="0">
                <a:solidFill>
                  <a:schemeClr val="bg1"/>
                </a:solidFill>
                <a:effectLst/>
                <a:latin typeface="Aptos" panose="020B0004020202020204" pitchFamily="34" charset="0"/>
              </a:rPr>
              <a:t> extensive</a:t>
            </a:r>
            <a:r>
              <a:rPr lang="es-CL" sz="1200" dirty="0">
                <a:solidFill>
                  <a:schemeClr val="bg1"/>
                </a:solidFill>
                <a:latin typeface="Aptos" panose="020B0004020202020204" pitchFamily="34" charset="0"/>
              </a:rPr>
              <a:t> </a:t>
            </a:r>
            <a:r>
              <a:rPr lang="es-CL" sz="1200" b="1" dirty="0" err="1">
                <a:solidFill>
                  <a:schemeClr val="bg1"/>
                </a:solidFill>
                <a:effectLst/>
                <a:latin typeface="Aptos" panose="020B0004020202020204" pitchFamily="34" charset="0"/>
              </a:rPr>
              <a:t>degradation</a:t>
            </a:r>
            <a:r>
              <a:rPr lang="es-CL" sz="1200" b="1" dirty="0">
                <a:solidFill>
                  <a:schemeClr val="bg1"/>
                </a:solidFill>
                <a:effectLst/>
                <a:latin typeface="Aptos" panose="020B0004020202020204" pitchFamily="34" charset="0"/>
              </a:rPr>
              <a:t> </a:t>
            </a:r>
            <a:r>
              <a:rPr lang="es-CL" sz="1200" b="1" dirty="0" err="1">
                <a:solidFill>
                  <a:schemeClr val="bg1"/>
                </a:solidFill>
                <a:effectLst/>
                <a:latin typeface="Aptos" panose="020B0004020202020204" pitchFamily="34" charset="0"/>
              </a:rPr>
              <a:t>of</a:t>
            </a:r>
            <a:r>
              <a:rPr lang="es-CL" sz="1200" b="1" dirty="0">
                <a:solidFill>
                  <a:schemeClr val="bg1"/>
                </a:solidFill>
                <a:effectLst/>
                <a:latin typeface="Aptos" panose="020B0004020202020204" pitchFamily="34" charset="0"/>
              </a:rPr>
              <a:t> </a:t>
            </a:r>
            <a:r>
              <a:rPr lang="es-CL" sz="1200" b="1" dirty="0" err="1">
                <a:solidFill>
                  <a:schemeClr val="bg1"/>
                </a:solidFill>
                <a:effectLst/>
                <a:latin typeface="Aptos" panose="020B0004020202020204" pitchFamily="34" charset="0"/>
              </a:rPr>
              <a:t>the</a:t>
            </a:r>
            <a:r>
              <a:rPr lang="es-CL" sz="1200" b="1" dirty="0">
                <a:solidFill>
                  <a:schemeClr val="bg1"/>
                </a:solidFill>
                <a:effectLst/>
                <a:latin typeface="Aptos" panose="020B0004020202020204" pitchFamily="34" charset="0"/>
              </a:rPr>
              <a:t> </a:t>
            </a:r>
            <a:r>
              <a:rPr lang="es-CL" sz="1200" b="1" dirty="0" err="1">
                <a:solidFill>
                  <a:schemeClr val="bg1"/>
                </a:solidFill>
                <a:effectLst/>
                <a:latin typeface="Aptos" panose="020B0004020202020204" pitchFamily="34" charset="0"/>
              </a:rPr>
              <a:t>world's</a:t>
            </a:r>
            <a:r>
              <a:rPr lang="es-CL" sz="1200" b="1" dirty="0">
                <a:solidFill>
                  <a:schemeClr val="bg1"/>
                </a:solidFill>
                <a:effectLst/>
                <a:latin typeface="Aptos" panose="020B0004020202020204" pitchFamily="34" charset="0"/>
              </a:rPr>
              <a:t> </a:t>
            </a:r>
            <a:r>
              <a:rPr lang="es-CL" sz="1200" b="1" dirty="0" err="1">
                <a:solidFill>
                  <a:schemeClr val="bg1"/>
                </a:solidFill>
                <a:effectLst/>
                <a:latin typeface="Aptos" panose="020B0004020202020204" pitchFamily="34" charset="0"/>
              </a:rPr>
              <a:t>rivers</a:t>
            </a:r>
            <a:r>
              <a:rPr lang="es-CL" sz="1200" dirty="0">
                <a:solidFill>
                  <a:schemeClr val="bg1"/>
                </a:solidFill>
                <a:latin typeface="Aptos" panose="020B0004020202020204" pitchFamily="34" charset="0"/>
              </a:rPr>
              <a:t> </a:t>
            </a:r>
            <a:r>
              <a:rPr lang="es-CL" sz="1200" b="1" dirty="0" err="1">
                <a:solidFill>
                  <a:schemeClr val="bg1"/>
                </a:solidFill>
                <a:effectLst/>
                <a:latin typeface="Aptos" panose="020B0004020202020204" pitchFamily="34" charset="0"/>
              </a:rPr>
              <a:t>Maria</a:t>
            </a:r>
            <a:r>
              <a:rPr lang="es-CL" sz="1200" b="1" dirty="0">
                <a:solidFill>
                  <a:schemeClr val="bg1"/>
                </a:solidFill>
                <a:effectLst/>
                <a:latin typeface="Aptos" panose="020B0004020202020204" pitchFamily="34" charset="0"/>
              </a:rPr>
              <a:t> João </a:t>
            </a:r>
            <a:r>
              <a:rPr lang="es-CL" sz="1200" b="1" dirty="0" err="1">
                <a:solidFill>
                  <a:schemeClr val="bg1"/>
                </a:solidFill>
                <a:effectLst/>
                <a:latin typeface="Aptos" panose="020B0004020202020204" pitchFamily="34" charset="0"/>
              </a:rPr>
              <a:t>Feio</a:t>
            </a:r>
            <a:r>
              <a:rPr lang="es-CL" sz="1200" b="1" dirty="0">
                <a:solidFill>
                  <a:schemeClr val="bg1"/>
                </a:solidFill>
                <a:effectLst/>
                <a:latin typeface="Aptos" panose="020B0004020202020204" pitchFamily="34" charset="0"/>
              </a:rPr>
              <a:t> </a:t>
            </a:r>
            <a:r>
              <a:rPr lang="es-CL" sz="1200" dirty="0" err="1">
                <a:solidFill>
                  <a:schemeClr val="bg1"/>
                </a:solidFill>
                <a:effectLst/>
                <a:latin typeface="Aptos" panose="020B0004020202020204" pitchFamily="34" charset="0"/>
              </a:rPr>
              <a:t>Glob</a:t>
            </a:r>
            <a:r>
              <a:rPr lang="es-CL" sz="1200" dirty="0">
                <a:solidFill>
                  <a:schemeClr val="bg1"/>
                </a:solidFill>
                <a:effectLst/>
                <a:latin typeface="Aptos" panose="020B0004020202020204" pitchFamily="34" charset="0"/>
              </a:rPr>
              <a:t> Change Biol. 2023;29:355–374. DOI: 10.1111/gcb.16439</a:t>
            </a:r>
          </a:p>
          <a:p>
            <a:r>
              <a:rPr lang="es-CL" sz="1200" b="1" dirty="0">
                <a:solidFill>
                  <a:schemeClr val="bg1"/>
                </a:solidFill>
                <a:effectLst/>
                <a:latin typeface="Aptos" panose="020B0004020202020204" pitchFamily="34" charset="0"/>
              </a:rPr>
              <a:t>(2) </a:t>
            </a:r>
            <a:r>
              <a:rPr lang="es-CL" sz="1200" b="1" dirty="0" err="1">
                <a:solidFill>
                  <a:schemeClr val="bg1"/>
                </a:solidFill>
                <a:effectLst/>
                <a:latin typeface="Aptos" panose="020B0004020202020204" pitchFamily="34" charset="0"/>
              </a:rPr>
              <a:t>Relationship</a:t>
            </a:r>
            <a:r>
              <a:rPr lang="es-CL" sz="1200" b="1" dirty="0">
                <a:solidFill>
                  <a:schemeClr val="bg1"/>
                </a:solidFill>
                <a:effectLst/>
                <a:latin typeface="Aptos" panose="020B0004020202020204" pitchFamily="34" charset="0"/>
              </a:rPr>
              <a:t> </a:t>
            </a:r>
            <a:r>
              <a:rPr lang="es-CL" sz="1200" b="1" dirty="0" err="1">
                <a:solidFill>
                  <a:schemeClr val="bg1"/>
                </a:solidFill>
                <a:effectLst/>
                <a:latin typeface="Aptos" panose="020B0004020202020204" pitchFamily="34" charset="0"/>
              </a:rPr>
              <a:t>between</a:t>
            </a:r>
            <a:r>
              <a:rPr lang="es-CL" sz="1200" b="1" dirty="0">
                <a:solidFill>
                  <a:schemeClr val="bg1"/>
                </a:solidFill>
                <a:effectLst/>
                <a:latin typeface="Aptos" panose="020B0004020202020204" pitchFamily="34" charset="0"/>
              </a:rPr>
              <a:t> </a:t>
            </a:r>
            <a:r>
              <a:rPr lang="es-CL" sz="1200" b="1" dirty="0" err="1">
                <a:solidFill>
                  <a:schemeClr val="bg1"/>
                </a:solidFill>
                <a:effectLst/>
                <a:latin typeface="Aptos" panose="020B0004020202020204" pitchFamily="34" charset="0"/>
              </a:rPr>
              <a:t>salt</a:t>
            </a:r>
            <a:r>
              <a:rPr lang="es-CL" sz="1200" b="1" dirty="0">
                <a:solidFill>
                  <a:schemeClr val="bg1"/>
                </a:solidFill>
                <a:effectLst/>
                <a:latin typeface="Aptos" panose="020B0004020202020204" pitchFamily="34" charset="0"/>
              </a:rPr>
              <a:t> use in </a:t>
            </a:r>
            <a:r>
              <a:rPr lang="es-CL" sz="1200" b="1" dirty="0" err="1">
                <a:solidFill>
                  <a:schemeClr val="bg1"/>
                </a:solidFill>
                <a:effectLst/>
                <a:latin typeface="Aptos" panose="020B0004020202020204" pitchFamily="34" charset="0"/>
              </a:rPr>
              <a:t>fish</a:t>
            </a:r>
            <a:r>
              <a:rPr lang="es-CL" sz="1200" b="1" dirty="0">
                <a:solidFill>
                  <a:schemeClr val="bg1"/>
                </a:solidFill>
                <a:effectLst/>
                <a:latin typeface="Aptos" panose="020B0004020202020204" pitchFamily="34" charset="0"/>
              </a:rPr>
              <a:t> </a:t>
            </a:r>
            <a:r>
              <a:rPr lang="es-CL" sz="1200" b="1" dirty="0" err="1">
                <a:solidFill>
                  <a:schemeClr val="bg1"/>
                </a:solidFill>
                <a:effectLst/>
                <a:latin typeface="Aptos" panose="020B0004020202020204" pitchFamily="34" charset="0"/>
              </a:rPr>
              <a:t>farms</a:t>
            </a:r>
            <a:r>
              <a:rPr lang="es-CL" sz="1200" b="1" dirty="0">
                <a:solidFill>
                  <a:schemeClr val="bg1"/>
                </a:solidFill>
                <a:effectLst/>
                <a:latin typeface="Aptos" panose="020B0004020202020204" pitchFamily="34" charset="0"/>
              </a:rPr>
              <a:t> and </a:t>
            </a:r>
            <a:r>
              <a:rPr lang="es-CL" sz="1200" b="1" dirty="0" err="1">
                <a:solidFill>
                  <a:schemeClr val="bg1"/>
                </a:solidFill>
                <a:effectLst/>
                <a:latin typeface="Aptos" panose="020B0004020202020204" pitchFamily="34" charset="0"/>
              </a:rPr>
              <a:t>drift</a:t>
            </a:r>
            <a:r>
              <a:rPr lang="es-CL" sz="1200" b="1" dirty="0">
                <a:solidFill>
                  <a:schemeClr val="bg1"/>
                </a:solidFill>
                <a:effectLst/>
                <a:latin typeface="Aptos" panose="020B0004020202020204" pitchFamily="34" charset="0"/>
              </a:rPr>
              <a:t> </a:t>
            </a:r>
            <a:r>
              <a:rPr lang="es-CL" sz="1200" b="1" dirty="0" err="1">
                <a:solidFill>
                  <a:schemeClr val="bg1"/>
                </a:solidFill>
                <a:effectLst/>
                <a:latin typeface="Aptos" panose="020B0004020202020204" pitchFamily="34" charset="0"/>
              </a:rPr>
              <a:t>of</a:t>
            </a:r>
            <a:r>
              <a:rPr lang="es-CL" sz="1200" b="1" dirty="0">
                <a:solidFill>
                  <a:schemeClr val="bg1"/>
                </a:solidFill>
                <a:effectLst/>
                <a:latin typeface="Aptos" panose="020B0004020202020204" pitchFamily="34" charset="0"/>
              </a:rPr>
              <a:t> </a:t>
            </a:r>
            <a:r>
              <a:rPr lang="es-CL" sz="1200" b="1" dirty="0" err="1">
                <a:solidFill>
                  <a:schemeClr val="bg1"/>
                </a:solidFill>
                <a:effectLst/>
                <a:latin typeface="Aptos" panose="020B0004020202020204" pitchFamily="34" charset="0"/>
              </a:rPr>
              <a:t>macroinvertebrates</a:t>
            </a:r>
            <a:r>
              <a:rPr lang="es-CL" sz="1200" b="1" dirty="0">
                <a:solidFill>
                  <a:schemeClr val="bg1"/>
                </a:solidFill>
                <a:effectLst/>
                <a:latin typeface="Aptos" panose="020B0004020202020204" pitchFamily="34" charset="0"/>
              </a:rPr>
              <a:t> in a </a:t>
            </a:r>
            <a:r>
              <a:rPr lang="es-CL" sz="1200" b="1" dirty="0" err="1">
                <a:solidFill>
                  <a:schemeClr val="bg1"/>
                </a:solidFill>
                <a:effectLst/>
                <a:latin typeface="Aptos" panose="020B0004020202020204" pitchFamily="34" charset="0"/>
              </a:rPr>
              <a:t>freshwater</a:t>
            </a:r>
            <a:r>
              <a:rPr lang="es-CL" sz="1200" b="1" dirty="0">
                <a:solidFill>
                  <a:schemeClr val="bg1"/>
                </a:solidFill>
                <a:effectLst/>
                <a:latin typeface="Aptos" panose="020B0004020202020204" pitchFamily="34" charset="0"/>
              </a:rPr>
              <a:t> </a:t>
            </a:r>
            <a:r>
              <a:rPr lang="es-CL" sz="1200" b="1" dirty="0" err="1">
                <a:solidFill>
                  <a:schemeClr val="bg1"/>
                </a:solidFill>
                <a:effectLst/>
                <a:latin typeface="Aptos" panose="020B0004020202020204" pitchFamily="34" charset="0"/>
              </a:rPr>
              <a:t>stream</a:t>
            </a:r>
            <a:r>
              <a:rPr lang="es-CL" sz="1200" dirty="0">
                <a:solidFill>
                  <a:schemeClr val="bg1"/>
                </a:solidFill>
                <a:latin typeface="Aptos" panose="020B0004020202020204" pitchFamily="34" charset="0"/>
              </a:rPr>
              <a:t> </a:t>
            </a:r>
            <a:r>
              <a:rPr lang="es-CL" sz="1200" b="1" dirty="0">
                <a:solidFill>
                  <a:schemeClr val="bg1"/>
                </a:solidFill>
                <a:effectLst/>
                <a:latin typeface="Aptos" panose="020B0004020202020204" pitchFamily="34" charset="0"/>
              </a:rPr>
              <a:t>Francisco Encina-Montoya et al.</a:t>
            </a:r>
            <a:r>
              <a:rPr lang="es-CL" sz="1200" dirty="0">
                <a:solidFill>
                  <a:schemeClr val="bg1"/>
                </a:solidFill>
                <a:effectLst/>
                <a:latin typeface="Aptos" panose="020B0004020202020204" pitchFamily="34" charset="0"/>
              </a:rPr>
              <a:t> </a:t>
            </a:r>
            <a:r>
              <a:rPr lang="es-CL" sz="1200" dirty="0" err="1">
                <a:solidFill>
                  <a:schemeClr val="bg1"/>
                </a:solidFill>
                <a:effectLst/>
                <a:latin typeface="Aptos" panose="020B0004020202020204" pitchFamily="34" charset="0"/>
              </a:rPr>
              <a:t>Aquacult</a:t>
            </a:r>
            <a:r>
              <a:rPr lang="es-CL" sz="1200" dirty="0">
                <a:solidFill>
                  <a:schemeClr val="bg1"/>
                </a:solidFill>
                <a:effectLst/>
                <a:latin typeface="Aptos" panose="020B0004020202020204" pitchFamily="34" charset="0"/>
              </a:rPr>
              <a:t> </a:t>
            </a:r>
            <a:r>
              <a:rPr lang="es-CL" sz="1200" dirty="0" err="1">
                <a:solidFill>
                  <a:schemeClr val="bg1"/>
                </a:solidFill>
                <a:effectLst/>
                <a:latin typeface="Aptos" panose="020B0004020202020204" pitchFamily="34" charset="0"/>
              </a:rPr>
              <a:t>Environ</a:t>
            </a:r>
            <a:r>
              <a:rPr lang="es-CL" sz="1200" dirty="0">
                <a:solidFill>
                  <a:schemeClr val="bg1"/>
                </a:solidFill>
                <a:effectLst/>
                <a:latin typeface="Aptos" panose="020B0004020202020204" pitchFamily="34" charset="0"/>
              </a:rPr>
              <a:t> </a:t>
            </a:r>
            <a:r>
              <a:rPr lang="es-CL" sz="1200" dirty="0" err="1">
                <a:solidFill>
                  <a:schemeClr val="bg1"/>
                </a:solidFill>
                <a:effectLst/>
                <a:latin typeface="Aptos" panose="020B0004020202020204" pitchFamily="34" charset="0"/>
              </a:rPr>
              <a:t>Interact</a:t>
            </a:r>
            <a:r>
              <a:rPr lang="es-CL" sz="1200" dirty="0">
                <a:solidFill>
                  <a:schemeClr val="bg1"/>
                </a:solidFill>
                <a:effectLst/>
                <a:latin typeface="Aptos" panose="020B0004020202020204" pitchFamily="34" charset="0"/>
              </a:rPr>
              <a:t> 12: 205–213, 2020. </a:t>
            </a:r>
            <a:r>
              <a:rPr lang="es-CL" sz="1200" dirty="0">
                <a:solidFill>
                  <a:schemeClr val="bg1"/>
                </a:solidFill>
                <a:effectLst/>
                <a:latin typeface="Aptos" panose="020B0004020202020204" pitchFamily="34" charset="0"/>
                <a:hlinkClick r:id="rId3">
                  <a:extLst>
                    <a:ext uri="{A12FA001-AC4F-418D-AE19-62706E023703}">
                      <ahyp:hlinkClr xmlns:ahyp="http://schemas.microsoft.com/office/drawing/2018/hyperlinkcolor" xmlns="" val="tx"/>
                    </a:ext>
                  </a:extLst>
                </a:hlinkClick>
              </a:rPr>
              <a:t>https://doi.org/10.3354/aei00357</a:t>
            </a:r>
            <a:endParaRPr lang="es-CL" sz="1200" dirty="0">
              <a:solidFill>
                <a:schemeClr val="bg1"/>
              </a:solidFill>
              <a:effectLst/>
              <a:latin typeface="Aptos" panose="020B0004020202020204" pitchFamily="34" charset="0"/>
            </a:endParaRPr>
          </a:p>
          <a:p>
            <a:pPr algn="just">
              <a:spcBef>
                <a:spcPts val="22"/>
              </a:spcBef>
            </a:pPr>
            <a:r>
              <a:rPr lang="es-CL" sz="1200" dirty="0">
                <a:solidFill>
                  <a:schemeClr val="bg1"/>
                </a:solidFill>
                <a:latin typeface="Aptos" panose="020B0004020202020204" pitchFamily="34" charset="0"/>
              </a:rPr>
              <a:t>(3)</a:t>
            </a:r>
            <a:r>
              <a:rPr lang="es-CL" sz="1200" dirty="0">
                <a:effectLst/>
                <a:latin typeface="Arial" panose="020B0604020202020204" pitchFamily="34" charset="0"/>
              </a:rPr>
              <a:t> </a:t>
            </a:r>
            <a:r>
              <a:rPr lang="es-CL" sz="1200" dirty="0">
                <a:solidFill>
                  <a:schemeClr val="bg1"/>
                </a:solidFill>
                <a:effectLst/>
                <a:latin typeface="Arial" panose="020B0604020202020204" pitchFamily="34" charset="0"/>
              </a:rPr>
              <a:t>Positive responses </a:t>
            </a:r>
            <a:r>
              <a:rPr lang="es-CL" sz="1200" dirty="0" err="1">
                <a:solidFill>
                  <a:schemeClr val="bg1"/>
                </a:solidFill>
                <a:effectLst/>
                <a:latin typeface="Arial" panose="020B0604020202020204" pitchFamily="34" charset="0"/>
              </a:rPr>
              <a:t>of</a:t>
            </a:r>
            <a:r>
              <a:rPr lang="es-CL" sz="1200" dirty="0">
                <a:solidFill>
                  <a:schemeClr val="bg1"/>
                </a:solidFill>
                <a:effectLst/>
                <a:latin typeface="Arial" panose="020B0604020202020204" pitchFamily="34" charset="0"/>
              </a:rPr>
              <a:t> </a:t>
            </a:r>
            <a:r>
              <a:rPr lang="es-CL" sz="1200" dirty="0" err="1">
                <a:solidFill>
                  <a:schemeClr val="bg1"/>
                </a:solidFill>
                <a:effectLst/>
                <a:latin typeface="Arial" panose="020B0604020202020204" pitchFamily="34" charset="0"/>
              </a:rPr>
              <a:t>benthic</a:t>
            </a:r>
            <a:r>
              <a:rPr lang="es-CL" sz="1200" dirty="0">
                <a:solidFill>
                  <a:schemeClr val="bg1"/>
                </a:solidFill>
                <a:effectLst/>
                <a:latin typeface="Arial" panose="020B0604020202020204" pitchFamily="34" charset="0"/>
              </a:rPr>
              <a:t> </a:t>
            </a:r>
            <a:r>
              <a:rPr lang="es-CL" sz="1200" dirty="0" err="1">
                <a:solidFill>
                  <a:schemeClr val="bg1"/>
                </a:solidFill>
                <a:effectLst/>
                <a:latin typeface="Arial" panose="020B0604020202020204" pitchFamily="34" charset="0"/>
              </a:rPr>
              <a:t>macroinvertebrates</a:t>
            </a:r>
            <a:r>
              <a:rPr lang="es-CL" sz="1200" dirty="0">
                <a:solidFill>
                  <a:schemeClr val="bg1"/>
                </a:solidFill>
                <a:effectLst/>
                <a:latin typeface="Arial" panose="020B0604020202020204" pitchFamily="34" charset="0"/>
              </a:rPr>
              <a:t> </a:t>
            </a:r>
            <a:r>
              <a:rPr lang="es-CL" sz="1200" dirty="0" err="1">
                <a:solidFill>
                  <a:schemeClr val="bg1"/>
                </a:solidFill>
                <a:effectLst/>
                <a:latin typeface="Arial" panose="020B0604020202020204" pitchFamily="34" charset="0"/>
              </a:rPr>
              <a:t>to</a:t>
            </a:r>
            <a:r>
              <a:rPr lang="es-CL" sz="1200" dirty="0">
                <a:solidFill>
                  <a:schemeClr val="bg1"/>
                </a:solidFill>
                <a:effectLst/>
                <a:latin typeface="Arial" panose="020B0604020202020204" pitchFamily="34" charset="0"/>
              </a:rPr>
              <a:t> </a:t>
            </a:r>
            <a:r>
              <a:rPr lang="es-CL" sz="1200" dirty="0" err="1">
                <a:solidFill>
                  <a:schemeClr val="bg1"/>
                </a:solidFill>
                <a:effectLst/>
                <a:latin typeface="Arial" panose="020B0604020202020204" pitchFamily="34" charset="0"/>
              </a:rPr>
              <a:t>spatial</a:t>
            </a:r>
            <a:r>
              <a:rPr lang="es-CL" sz="1200" dirty="0">
                <a:solidFill>
                  <a:schemeClr val="bg1"/>
                </a:solidFill>
                <a:effectLst/>
                <a:latin typeface="Arial" panose="020B0604020202020204" pitchFamily="34" charset="0"/>
              </a:rPr>
              <a:t> and temporal </a:t>
            </a:r>
            <a:r>
              <a:rPr lang="es-CL" sz="1200" dirty="0" err="1">
                <a:solidFill>
                  <a:schemeClr val="bg1"/>
                </a:solidFill>
                <a:effectLst/>
                <a:latin typeface="Arial" panose="020B0604020202020204" pitchFamily="34" charset="0"/>
              </a:rPr>
              <a:t>reductions</a:t>
            </a:r>
            <a:r>
              <a:rPr lang="es-CL" sz="1200" dirty="0">
                <a:solidFill>
                  <a:schemeClr val="bg1"/>
                </a:solidFill>
                <a:effectLst/>
                <a:latin typeface="Arial" panose="020B0604020202020204" pitchFamily="34" charset="0"/>
              </a:rPr>
              <a:t> in </a:t>
            </a:r>
            <a:r>
              <a:rPr lang="es-CL" sz="1200" dirty="0" err="1">
                <a:solidFill>
                  <a:schemeClr val="bg1"/>
                </a:solidFill>
                <a:effectLst/>
                <a:latin typeface="Arial" panose="020B0604020202020204" pitchFamily="34" charset="0"/>
              </a:rPr>
              <a:t>water</a:t>
            </a:r>
            <a:r>
              <a:rPr lang="es-CL" sz="1200" dirty="0">
                <a:solidFill>
                  <a:schemeClr val="bg1"/>
                </a:solidFill>
                <a:effectLst/>
                <a:latin typeface="Arial" panose="020B0604020202020204" pitchFamily="34" charset="0"/>
              </a:rPr>
              <a:t> </a:t>
            </a:r>
            <a:r>
              <a:rPr lang="es-CL" sz="1200" dirty="0" err="1">
                <a:solidFill>
                  <a:schemeClr val="bg1"/>
                </a:solidFill>
                <a:effectLst/>
                <a:latin typeface="Arial" panose="020B0604020202020204" pitchFamily="34" charset="0"/>
              </a:rPr>
              <a:t>pollution</a:t>
            </a:r>
            <a:r>
              <a:rPr lang="es-CL" sz="1200" dirty="0">
                <a:solidFill>
                  <a:schemeClr val="bg1"/>
                </a:solidFill>
                <a:effectLst/>
                <a:latin typeface="Arial" panose="020B0604020202020204" pitchFamily="34" charset="0"/>
              </a:rPr>
              <a:t> </a:t>
            </a:r>
            <a:r>
              <a:rPr lang="es-CL" sz="1200" dirty="0" err="1">
                <a:solidFill>
                  <a:schemeClr val="bg1"/>
                </a:solidFill>
                <a:effectLst/>
                <a:latin typeface="Arial" panose="020B0604020202020204" pitchFamily="34" charset="0"/>
              </a:rPr>
              <a:t>downstream</a:t>
            </a:r>
            <a:r>
              <a:rPr lang="es-CL" sz="1200" dirty="0">
                <a:solidFill>
                  <a:schemeClr val="bg1"/>
                </a:solidFill>
                <a:effectLst/>
                <a:latin typeface="Arial" panose="020B0604020202020204" pitchFamily="34" charset="0"/>
              </a:rPr>
              <a:t> </a:t>
            </a:r>
            <a:r>
              <a:rPr lang="es-CL" sz="1200" dirty="0" err="1">
                <a:solidFill>
                  <a:schemeClr val="bg1"/>
                </a:solidFill>
                <a:effectLst/>
                <a:latin typeface="Arial" panose="020B0604020202020204" pitchFamily="34" charset="0"/>
              </a:rPr>
              <a:t>from</a:t>
            </a:r>
            <a:r>
              <a:rPr lang="es-CL" sz="1200" dirty="0">
                <a:solidFill>
                  <a:schemeClr val="bg1"/>
                </a:solidFill>
                <a:effectLst/>
                <a:latin typeface="Arial" panose="020B0604020202020204" pitchFamily="34" charset="0"/>
              </a:rPr>
              <a:t> a </a:t>
            </a:r>
            <a:r>
              <a:rPr lang="es-CL" sz="1200" dirty="0" err="1">
                <a:solidFill>
                  <a:schemeClr val="bg1"/>
                </a:solidFill>
                <a:effectLst/>
                <a:latin typeface="Arial" panose="020B0604020202020204" pitchFamily="34" charset="0"/>
              </a:rPr>
              <a:t>trout</a:t>
            </a:r>
            <a:r>
              <a:rPr lang="es-CL" sz="1200" dirty="0">
                <a:solidFill>
                  <a:schemeClr val="bg1"/>
                </a:solidFill>
                <a:effectLst/>
                <a:latin typeface="Arial" panose="020B0604020202020204" pitchFamily="34" charset="0"/>
              </a:rPr>
              <a:t> </a:t>
            </a:r>
            <a:r>
              <a:rPr lang="es-CL" sz="1200" dirty="0" err="1">
                <a:solidFill>
                  <a:schemeClr val="bg1"/>
                </a:solidFill>
                <a:effectLst/>
                <a:latin typeface="Arial" panose="020B0604020202020204" pitchFamily="34" charset="0"/>
              </a:rPr>
              <a:t>farm</a:t>
            </a:r>
            <a:r>
              <a:rPr lang="es-CL" sz="1200" dirty="0">
                <a:solidFill>
                  <a:schemeClr val="bg1"/>
                </a:solidFill>
                <a:effectLst/>
                <a:latin typeface="Arial" panose="020B0604020202020204" pitchFamily="34" charset="0"/>
              </a:rPr>
              <a:t> outlet. </a:t>
            </a:r>
            <a:r>
              <a:rPr lang="es-CL" sz="1200" dirty="0">
                <a:solidFill>
                  <a:schemeClr val="bg1"/>
                </a:solidFill>
                <a:effectLst/>
                <a:latin typeface="Times New Roman" panose="02020603050405020304" pitchFamily="18" charset="0"/>
              </a:rPr>
              <a:t>Julio A. Camargo. </a:t>
            </a:r>
            <a:r>
              <a:rPr lang="es-CL" sz="1200" dirty="0" err="1">
                <a:solidFill>
                  <a:schemeClr val="bg1"/>
                </a:solidFill>
                <a:effectLst/>
                <a:latin typeface="Times New Roman" panose="02020603050405020304" pitchFamily="18" charset="0"/>
              </a:rPr>
              <a:t>Manag</a:t>
            </a:r>
            <a:r>
              <a:rPr lang="es-CL" sz="1200" dirty="0">
                <a:solidFill>
                  <a:schemeClr val="bg1"/>
                </a:solidFill>
                <a:effectLst/>
                <a:latin typeface="Times New Roman" panose="02020603050405020304" pitchFamily="18" charset="0"/>
              </a:rPr>
              <a:t>. </a:t>
            </a:r>
            <a:r>
              <a:rPr lang="es-CL" sz="1200" dirty="0" err="1">
                <a:solidFill>
                  <a:schemeClr val="bg1"/>
                </a:solidFill>
                <a:effectLst/>
                <a:latin typeface="Times New Roman" panose="02020603050405020304" pitchFamily="18" charset="0"/>
              </a:rPr>
              <a:t>Aquat</a:t>
            </a:r>
            <a:r>
              <a:rPr lang="es-CL" sz="1200" dirty="0">
                <a:solidFill>
                  <a:schemeClr val="bg1"/>
                </a:solidFill>
                <a:effectLst/>
                <a:latin typeface="Times New Roman" panose="02020603050405020304" pitchFamily="18" charset="0"/>
              </a:rPr>
              <a:t>. </a:t>
            </a:r>
            <a:r>
              <a:rPr lang="es-CL" sz="1200" dirty="0" err="1">
                <a:solidFill>
                  <a:schemeClr val="bg1"/>
                </a:solidFill>
                <a:effectLst/>
                <a:latin typeface="Times New Roman" panose="02020603050405020304" pitchFamily="18" charset="0"/>
              </a:rPr>
              <a:t>Ecosyst</a:t>
            </a:r>
            <a:r>
              <a:rPr lang="es-CL" sz="1200" dirty="0">
                <a:solidFill>
                  <a:schemeClr val="bg1"/>
                </a:solidFill>
                <a:effectLst/>
                <a:latin typeface="Times New Roman" panose="02020603050405020304" pitchFamily="18" charset="0"/>
              </a:rPr>
              <a:t>. 2019, 420, 16</a:t>
            </a:r>
            <a:r>
              <a:rPr lang="es-CL" sz="1200" i="1" dirty="0">
                <a:solidFill>
                  <a:schemeClr val="bg1"/>
                </a:solidFill>
                <a:effectLst/>
                <a:latin typeface="Times New Roman" panose="02020603050405020304" pitchFamily="18" charset="0"/>
              </a:rPr>
              <a:t>. </a:t>
            </a:r>
            <a:r>
              <a:rPr lang="es-CL" sz="1200" dirty="0">
                <a:solidFill>
                  <a:schemeClr val="bg1"/>
                </a:solidFill>
                <a:effectLst/>
                <a:latin typeface="Times"/>
              </a:rPr>
              <a:t>https://</a:t>
            </a:r>
            <a:r>
              <a:rPr lang="es-CL" sz="1200" dirty="0" err="1">
                <a:solidFill>
                  <a:schemeClr val="bg1"/>
                </a:solidFill>
                <a:effectLst/>
                <a:latin typeface="Times"/>
              </a:rPr>
              <a:t>doi.org</a:t>
            </a:r>
            <a:r>
              <a:rPr lang="es-CL" sz="1200" dirty="0">
                <a:solidFill>
                  <a:schemeClr val="bg1"/>
                </a:solidFill>
                <a:effectLst/>
                <a:latin typeface="Times"/>
              </a:rPr>
              <a:t>/10.1051/</a:t>
            </a:r>
            <a:r>
              <a:rPr lang="es-CL" sz="1200" dirty="0" err="1">
                <a:solidFill>
                  <a:schemeClr val="bg1"/>
                </a:solidFill>
                <a:effectLst/>
                <a:latin typeface="Times"/>
              </a:rPr>
              <a:t>kmae</a:t>
            </a:r>
            <a:r>
              <a:rPr lang="es-CL" sz="1200" dirty="0">
                <a:solidFill>
                  <a:schemeClr val="bg1"/>
                </a:solidFill>
                <a:effectLst/>
                <a:latin typeface="Times"/>
              </a:rPr>
              <a:t>/2019010</a:t>
            </a:r>
          </a:p>
        </p:txBody>
      </p:sp>
      <p:sp>
        <p:nvSpPr>
          <p:cNvPr id="5" name="CuadroTexto 4">
            <a:extLst>
              <a:ext uri="{FF2B5EF4-FFF2-40B4-BE49-F238E27FC236}">
                <a16:creationId xmlns:a16="http://schemas.microsoft.com/office/drawing/2014/main" id="{505131A9-9C77-0243-DFA0-8220A7776C70}"/>
              </a:ext>
            </a:extLst>
          </p:cNvPr>
          <p:cNvSpPr txBox="1"/>
          <p:nvPr/>
        </p:nvSpPr>
        <p:spPr>
          <a:xfrm>
            <a:off x="179294" y="3640042"/>
            <a:ext cx="11625856" cy="2031325"/>
          </a:xfrm>
          <a:prstGeom prst="rect">
            <a:avLst/>
          </a:prstGeom>
          <a:noFill/>
        </p:spPr>
        <p:txBody>
          <a:bodyPr wrap="square" rtlCol="0">
            <a:spAutoFit/>
          </a:bodyPr>
          <a:lstStyle/>
          <a:p>
            <a:pPr algn="just"/>
            <a:r>
              <a:rPr lang="es-MX" sz="1800" b="1" dirty="0">
                <a:solidFill>
                  <a:schemeClr val="bg1"/>
                </a:solidFill>
                <a:effectLst/>
                <a:latin typeface="Aptos" panose="020B0004020202020204" pitchFamily="34" charset="0"/>
                <a:ea typeface="Times New Roman" panose="02020603050405020304" pitchFamily="18" charset="0"/>
              </a:rPr>
              <a:t>.- Los macroinvertebrados bentónicos respondieron positivamente a la disminución de la contaminación del agua disminuyendo la abundancia relativa de recolectores-recolectores (oligoquetos-lombrizy quironómidos-mosquitos) y aumentando la abundancia relativa de trituradores y raspadores (efemerópteros-mosquitos, efímeras, plecópteros-mosca de las piedras, y tricópteros-mosquitos parecidos a las polillas). Además, los valores de diversidad taxonómica y los índices bióticos de Monitoreo Biológico de la Calidad del Agua tendieron a aumentar. Se concluye que el sistema de tratamiento de aguas residuales de la granja de truchas debe mejorarse para minimizar el impacto ambiental en el río receptor. (3)</a:t>
            </a:r>
            <a:endParaRPr lang="es-CL" sz="18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622688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BDB8F131-E3ED-9AEE-63B5-9895E3030FEA}"/>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55CC5AE1-61C0-1AE5-74DA-9A03A209FC17}"/>
              </a:ext>
            </a:extLst>
          </p:cNvPr>
          <p:cNvSpPr txBox="1"/>
          <p:nvPr/>
        </p:nvSpPr>
        <p:spPr>
          <a:xfrm>
            <a:off x="382695" y="107902"/>
            <a:ext cx="10902652" cy="1200329"/>
          </a:xfrm>
          <a:prstGeom prst="rect">
            <a:avLst/>
          </a:prstGeom>
          <a:solidFill>
            <a:srgbClr val="D6FE52"/>
          </a:solidFill>
        </p:spPr>
        <p:txBody>
          <a:bodyPr wrap="square" rtlCol="0">
            <a:spAutoFit/>
          </a:bodyPr>
          <a:lstStyle/>
          <a:p>
            <a:pPr algn="ctr"/>
            <a:r>
              <a:rPr lang="es-CL" sz="3600" b="1" dirty="0"/>
              <a:t>CONSECUENCIAS DE LA CONTAMINACIÓN QUIÍMICA Y FARMACOLÓGICA .</a:t>
            </a:r>
          </a:p>
        </p:txBody>
      </p:sp>
      <p:pic>
        <p:nvPicPr>
          <p:cNvPr id="4" name="Imagen 3">
            <a:extLst>
              <a:ext uri="{FF2B5EF4-FFF2-40B4-BE49-F238E27FC236}">
                <a16:creationId xmlns:a16="http://schemas.microsoft.com/office/drawing/2014/main" id="{AB592C8A-C3CA-630C-1626-0143DA10E95A}"/>
              </a:ext>
            </a:extLst>
          </p:cNvPr>
          <p:cNvPicPr>
            <a:picLocks noChangeAspect="1"/>
          </p:cNvPicPr>
          <p:nvPr/>
        </p:nvPicPr>
        <p:blipFill rotWithShape="1">
          <a:blip r:embed="rId3"/>
          <a:srcRect b="54067"/>
          <a:stretch/>
        </p:blipFill>
        <p:spPr bwMode="auto">
          <a:xfrm>
            <a:off x="3412532" y="1462029"/>
            <a:ext cx="5366936" cy="4749640"/>
          </a:xfrm>
          <a:prstGeom prst="rect">
            <a:avLst/>
          </a:prstGeom>
          <a:ln>
            <a:noFill/>
          </a:ln>
          <a:extLst>
            <a:ext uri="{53640926-AAD7-44D8-BBD7-CCE9431645EC}">
              <a14:shadowObscured xmlns:a14="http://schemas.microsoft.com/office/drawing/2010/main"/>
            </a:ext>
          </a:extLst>
        </p:spPr>
      </p:pic>
      <p:sp>
        <p:nvSpPr>
          <p:cNvPr id="6" name="CuadroTexto 5">
            <a:extLst>
              <a:ext uri="{FF2B5EF4-FFF2-40B4-BE49-F238E27FC236}">
                <a16:creationId xmlns:a16="http://schemas.microsoft.com/office/drawing/2014/main" id="{EDE7664D-DEFE-1AF3-683B-D972C12B44A3}"/>
              </a:ext>
            </a:extLst>
          </p:cNvPr>
          <p:cNvSpPr txBox="1"/>
          <p:nvPr/>
        </p:nvSpPr>
        <p:spPr>
          <a:xfrm>
            <a:off x="145187" y="6365467"/>
            <a:ext cx="11901626" cy="461665"/>
          </a:xfrm>
          <a:prstGeom prst="rect">
            <a:avLst/>
          </a:prstGeom>
          <a:solidFill>
            <a:srgbClr val="FFFF00"/>
          </a:solidFill>
        </p:spPr>
        <p:txBody>
          <a:bodyPr wrap="square" rtlCol="0">
            <a:spAutoFit/>
          </a:bodyPr>
          <a:lstStyle/>
          <a:p>
            <a:pPr algn="just"/>
            <a:r>
              <a:rPr lang="en-US" sz="1200" b="1" dirty="0">
                <a:effectLst/>
                <a:latin typeface="Aptos" panose="020B0004020202020204" pitchFamily="34" charset="0"/>
                <a:ea typeface="Times New Roman" panose="02020603050405020304" pitchFamily="18" charset="0"/>
                <a:cs typeface="Calibri" panose="020F0502020204030204" pitchFamily="34" charset="0"/>
              </a:rPr>
              <a:t>Assessing the ecological risk of active principles used currently by freshwater fish farms. Claudia Alvarado-Flores, Francisco Encina-Montoya  et al. Science of the total environment 775 144716     https://</a:t>
            </a:r>
            <a:r>
              <a:rPr lang="en-US" sz="1200" b="1" dirty="0" err="1">
                <a:effectLst/>
                <a:latin typeface="Aptos" panose="020B0004020202020204" pitchFamily="34" charset="0"/>
                <a:ea typeface="Times New Roman" panose="02020603050405020304" pitchFamily="18" charset="0"/>
                <a:cs typeface="Calibri" panose="020F0502020204030204" pitchFamily="34" charset="0"/>
              </a:rPr>
              <a:t>doi.org</a:t>
            </a:r>
            <a:r>
              <a:rPr lang="en-US" sz="1200" b="1" dirty="0">
                <a:effectLst/>
                <a:latin typeface="Aptos" panose="020B0004020202020204" pitchFamily="34" charset="0"/>
                <a:ea typeface="Times New Roman" panose="02020603050405020304" pitchFamily="18" charset="0"/>
                <a:cs typeface="Calibri" panose="020F0502020204030204" pitchFamily="34" charset="0"/>
              </a:rPr>
              <a:t>/10.1016/j.scitotenv.2020.144716</a:t>
            </a:r>
            <a:endParaRPr lang="es-CL" sz="1200" dirty="0">
              <a:effectLst/>
              <a:latin typeface="Times New Roman" panose="02020603050405020304" pitchFamily="18" charset="0"/>
              <a:ea typeface="Times New Roman" panose="02020603050405020304" pitchFamily="18" charset="0"/>
            </a:endParaRPr>
          </a:p>
        </p:txBody>
      </p:sp>
      <p:sp>
        <p:nvSpPr>
          <p:cNvPr id="10" name="Flecha derecha 9">
            <a:extLst>
              <a:ext uri="{FF2B5EF4-FFF2-40B4-BE49-F238E27FC236}">
                <a16:creationId xmlns:a16="http://schemas.microsoft.com/office/drawing/2014/main" id="{3963662B-E7AC-A072-D62A-9E5226385DD5}"/>
              </a:ext>
            </a:extLst>
          </p:cNvPr>
          <p:cNvSpPr/>
          <p:nvPr/>
        </p:nvSpPr>
        <p:spPr>
          <a:xfrm>
            <a:off x="3412532" y="2648708"/>
            <a:ext cx="436417" cy="1632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Flecha derecha 10">
            <a:extLst>
              <a:ext uri="{FF2B5EF4-FFF2-40B4-BE49-F238E27FC236}">
                <a16:creationId xmlns:a16="http://schemas.microsoft.com/office/drawing/2014/main" id="{29CFA863-7303-0D84-E768-B5151545FE1F}"/>
              </a:ext>
            </a:extLst>
          </p:cNvPr>
          <p:cNvSpPr/>
          <p:nvPr/>
        </p:nvSpPr>
        <p:spPr>
          <a:xfrm>
            <a:off x="3403601" y="4266902"/>
            <a:ext cx="436417" cy="1632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3" name="Flecha derecha 12">
            <a:extLst>
              <a:ext uri="{FF2B5EF4-FFF2-40B4-BE49-F238E27FC236}">
                <a16:creationId xmlns:a16="http://schemas.microsoft.com/office/drawing/2014/main" id="{8F0FF730-C73B-6031-5BF6-CCDE589CDE6B}"/>
              </a:ext>
            </a:extLst>
          </p:cNvPr>
          <p:cNvSpPr/>
          <p:nvPr/>
        </p:nvSpPr>
        <p:spPr>
          <a:xfrm>
            <a:off x="3412532" y="5239285"/>
            <a:ext cx="436417" cy="1632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Flecha derecha 14">
            <a:extLst>
              <a:ext uri="{FF2B5EF4-FFF2-40B4-BE49-F238E27FC236}">
                <a16:creationId xmlns:a16="http://schemas.microsoft.com/office/drawing/2014/main" id="{3505510F-6D24-470D-12F6-20188EEBC3D9}"/>
              </a:ext>
            </a:extLst>
          </p:cNvPr>
          <p:cNvSpPr/>
          <p:nvPr/>
        </p:nvSpPr>
        <p:spPr>
          <a:xfrm>
            <a:off x="3412532" y="2126907"/>
            <a:ext cx="436417" cy="1632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6" name="Flecha derecha 15">
            <a:extLst>
              <a:ext uri="{FF2B5EF4-FFF2-40B4-BE49-F238E27FC236}">
                <a16:creationId xmlns:a16="http://schemas.microsoft.com/office/drawing/2014/main" id="{BAEA651C-5355-77A2-1905-40D5BD3507C1}"/>
              </a:ext>
            </a:extLst>
          </p:cNvPr>
          <p:cNvSpPr/>
          <p:nvPr/>
        </p:nvSpPr>
        <p:spPr>
          <a:xfrm>
            <a:off x="3412532" y="4788703"/>
            <a:ext cx="436417" cy="1632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0200959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CB8D93D2-3115-E61B-6C60-CFEE7FCCB82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C1BADC0-8DB9-E7A2-2C43-825ACDEC4499}"/>
              </a:ext>
            </a:extLst>
          </p:cNvPr>
          <p:cNvSpPr txBox="1"/>
          <p:nvPr/>
        </p:nvSpPr>
        <p:spPr>
          <a:xfrm>
            <a:off x="341131" y="261700"/>
            <a:ext cx="10902652" cy="1200329"/>
          </a:xfrm>
          <a:prstGeom prst="rect">
            <a:avLst/>
          </a:prstGeom>
          <a:solidFill>
            <a:srgbClr val="D6FE52"/>
          </a:solidFill>
        </p:spPr>
        <p:txBody>
          <a:bodyPr wrap="square" rtlCol="0">
            <a:spAutoFit/>
          </a:bodyPr>
          <a:lstStyle/>
          <a:p>
            <a:pPr algn="ctr"/>
            <a:r>
              <a:rPr lang="es-CL" sz="3600" b="1" dirty="0"/>
              <a:t>CONSECUENCIAS DE LA CONTAMINACIÓN QUIÍMICA Y FARMACOLÓGICA .</a:t>
            </a:r>
          </a:p>
        </p:txBody>
      </p:sp>
      <p:pic>
        <p:nvPicPr>
          <p:cNvPr id="5" name="Imagen 4">
            <a:extLst>
              <a:ext uri="{FF2B5EF4-FFF2-40B4-BE49-F238E27FC236}">
                <a16:creationId xmlns:a16="http://schemas.microsoft.com/office/drawing/2014/main" id="{B449A94A-F06B-8884-63CF-3E4A5F486B83}"/>
              </a:ext>
            </a:extLst>
          </p:cNvPr>
          <p:cNvPicPr>
            <a:picLocks noChangeAspect="1"/>
          </p:cNvPicPr>
          <p:nvPr/>
        </p:nvPicPr>
        <p:blipFill rotWithShape="1">
          <a:blip r:embed="rId3"/>
          <a:srcRect t="45510"/>
          <a:stretch/>
        </p:blipFill>
        <p:spPr bwMode="auto">
          <a:xfrm>
            <a:off x="3768653" y="1462028"/>
            <a:ext cx="4460331" cy="4682531"/>
          </a:xfrm>
          <a:prstGeom prst="rect">
            <a:avLst/>
          </a:prstGeom>
          <a:ln>
            <a:noFill/>
          </a:ln>
          <a:extLst>
            <a:ext uri="{53640926-AAD7-44D8-BBD7-CCE9431645EC}">
              <a14:shadowObscured xmlns:a14="http://schemas.microsoft.com/office/drawing/2010/main"/>
            </a:ext>
          </a:extLst>
        </p:spPr>
      </p:pic>
      <p:sp>
        <p:nvSpPr>
          <p:cNvPr id="6" name="CuadroTexto 5">
            <a:extLst>
              <a:ext uri="{FF2B5EF4-FFF2-40B4-BE49-F238E27FC236}">
                <a16:creationId xmlns:a16="http://schemas.microsoft.com/office/drawing/2014/main" id="{8F0DF80D-7810-0078-25F1-36AAEEE2CB85}"/>
              </a:ext>
            </a:extLst>
          </p:cNvPr>
          <p:cNvSpPr txBox="1"/>
          <p:nvPr/>
        </p:nvSpPr>
        <p:spPr>
          <a:xfrm>
            <a:off x="145187" y="6337772"/>
            <a:ext cx="11901626" cy="461665"/>
          </a:xfrm>
          <a:prstGeom prst="rect">
            <a:avLst/>
          </a:prstGeom>
          <a:solidFill>
            <a:srgbClr val="FFFF00"/>
          </a:solidFill>
        </p:spPr>
        <p:txBody>
          <a:bodyPr wrap="square" rtlCol="0">
            <a:spAutoFit/>
          </a:bodyPr>
          <a:lstStyle/>
          <a:p>
            <a:pPr algn="just"/>
            <a:r>
              <a:rPr lang="en-US" sz="1200" b="1" dirty="0">
                <a:effectLst/>
                <a:latin typeface="Aptos" panose="020B0004020202020204" pitchFamily="34" charset="0"/>
                <a:ea typeface="Times New Roman" panose="02020603050405020304" pitchFamily="18" charset="0"/>
                <a:cs typeface="Calibri" panose="020F0502020204030204" pitchFamily="34" charset="0"/>
              </a:rPr>
              <a:t>Assessing the ecological risk of active principles used currently by freshwater fish farms. Claudia Alvarado-Flores, Francisco Encina-Montoya et al. Science of the total environment 775 144716     https://</a:t>
            </a:r>
            <a:r>
              <a:rPr lang="en-US" sz="1200" b="1" dirty="0" err="1">
                <a:effectLst/>
                <a:latin typeface="Aptos" panose="020B0004020202020204" pitchFamily="34" charset="0"/>
                <a:ea typeface="Times New Roman" panose="02020603050405020304" pitchFamily="18" charset="0"/>
                <a:cs typeface="Calibri" panose="020F0502020204030204" pitchFamily="34" charset="0"/>
              </a:rPr>
              <a:t>doi.org</a:t>
            </a:r>
            <a:r>
              <a:rPr lang="en-US" sz="1200" b="1" dirty="0">
                <a:effectLst/>
                <a:latin typeface="Aptos" panose="020B0004020202020204" pitchFamily="34" charset="0"/>
                <a:ea typeface="Times New Roman" panose="02020603050405020304" pitchFamily="18" charset="0"/>
                <a:cs typeface="Calibri" panose="020F0502020204030204" pitchFamily="34" charset="0"/>
              </a:rPr>
              <a:t>/10.1016/j.scitotenv.2020.144716</a:t>
            </a:r>
            <a:endParaRPr lang="es-CL" sz="1200" dirty="0">
              <a:effectLst/>
              <a:latin typeface="Times New Roman" panose="02020603050405020304" pitchFamily="18" charset="0"/>
              <a:ea typeface="Times New Roman" panose="02020603050405020304" pitchFamily="18" charset="0"/>
            </a:endParaRPr>
          </a:p>
        </p:txBody>
      </p:sp>
      <p:sp>
        <p:nvSpPr>
          <p:cNvPr id="10" name="Flecha derecha 9">
            <a:extLst>
              <a:ext uri="{FF2B5EF4-FFF2-40B4-BE49-F238E27FC236}">
                <a16:creationId xmlns:a16="http://schemas.microsoft.com/office/drawing/2014/main" id="{D8F6E762-D0A3-BE6A-BE63-074FA67A6A8D}"/>
              </a:ext>
            </a:extLst>
          </p:cNvPr>
          <p:cNvSpPr/>
          <p:nvPr/>
        </p:nvSpPr>
        <p:spPr>
          <a:xfrm>
            <a:off x="1606553" y="1876156"/>
            <a:ext cx="436417" cy="56035"/>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Flecha derecha 10">
            <a:extLst>
              <a:ext uri="{FF2B5EF4-FFF2-40B4-BE49-F238E27FC236}">
                <a16:creationId xmlns:a16="http://schemas.microsoft.com/office/drawing/2014/main" id="{657D44EF-8021-97B2-E2AD-A05C9F0BD184}"/>
              </a:ext>
            </a:extLst>
          </p:cNvPr>
          <p:cNvSpPr/>
          <p:nvPr/>
        </p:nvSpPr>
        <p:spPr>
          <a:xfrm>
            <a:off x="3744810" y="1789376"/>
            <a:ext cx="436417" cy="1632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Flecha derecha 11">
            <a:extLst>
              <a:ext uri="{FF2B5EF4-FFF2-40B4-BE49-F238E27FC236}">
                <a16:creationId xmlns:a16="http://schemas.microsoft.com/office/drawing/2014/main" id="{245903A4-7F7D-625F-BE95-165C9E43346A}"/>
              </a:ext>
            </a:extLst>
          </p:cNvPr>
          <p:cNvSpPr/>
          <p:nvPr/>
        </p:nvSpPr>
        <p:spPr>
          <a:xfrm>
            <a:off x="3787947" y="2297044"/>
            <a:ext cx="436417" cy="1632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3" name="Flecha derecha 12">
            <a:extLst>
              <a:ext uri="{FF2B5EF4-FFF2-40B4-BE49-F238E27FC236}">
                <a16:creationId xmlns:a16="http://schemas.microsoft.com/office/drawing/2014/main" id="{82539572-2C4F-1491-1D50-E21976C3387E}"/>
              </a:ext>
            </a:extLst>
          </p:cNvPr>
          <p:cNvSpPr/>
          <p:nvPr/>
        </p:nvSpPr>
        <p:spPr>
          <a:xfrm>
            <a:off x="3744810" y="3803294"/>
            <a:ext cx="436417" cy="1632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4" name="Flecha derecha 13">
            <a:extLst>
              <a:ext uri="{FF2B5EF4-FFF2-40B4-BE49-F238E27FC236}">
                <a16:creationId xmlns:a16="http://schemas.microsoft.com/office/drawing/2014/main" id="{681C75F0-E389-A744-1F1F-1BD5EA72DE42}"/>
              </a:ext>
            </a:extLst>
          </p:cNvPr>
          <p:cNvSpPr/>
          <p:nvPr/>
        </p:nvSpPr>
        <p:spPr>
          <a:xfrm>
            <a:off x="3744808" y="4869362"/>
            <a:ext cx="436417" cy="1632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7" name="Flecha derecha 6">
            <a:extLst>
              <a:ext uri="{FF2B5EF4-FFF2-40B4-BE49-F238E27FC236}">
                <a16:creationId xmlns:a16="http://schemas.microsoft.com/office/drawing/2014/main" id="{FF18EC00-8922-9711-E630-95E8C95350AB}"/>
              </a:ext>
            </a:extLst>
          </p:cNvPr>
          <p:cNvSpPr/>
          <p:nvPr/>
        </p:nvSpPr>
        <p:spPr>
          <a:xfrm>
            <a:off x="3744808" y="5622358"/>
            <a:ext cx="436417" cy="1632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Flecha derecha 7">
            <a:extLst>
              <a:ext uri="{FF2B5EF4-FFF2-40B4-BE49-F238E27FC236}">
                <a16:creationId xmlns:a16="http://schemas.microsoft.com/office/drawing/2014/main" id="{F7E4B030-D80C-F021-B6DD-0DD2907C3C5E}"/>
              </a:ext>
            </a:extLst>
          </p:cNvPr>
          <p:cNvSpPr/>
          <p:nvPr/>
        </p:nvSpPr>
        <p:spPr>
          <a:xfrm>
            <a:off x="3744807" y="1500269"/>
            <a:ext cx="436417" cy="1632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Flecha derecha 8">
            <a:extLst>
              <a:ext uri="{FF2B5EF4-FFF2-40B4-BE49-F238E27FC236}">
                <a16:creationId xmlns:a16="http://schemas.microsoft.com/office/drawing/2014/main" id="{C8694F7A-E4D8-28F3-A045-E23B8CB1E99D}"/>
              </a:ext>
            </a:extLst>
          </p:cNvPr>
          <p:cNvSpPr/>
          <p:nvPr/>
        </p:nvSpPr>
        <p:spPr>
          <a:xfrm>
            <a:off x="3744809" y="4422029"/>
            <a:ext cx="436417" cy="1632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34575327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6A8AA3E0-0364-27DC-A1C4-37214B593B2E}"/>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5A662AB5-887B-68A6-4324-ECA4E9956A99}"/>
              </a:ext>
            </a:extLst>
          </p:cNvPr>
          <p:cNvSpPr txBox="1"/>
          <p:nvPr/>
        </p:nvSpPr>
        <p:spPr>
          <a:xfrm>
            <a:off x="341131" y="261700"/>
            <a:ext cx="10902652" cy="954107"/>
          </a:xfrm>
          <a:prstGeom prst="rect">
            <a:avLst/>
          </a:prstGeom>
          <a:solidFill>
            <a:srgbClr val="D6FE52"/>
          </a:solidFill>
        </p:spPr>
        <p:txBody>
          <a:bodyPr wrap="square" rtlCol="0">
            <a:spAutoFit/>
          </a:bodyPr>
          <a:lstStyle/>
          <a:p>
            <a:pPr algn="ctr"/>
            <a:r>
              <a:rPr lang="es-CL" sz="2800" b="1" dirty="0"/>
              <a:t>CONSECUENCIAS DE LA CONTAMINACIÓN QUIÍMICA Y FARMACOLÓGICA. MACROINVERTEBRADOS.</a:t>
            </a:r>
          </a:p>
        </p:txBody>
      </p:sp>
      <p:sp>
        <p:nvSpPr>
          <p:cNvPr id="7" name="Flecha derecha 6">
            <a:extLst>
              <a:ext uri="{FF2B5EF4-FFF2-40B4-BE49-F238E27FC236}">
                <a16:creationId xmlns:a16="http://schemas.microsoft.com/office/drawing/2014/main" id="{5F1E085A-D107-217E-1FCE-A248AF5996D3}"/>
              </a:ext>
            </a:extLst>
          </p:cNvPr>
          <p:cNvSpPr/>
          <p:nvPr/>
        </p:nvSpPr>
        <p:spPr>
          <a:xfrm>
            <a:off x="341131" y="2253343"/>
            <a:ext cx="45719" cy="1632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4098" name="Picture 2">
            <a:extLst>
              <a:ext uri="{FF2B5EF4-FFF2-40B4-BE49-F238E27FC236}">
                <a16:creationId xmlns:a16="http://schemas.microsoft.com/office/drawing/2014/main" id="{D701556D-A063-D45D-74A3-8443B2A2F2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5322" y="1469571"/>
            <a:ext cx="6394269" cy="5388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2953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2C3ACFEE-4DD5-2BC7-F6FD-009837B9CDE9}"/>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33A9DC88-880B-4FD6-F21A-1BAD2DC9AD51}"/>
              </a:ext>
            </a:extLst>
          </p:cNvPr>
          <p:cNvSpPr txBox="1"/>
          <p:nvPr/>
        </p:nvSpPr>
        <p:spPr>
          <a:xfrm>
            <a:off x="341131" y="261700"/>
            <a:ext cx="10902652" cy="1200329"/>
          </a:xfrm>
          <a:prstGeom prst="rect">
            <a:avLst/>
          </a:prstGeom>
          <a:solidFill>
            <a:srgbClr val="D6FE52"/>
          </a:solidFill>
        </p:spPr>
        <p:txBody>
          <a:bodyPr wrap="square" rtlCol="0">
            <a:spAutoFit/>
          </a:bodyPr>
          <a:lstStyle/>
          <a:p>
            <a:pPr algn="ctr"/>
            <a:r>
              <a:rPr lang="es-CL" sz="3600" b="1" dirty="0"/>
              <a:t>CONSECUENCIAS DE LA CONTAMINACIÓN CON ANTIBIÓTICOS.</a:t>
            </a:r>
          </a:p>
        </p:txBody>
      </p:sp>
      <p:sp>
        <p:nvSpPr>
          <p:cNvPr id="3" name="CuadroTexto 2">
            <a:extLst>
              <a:ext uri="{FF2B5EF4-FFF2-40B4-BE49-F238E27FC236}">
                <a16:creationId xmlns:a16="http://schemas.microsoft.com/office/drawing/2014/main" id="{30DB92E6-44A6-4FD4-6C6A-1E4BFCC91C1F}"/>
              </a:ext>
            </a:extLst>
          </p:cNvPr>
          <p:cNvSpPr txBox="1"/>
          <p:nvPr/>
        </p:nvSpPr>
        <p:spPr>
          <a:xfrm>
            <a:off x="11238" y="1674674"/>
            <a:ext cx="12169524" cy="3970318"/>
          </a:xfrm>
          <a:prstGeom prst="rect">
            <a:avLst/>
          </a:prstGeom>
          <a:solidFill>
            <a:srgbClr val="7030A0"/>
          </a:solidFill>
        </p:spPr>
        <p:txBody>
          <a:bodyPr wrap="square" rtlCol="0">
            <a:spAutoFit/>
          </a:bodyPr>
          <a:lstStyle/>
          <a:p>
            <a:pPr algn="just"/>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Chile es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el</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segundo</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mayor productor de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salmón</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representando</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aproximadamente</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un tercio de la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producción</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mundial</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de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salmónidos</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solo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detrás</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de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Noruega</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y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por</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delante</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de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Escocia</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y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Canadá</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Sin embargo, Chile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tiene</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tasas</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significativamente</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más</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altas</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de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consumo</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de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antibióticos</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que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los</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otros</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tres</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países</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La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cantidad</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utilizada</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para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producir</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1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tonelada</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de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salmón</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en</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Chile entre 2011 y 2015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fue</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en</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promedio</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más</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de </a:t>
            </a:r>
            <a:r>
              <a:rPr lang="en-US" sz="1800" b="1" dirty="0">
                <a:solidFill>
                  <a:srgbClr val="282828"/>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1.500 </a:t>
            </a:r>
            <a:r>
              <a:rPr lang="en-US" sz="1800" b="1" dirty="0" err="1">
                <a:solidFill>
                  <a:srgbClr val="282828"/>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veces</a:t>
            </a:r>
            <a:r>
              <a:rPr lang="en-US" sz="1800" b="1" dirty="0">
                <a:solidFill>
                  <a:srgbClr val="282828"/>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 mayor </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que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en</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Noruega</a:t>
            </a:r>
            <a:r>
              <a:rPr lang="en-US" sz="1800" b="1" dirty="0">
                <a:solidFill>
                  <a:srgbClr val="282828"/>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(1).</a:t>
            </a:r>
          </a:p>
          <a:p>
            <a:pPr algn="just"/>
            <a:endParaRPr lang="en-US" b="1" dirty="0">
              <a:solidFill>
                <a:srgbClr val="282828"/>
              </a:solidFill>
              <a:highlight>
                <a:srgbClr val="FFFF00"/>
              </a:highlight>
              <a:latin typeface="Aptos" panose="020B0004020202020204" pitchFamily="34" charset="0"/>
              <a:ea typeface="Aptos" panose="020B0004020202020204" pitchFamily="34" charset="0"/>
              <a:cs typeface="Aptos" panose="020B0004020202020204" pitchFamily="34" charset="0"/>
            </a:endParaRPr>
          </a:p>
          <a:p>
            <a:pPr algn="just"/>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El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uso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excesivo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de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antibióticos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la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acuicultura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muchos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países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ha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causado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problemas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y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preocupaciones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debido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al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desarrollo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y la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difusión</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de la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resistencia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bacteriana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riesgos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para la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seguridad</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alimentaria y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problemas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ambientales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(1)</a:t>
            </a:r>
          </a:p>
          <a:p>
            <a:pPr algn="just"/>
            <a:endParaRPr lang="es-CL" b="1" dirty="0">
              <a:solidFill>
                <a:srgbClr val="282828"/>
              </a:solidFill>
              <a:effectLst/>
              <a:highlight>
                <a:srgbClr val="FFFF00"/>
              </a:highlight>
              <a:latin typeface="Aptos" panose="020B0004020202020204" pitchFamily="34" charset="0"/>
              <a:ea typeface="Times New Roman" panose="02020603050405020304" pitchFamily="18" charset="0"/>
            </a:endParaRPr>
          </a:p>
          <a:p>
            <a:pPr algn="just"/>
            <a:r>
              <a:rPr lang="es-CL" sz="1800" b="1" dirty="0">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La resistencia a los agentes antimicrobianos derivada de la administración de agentes antimicrobianos con fines terapéuticos </a:t>
            </a:r>
            <a:r>
              <a:rPr lang="es-CL" sz="1800" b="1" dirty="0">
                <a:solidFill>
                  <a:srgbClr val="000000"/>
                </a:solidFill>
                <a:effectLst/>
                <a:highlight>
                  <a:srgbClr val="00FFFF"/>
                </a:highlight>
                <a:latin typeface="Aptos" panose="020B0004020202020204" pitchFamily="34" charset="0"/>
                <a:ea typeface="Times New Roman" panose="02020603050405020304" pitchFamily="18" charset="0"/>
                <a:cs typeface="Aptos" panose="020B0004020202020204" pitchFamily="34" charset="0"/>
              </a:rPr>
              <a:t>o no terapéuticos  (PROFILAXIS-METAFILAXIA)</a:t>
            </a:r>
            <a:r>
              <a:rPr lang="es-CL" sz="1800" b="1" dirty="0">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ha inducido la selección y diseminación de microorganismos resistentes a los agentes antimicrobianos, y la consecuente pérdida de eficacia terapéutica de agentes antimicrobianos, tanto en la medicina humana como en veterinaria (2)</a:t>
            </a:r>
            <a:endParaRPr lang="es-CL" sz="1800" dirty="0">
              <a:effectLst/>
              <a:latin typeface="Times New Roman" panose="02020603050405020304" pitchFamily="18" charset="0"/>
              <a:ea typeface="Times New Roman" panose="02020603050405020304" pitchFamily="18" charset="0"/>
            </a:endParaRPr>
          </a:p>
        </p:txBody>
      </p:sp>
      <p:sp>
        <p:nvSpPr>
          <p:cNvPr id="4" name="CuadroTexto 3">
            <a:extLst>
              <a:ext uri="{FF2B5EF4-FFF2-40B4-BE49-F238E27FC236}">
                <a16:creationId xmlns:a16="http://schemas.microsoft.com/office/drawing/2014/main" id="{0C6B621C-98FD-4C49-279B-D8E0149613DC}"/>
              </a:ext>
            </a:extLst>
          </p:cNvPr>
          <p:cNvSpPr txBox="1"/>
          <p:nvPr/>
        </p:nvSpPr>
        <p:spPr>
          <a:xfrm>
            <a:off x="-11238" y="6157787"/>
            <a:ext cx="12192000" cy="646331"/>
          </a:xfrm>
          <a:prstGeom prst="rect">
            <a:avLst/>
          </a:prstGeom>
          <a:solidFill>
            <a:schemeClr val="bg1"/>
          </a:solidFill>
        </p:spPr>
        <p:txBody>
          <a:bodyPr wrap="square" rtlCol="0">
            <a:spAutoFit/>
          </a:bodyPr>
          <a:lstStyle/>
          <a:p>
            <a:pPr marL="457200" indent="-228600" algn="just">
              <a:buAutoNum type="arabicParenBoth"/>
            </a:pPr>
            <a:r>
              <a:rPr lang="en-US" sz="12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Current status of the use of antibiotics and the antimicrobial resistance in the </a:t>
            </a:r>
            <a:r>
              <a:rPr lang="en-US" sz="1200" b="1" dirty="0" err="1">
                <a:solidFill>
                  <a:srgbClr val="000000"/>
                </a:solidFill>
                <a:effectLst/>
                <a:latin typeface="Aptos" panose="020B0004020202020204" pitchFamily="34" charset="0"/>
                <a:ea typeface="Times New Roman" panose="02020603050405020304" pitchFamily="18" charset="0"/>
                <a:cs typeface="Aptos" panose="020B0004020202020204" pitchFamily="34" charset="0"/>
              </a:rPr>
              <a:t>chilean</a:t>
            </a:r>
            <a:r>
              <a:rPr lang="en-US" sz="12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salmon farms.</a:t>
            </a:r>
            <a:r>
              <a:rPr lang="en-US" sz="1200" b="1" i="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r>
              <a:rPr lang="en-US" sz="1200" b="1" dirty="0">
                <a:effectLst/>
                <a:latin typeface="Aptos" panose="020B0004020202020204" pitchFamily="34" charset="0"/>
                <a:ea typeface="Times New Roman" panose="02020603050405020304" pitchFamily="18" charset="0"/>
                <a:cs typeface="Aptos" panose="020B0004020202020204" pitchFamily="34" charset="0"/>
              </a:rPr>
              <a:t>Claudio D. Miranda et al. </a:t>
            </a:r>
            <a:r>
              <a:rPr lang="en-US" sz="1200" b="1" dirty="0">
                <a:solidFill>
                  <a:srgbClr val="4C4C4C"/>
                </a:solidFill>
                <a:effectLst/>
                <a:latin typeface="Aptos" panose="020B0004020202020204" pitchFamily="34" charset="0"/>
                <a:ea typeface="Times New Roman" panose="02020603050405020304" pitchFamily="18" charset="0"/>
                <a:cs typeface="Aptos" panose="020B0004020202020204" pitchFamily="34" charset="0"/>
              </a:rPr>
              <a:t>Frontiers in Microbiology | </a:t>
            </a:r>
            <a:r>
              <a:rPr lang="en-US" sz="1200" b="1" dirty="0" err="1">
                <a:solidFill>
                  <a:srgbClr val="4C4C4C"/>
                </a:solidFill>
                <a:effectLst/>
                <a:latin typeface="Aptos" panose="020B0004020202020204" pitchFamily="34" charset="0"/>
                <a:ea typeface="Times New Roman" panose="02020603050405020304" pitchFamily="18" charset="0"/>
                <a:cs typeface="Aptos" panose="020B0004020202020204" pitchFamily="34" charset="0"/>
              </a:rPr>
              <a:t>www.frontiersin.org</a:t>
            </a:r>
            <a:r>
              <a:rPr lang="en-US" sz="1200" b="1" dirty="0">
                <a:solidFill>
                  <a:srgbClr val="4C4C4C"/>
                </a:solidFill>
                <a:effectLst/>
                <a:latin typeface="Aptos" panose="020B0004020202020204" pitchFamily="34" charset="0"/>
                <a:ea typeface="Times New Roman" panose="02020603050405020304" pitchFamily="18" charset="0"/>
                <a:cs typeface="Aptos" panose="020B0004020202020204" pitchFamily="34" charset="0"/>
              </a:rPr>
              <a:t> June 2018 | Volume 9 | Article 1284   </a:t>
            </a:r>
            <a:r>
              <a:rPr lang="en-US" sz="1200" b="1" dirty="0" err="1">
                <a:effectLst/>
                <a:latin typeface="Aptos" panose="020B0004020202020204" pitchFamily="34" charset="0"/>
                <a:ea typeface="Times New Roman" panose="02020603050405020304" pitchFamily="18" charset="0"/>
                <a:cs typeface="Aptos" panose="020B0004020202020204" pitchFamily="34" charset="0"/>
              </a:rPr>
              <a:t>doi</a:t>
            </a:r>
            <a:r>
              <a:rPr lang="en-US" sz="1200" b="1" dirty="0">
                <a:effectLst/>
                <a:latin typeface="Aptos" panose="020B0004020202020204" pitchFamily="34" charset="0"/>
                <a:ea typeface="Times New Roman" panose="02020603050405020304" pitchFamily="18" charset="0"/>
                <a:cs typeface="Aptos" panose="020B0004020202020204" pitchFamily="34" charset="0"/>
              </a:rPr>
              <a:t>: 10.3389/fmicb.2018.01284 </a:t>
            </a:r>
          </a:p>
          <a:p>
            <a:pPr marL="457200" indent="-228600" algn="just">
              <a:buFontTx/>
              <a:buAutoNum type="arabicParenBoth"/>
            </a:pPr>
            <a:r>
              <a:rPr lang="es-CL" sz="12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Código sanitario para los animales acuáticos (2022). Organización Mundial de Sanidad Animal. OMSA.</a:t>
            </a:r>
            <a:endParaRPr lang="es-CL"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902260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8C248D78-8F84-9D9E-709E-A9121AB4307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4AD50177-29A5-E61C-9CA1-0ED8EA8CDAEC}"/>
              </a:ext>
            </a:extLst>
          </p:cNvPr>
          <p:cNvSpPr txBox="1"/>
          <p:nvPr/>
        </p:nvSpPr>
        <p:spPr>
          <a:xfrm>
            <a:off x="341131" y="261700"/>
            <a:ext cx="10902652" cy="1200329"/>
          </a:xfrm>
          <a:prstGeom prst="rect">
            <a:avLst/>
          </a:prstGeom>
          <a:solidFill>
            <a:srgbClr val="D6FE52"/>
          </a:solidFill>
        </p:spPr>
        <p:txBody>
          <a:bodyPr wrap="square" rtlCol="0">
            <a:spAutoFit/>
          </a:bodyPr>
          <a:lstStyle/>
          <a:p>
            <a:pPr algn="ctr"/>
            <a:r>
              <a:rPr lang="es-CL" sz="3600" b="1" dirty="0"/>
              <a:t>CONSECUENCIAS DE LA CONTAMINACIÓN CON ANTIBIÓTICOS.</a:t>
            </a:r>
          </a:p>
        </p:txBody>
      </p:sp>
      <p:sp>
        <p:nvSpPr>
          <p:cNvPr id="3" name="CuadroTexto 2">
            <a:extLst>
              <a:ext uri="{FF2B5EF4-FFF2-40B4-BE49-F238E27FC236}">
                <a16:creationId xmlns:a16="http://schemas.microsoft.com/office/drawing/2014/main" id="{FFBAD85D-FB8E-44C4-4551-EFFDEE804638}"/>
              </a:ext>
            </a:extLst>
          </p:cNvPr>
          <p:cNvSpPr txBox="1"/>
          <p:nvPr/>
        </p:nvSpPr>
        <p:spPr>
          <a:xfrm>
            <a:off x="0" y="1635283"/>
            <a:ext cx="11914033" cy="4247317"/>
          </a:xfrm>
          <a:prstGeom prst="rect">
            <a:avLst/>
          </a:prstGeom>
          <a:noFill/>
        </p:spPr>
        <p:txBody>
          <a:bodyPr wrap="square" rtlCol="0">
            <a:spAutoFit/>
          </a:bodyPr>
          <a:lstStyle/>
          <a:p>
            <a:pPr algn="just"/>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Varios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estudios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han</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indicado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la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existencia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de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una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gran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diversidad</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de genes de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resistencia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lo que ha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llevado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sugerir</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que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el</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medio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ambiente</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es un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reservorio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y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una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fuente</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importante</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de genes de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resistencia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antibióticos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(ARG)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nuevos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y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emergentes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t>
            </a:r>
          </a:p>
          <a:p>
            <a:pPr algn="just"/>
            <a:endParaRPr lang="en-US" b="1" dirty="0">
              <a:solidFill>
                <a:srgbClr val="282828"/>
              </a:solidFill>
              <a:highlight>
                <a:srgbClr val="FFFF00"/>
              </a:highlight>
              <a:latin typeface="Aptos" panose="020B0004020202020204" pitchFamily="34" charset="0"/>
              <a:ea typeface="Aptos" panose="020B0004020202020204" pitchFamily="34" charset="0"/>
              <a:cs typeface="Aptos" panose="020B0004020202020204" pitchFamily="34" charset="0"/>
            </a:endParaRPr>
          </a:p>
          <a:p>
            <a:pPr algn="just"/>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El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término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resistoma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se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propuso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para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ayudar</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comprender</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el</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origen</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la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evolución</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y la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aparición</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de la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resistencia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antibióticos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y se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definió</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como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el</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conjunto de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todos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genes que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podrían</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contribuir</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 la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resistencia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antimicrobianos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El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resistoma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abarca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no solo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genes que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codifican</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la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resistencia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antimicrobianos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asociada</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patógenos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bacterianos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sino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que también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incluye</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todos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genes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presentes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especies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no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patógenas</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que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dominan</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el</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entorno</a:t>
            </a:r>
            <a:r>
              <a:rPr lang="en-US" sz="1800" b="1" dirty="0">
                <a:solidFill>
                  <a:srgbClr val="282828"/>
                </a:solidFill>
                <a:effectLst/>
                <a:highlight>
                  <a:srgbClr val="FFFF00"/>
                </a:highlight>
                <a:latin typeface="Aptos" panose="020B0004020202020204" pitchFamily="34" charset="0"/>
                <a:ea typeface="Aptos" panose="020B0004020202020204" pitchFamily="34" charset="0"/>
                <a:cs typeface="Aptos" panose="020B0004020202020204" pitchFamily="34" charset="0"/>
              </a:rPr>
              <a:t> natural (1).</a:t>
            </a:r>
          </a:p>
          <a:p>
            <a:pPr algn="just"/>
            <a:endParaRPr lang="en-US" b="1" dirty="0">
              <a:solidFill>
                <a:srgbClr val="282828"/>
              </a:solidFill>
              <a:highlight>
                <a:srgbClr val="FFFF00"/>
              </a:highlight>
              <a:latin typeface="Aptos" panose="020B0004020202020204" pitchFamily="34" charset="0"/>
            </a:endParaRPr>
          </a:p>
          <a:p>
            <a:pPr algn="just"/>
            <a:r>
              <a:rPr lang="en-US" b="1" dirty="0">
                <a:solidFill>
                  <a:srgbClr val="282828"/>
                </a:solidFill>
                <a:highlight>
                  <a:srgbClr val="00FFFF"/>
                </a:highlight>
                <a:latin typeface="Aptos" panose="020B0004020202020204" pitchFamily="34" charset="0"/>
              </a:rPr>
              <a:t>La </a:t>
            </a:r>
            <a:r>
              <a:rPr lang="en-US" b="1" dirty="0" err="1">
                <a:solidFill>
                  <a:srgbClr val="282828"/>
                </a:solidFill>
                <a:highlight>
                  <a:srgbClr val="00FFFF"/>
                </a:highlight>
                <a:latin typeface="Aptos" panose="020B0004020202020204" pitchFamily="34" charset="0"/>
              </a:rPr>
              <a:t>contaminación</a:t>
            </a:r>
            <a:r>
              <a:rPr lang="en-US" b="1" dirty="0">
                <a:solidFill>
                  <a:srgbClr val="282828"/>
                </a:solidFill>
                <a:highlight>
                  <a:srgbClr val="00FFFF"/>
                </a:highlight>
                <a:latin typeface="Aptos" panose="020B0004020202020204" pitchFamily="34" charset="0"/>
              </a:rPr>
              <a:t> </a:t>
            </a:r>
            <a:r>
              <a:rPr lang="en-US" b="1" dirty="0" err="1">
                <a:solidFill>
                  <a:srgbClr val="282828"/>
                </a:solidFill>
                <a:highlight>
                  <a:srgbClr val="00FFFF"/>
                </a:highlight>
                <a:latin typeface="Aptos" panose="020B0004020202020204" pitchFamily="34" charset="0"/>
              </a:rPr>
              <a:t>por</a:t>
            </a:r>
            <a:r>
              <a:rPr lang="en-US" b="1" dirty="0">
                <a:solidFill>
                  <a:srgbClr val="282828"/>
                </a:solidFill>
                <a:highlight>
                  <a:srgbClr val="00FFFF"/>
                </a:highlight>
                <a:latin typeface="Aptos" panose="020B0004020202020204" pitchFamily="34" charset="0"/>
              </a:rPr>
              <a:t> </a:t>
            </a:r>
            <a:r>
              <a:rPr lang="en-US" b="1" dirty="0" err="1">
                <a:solidFill>
                  <a:srgbClr val="282828"/>
                </a:solidFill>
                <a:highlight>
                  <a:srgbClr val="00FFFF"/>
                </a:highlight>
                <a:latin typeface="Aptos" panose="020B0004020202020204" pitchFamily="34" charset="0"/>
              </a:rPr>
              <a:t>antibióticos</a:t>
            </a:r>
            <a:r>
              <a:rPr lang="en-US" b="1" dirty="0">
                <a:solidFill>
                  <a:srgbClr val="282828"/>
                </a:solidFill>
                <a:highlight>
                  <a:srgbClr val="00FFFF"/>
                </a:highlight>
                <a:latin typeface="Aptos" panose="020B0004020202020204" pitchFamily="34" charset="0"/>
              </a:rPr>
              <a:t> altera las </a:t>
            </a:r>
            <a:r>
              <a:rPr lang="en-US" b="1" dirty="0" err="1">
                <a:solidFill>
                  <a:srgbClr val="282828"/>
                </a:solidFill>
                <a:highlight>
                  <a:srgbClr val="00FFFF"/>
                </a:highlight>
                <a:latin typeface="Aptos" panose="020B0004020202020204" pitchFamily="34" charset="0"/>
              </a:rPr>
              <a:t>comunidades</a:t>
            </a:r>
            <a:r>
              <a:rPr lang="en-US" b="1" dirty="0">
                <a:solidFill>
                  <a:srgbClr val="282828"/>
                </a:solidFill>
                <a:highlight>
                  <a:srgbClr val="00FFFF"/>
                </a:highlight>
                <a:latin typeface="Aptos" panose="020B0004020202020204" pitchFamily="34" charset="0"/>
              </a:rPr>
              <a:t> </a:t>
            </a:r>
            <a:r>
              <a:rPr lang="en-US" b="1" dirty="0" err="1">
                <a:solidFill>
                  <a:srgbClr val="282828"/>
                </a:solidFill>
                <a:highlight>
                  <a:srgbClr val="00FFFF"/>
                </a:highlight>
                <a:latin typeface="Aptos" panose="020B0004020202020204" pitchFamily="34" charset="0"/>
              </a:rPr>
              <a:t>microbiana</a:t>
            </a:r>
            <a:endParaRPr lang="en-US" b="1" dirty="0">
              <a:solidFill>
                <a:srgbClr val="282828"/>
              </a:solidFill>
              <a:highlight>
                <a:srgbClr val="00FFFF"/>
              </a:highlight>
              <a:latin typeface="Aptos" panose="020B0004020202020204" pitchFamily="34" charset="0"/>
            </a:endParaRPr>
          </a:p>
          <a:p>
            <a:pPr algn="just"/>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Diversidad</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microbiana</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y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funciones</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de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los</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ecosistema</a:t>
            </a:r>
            <a:endPar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endParaRPr>
          </a:p>
          <a:p>
            <a:pPr algn="just"/>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Contaminación</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y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toxicidad</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por</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antibióticos</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en</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organismos</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superiores</a:t>
            </a:r>
            <a:endParaRPr lang="es-CL" sz="1800" dirty="0">
              <a:effectLst/>
              <a:latin typeface="Aptos" panose="020B0004020202020204" pitchFamily="34" charset="0"/>
              <a:ea typeface="Times New Roman" panose="02020603050405020304" pitchFamily="18" charset="0"/>
            </a:endParaRPr>
          </a:p>
          <a:p>
            <a:pPr algn="just"/>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Efecto</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sobre</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los</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microbiomas</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del </a:t>
            </a:r>
            <a:r>
              <a:rPr lang="en-US" sz="1800" b="1" dirty="0" err="1">
                <a:effectLst/>
                <a:highlight>
                  <a:srgbClr val="00FFFF"/>
                </a:highlight>
                <a:latin typeface="Aptos" panose="020B0004020202020204" pitchFamily="34" charset="0"/>
                <a:ea typeface="Times New Roman" panose="02020603050405020304" pitchFamily="18" charset="0"/>
                <a:cs typeface="Aptos" panose="020B0004020202020204" pitchFamily="34" charset="0"/>
              </a:rPr>
              <a:t>huésped</a:t>
            </a:r>
            <a:r>
              <a:rPr lang="en-US" sz="1800" b="1" dirty="0">
                <a:effectLst/>
                <a:highlight>
                  <a:srgbClr val="00FFFF"/>
                </a:highlight>
                <a:latin typeface="Aptos" panose="020B0004020202020204" pitchFamily="34" charset="0"/>
                <a:ea typeface="Times New Roman" panose="02020603050405020304" pitchFamily="18" charset="0"/>
                <a:cs typeface="Aptos" panose="020B0004020202020204" pitchFamily="34" charset="0"/>
              </a:rPr>
              <a:t>  (2)</a:t>
            </a:r>
          </a:p>
          <a:p>
            <a:pPr algn="just"/>
            <a:r>
              <a:rPr lang="en-US" b="1" dirty="0" err="1">
                <a:highlight>
                  <a:srgbClr val="00FFFF"/>
                </a:highlight>
                <a:latin typeface="Aptos" panose="020B0004020202020204" pitchFamily="34" charset="0"/>
              </a:rPr>
              <a:t>Residuos</a:t>
            </a:r>
            <a:r>
              <a:rPr lang="en-US" b="1" dirty="0">
                <a:highlight>
                  <a:srgbClr val="00FFFF"/>
                </a:highlight>
                <a:latin typeface="Aptos" panose="020B0004020202020204" pitchFamily="34" charset="0"/>
              </a:rPr>
              <a:t> de </a:t>
            </a:r>
            <a:r>
              <a:rPr lang="en-US" b="1" dirty="0" err="1">
                <a:highlight>
                  <a:srgbClr val="00FFFF"/>
                </a:highlight>
                <a:latin typeface="Aptos" panose="020B0004020202020204" pitchFamily="34" charset="0"/>
              </a:rPr>
              <a:t>antibióticos</a:t>
            </a:r>
            <a:r>
              <a:rPr lang="en-US" b="1" dirty="0">
                <a:highlight>
                  <a:srgbClr val="00FFFF"/>
                </a:highlight>
                <a:latin typeface="Aptos" panose="020B0004020202020204" pitchFamily="34" charset="0"/>
              </a:rPr>
              <a:t>.</a:t>
            </a:r>
            <a:endParaRPr lang="es-CL" dirty="0">
              <a:latin typeface="Aptos" panose="020B0004020202020204" pitchFamily="34" charset="0"/>
            </a:endParaRPr>
          </a:p>
        </p:txBody>
      </p:sp>
      <p:sp>
        <p:nvSpPr>
          <p:cNvPr id="4" name="CuadroTexto 3">
            <a:extLst>
              <a:ext uri="{FF2B5EF4-FFF2-40B4-BE49-F238E27FC236}">
                <a16:creationId xmlns:a16="http://schemas.microsoft.com/office/drawing/2014/main" id="{712E88D2-4142-7A46-7462-847200E45E71}"/>
              </a:ext>
            </a:extLst>
          </p:cNvPr>
          <p:cNvSpPr txBox="1"/>
          <p:nvPr/>
        </p:nvSpPr>
        <p:spPr>
          <a:xfrm>
            <a:off x="0" y="6027003"/>
            <a:ext cx="12192000" cy="830997"/>
          </a:xfrm>
          <a:prstGeom prst="rect">
            <a:avLst/>
          </a:prstGeom>
          <a:solidFill>
            <a:schemeClr val="bg1"/>
          </a:solidFill>
        </p:spPr>
        <p:txBody>
          <a:bodyPr wrap="square" rtlCol="0">
            <a:spAutoFit/>
          </a:bodyPr>
          <a:lstStyle/>
          <a:p>
            <a:pPr marL="457200" indent="-228600" algn="just">
              <a:buAutoNum type="arabicParenBoth"/>
            </a:pPr>
            <a:r>
              <a:rPr lang="en-US" sz="12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Current status of the use of antibiotics and the antimicrobial resistance in the </a:t>
            </a:r>
            <a:r>
              <a:rPr lang="en-US" sz="1200" b="1" dirty="0" err="1">
                <a:solidFill>
                  <a:srgbClr val="000000"/>
                </a:solidFill>
                <a:effectLst/>
                <a:latin typeface="Aptos" panose="020B0004020202020204" pitchFamily="34" charset="0"/>
                <a:ea typeface="Times New Roman" panose="02020603050405020304" pitchFamily="18" charset="0"/>
                <a:cs typeface="Aptos" panose="020B0004020202020204" pitchFamily="34" charset="0"/>
              </a:rPr>
              <a:t>chilean</a:t>
            </a:r>
            <a:r>
              <a:rPr lang="en-US" sz="12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salmon farms.</a:t>
            </a:r>
            <a:r>
              <a:rPr lang="en-US" sz="1200" b="1" i="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r>
              <a:rPr lang="en-US" sz="1200" b="1" dirty="0">
                <a:effectLst/>
                <a:latin typeface="Aptos" panose="020B0004020202020204" pitchFamily="34" charset="0"/>
                <a:ea typeface="Times New Roman" panose="02020603050405020304" pitchFamily="18" charset="0"/>
                <a:cs typeface="Aptos" panose="020B0004020202020204" pitchFamily="34" charset="0"/>
              </a:rPr>
              <a:t>Claudio D. Miranda et al. </a:t>
            </a:r>
            <a:r>
              <a:rPr lang="en-US" sz="1200" b="1" dirty="0">
                <a:solidFill>
                  <a:srgbClr val="4C4C4C"/>
                </a:solidFill>
                <a:effectLst/>
                <a:latin typeface="Aptos" panose="020B0004020202020204" pitchFamily="34" charset="0"/>
                <a:ea typeface="Times New Roman" panose="02020603050405020304" pitchFamily="18" charset="0"/>
                <a:cs typeface="Aptos" panose="020B0004020202020204" pitchFamily="34" charset="0"/>
              </a:rPr>
              <a:t>Frontiers in Microbiology | </a:t>
            </a:r>
            <a:r>
              <a:rPr lang="en-US" sz="1200" b="1" dirty="0" err="1">
                <a:solidFill>
                  <a:srgbClr val="4C4C4C"/>
                </a:solidFill>
                <a:effectLst/>
                <a:latin typeface="Aptos" panose="020B0004020202020204" pitchFamily="34" charset="0"/>
                <a:ea typeface="Times New Roman" panose="02020603050405020304" pitchFamily="18" charset="0"/>
                <a:cs typeface="Aptos" panose="020B0004020202020204" pitchFamily="34" charset="0"/>
              </a:rPr>
              <a:t>www.frontiersin.org</a:t>
            </a:r>
            <a:r>
              <a:rPr lang="en-US" sz="1200" b="1" dirty="0">
                <a:solidFill>
                  <a:srgbClr val="4C4C4C"/>
                </a:solidFill>
                <a:effectLst/>
                <a:latin typeface="Aptos" panose="020B0004020202020204" pitchFamily="34" charset="0"/>
                <a:ea typeface="Times New Roman" panose="02020603050405020304" pitchFamily="18" charset="0"/>
                <a:cs typeface="Aptos" panose="020B0004020202020204" pitchFamily="34" charset="0"/>
              </a:rPr>
              <a:t> June 2018 | Volume 9 | Article 1284   </a:t>
            </a:r>
            <a:r>
              <a:rPr lang="en-US" sz="1200" b="1" dirty="0" err="1">
                <a:effectLst/>
                <a:latin typeface="Aptos" panose="020B0004020202020204" pitchFamily="34" charset="0"/>
                <a:ea typeface="Times New Roman" panose="02020603050405020304" pitchFamily="18" charset="0"/>
                <a:cs typeface="Aptos" panose="020B0004020202020204" pitchFamily="34" charset="0"/>
              </a:rPr>
              <a:t>doi</a:t>
            </a:r>
            <a:r>
              <a:rPr lang="en-US" sz="1200" b="1" dirty="0">
                <a:effectLst/>
                <a:latin typeface="Aptos" panose="020B0004020202020204" pitchFamily="34" charset="0"/>
                <a:ea typeface="Times New Roman" panose="02020603050405020304" pitchFamily="18" charset="0"/>
                <a:cs typeface="Aptos" panose="020B0004020202020204" pitchFamily="34" charset="0"/>
              </a:rPr>
              <a:t>: 10.3389/fmicb.2018.01284 </a:t>
            </a:r>
          </a:p>
          <a:p>
            <a:pPr marL="457200" indent="-228600" algn="just">
              <a:buFontTx/>
              <a:buAutoNum type="arabicParenBoth"/>
            </a:pPr>
            <a:r>
              <a:rPr lang="en-US" sz="1200" b="1" dirty="0">
                <a:effectLst/>
                <a:latin typeface="Aptos" panose="020B0004020202020204" pitchFamily="34" charset="0"/>
                <a:ea typeface="Times New Roman" panose="02020603050405020304" pitchFamily="18" charset="0"/>
                <a:cs typeface="Aptos" panose="020B0004020202020204" pitchFamily="34" charset="0"/>
              </a:rPr>
              <a:t>Antibiotic pollution in the environment: from microbial ecology to public policy.  Susanne a. Kraemer et al. Microorganisms 2019, 7, 180; doi:10.3390/microorganisms7060180 </a:t>
            </a:r>
          </a:p>
        </p:txBody>
      </p:sp>
    </p:spTree>
    <p:extLst>
      <p:ext uri="{BB962C8B-B14F-4D97-AF65-F5344CB8AC3E}">
        <p14:creationId xmlns:p14="http://schemas.microsoft.com/office/powerpoint/2010/main" val="6941104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BEB1CF6D-4465-0661-E10A-EB5DD85D2A1D}"/>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AF8B7312-C2EB-7C2F-BFDA-FB1268DAF4E5}"/>
              </a:ext>
            </a:extLst>
          </p:cNvPr>
          <p:cNvSpPr txBox="1"/>
          <p:nvPr/>
        </p:nvSpPr>
        <p:spPr>
          <a:xfrm>
            <a:off x="341131" y="261700"/>
            <a:ext cx="10902652" cy="1200329"/>
          </a:xfrm>
          <a:prstGeom prst="rect">
            <a:avLst/>
          </a:prstGeom>
          <a:solidFill>
            <a:srgbClr val="D6FE52"/>
          </a:solidFill>
        </p:spPr>
        <p:txBody>
          <a:bodyPr wrap="square" rtlCol="0">
            <a:spAutoFit/>
          </a:bodyPr>
          <a:lstStyle/>
          <a:p>
            <a:pPr algn="ctr"/>
            <a:r>
              <a:rPr lang="es-CL" sz="3600" b="1" dirty="0"/>
              <a:t>CONSECUENCIAS DE LA CONTAMINACIÓN CON ANTIBIÓTICOS.</a:t>
            </a:r>
          </a:p>
        </p:txBody>
      </p:sp>
      <p:sp>
        <p:nvSpPr>
          <p:cNvPr id="3" name="CuadroTexto 2">
            <a:extLst>
              <a:ext uri="{FF2B5EF4-FFF2-40B4-BE49-F238E27FC236}">
                <a16:creationId xmlns:a16="http://schemas.microsoft.com/office/drawing/2014/main" id="{58E741A0-6B8E-B1A0-4EFA-E07A46031877}"/>
              </a:ext>
            </a:extLst>
          </p:cNvPr>
          <p:cNvSpPr txBox="1"/>
          <p:nvPr/>
        </p:nvSpPr>
        <p:spPr>
          <a:xfrm>
            <a:off x="235527" y="1884218"/>
            <a:ext cx="11790218" cy="3693319"/>
          </a:xfrm>
          <a:prstGeom prst="rect">
            <a:avLst/>
          </a:prstGeom>
          <a:noFill/>
        </p:spPr>
        <p:txBody>
          <a:bodyPr wrap="square" rtlCol="0">
            <a:spAutoFit/>
          </a:bodyPr>
          <a:lstStyle/>
          <a:p>
            <a:pPr algn="just"/>
            <a:endParaRPr lang="en-US" b="1" dirty="0">
              <a:highlight>
                <a:srgbClr val="FFFF00"/>
              </a:highlight>
              <a:latin typeface="Aptos" panose="020B0004020202020204" pitchFamily="34" charset="0"/>
              <a:ea typeface="Aptos" panose="020B0004020202020204" pitchFamily="34" charset="0"/>
              <a:cs typeface="Aptos" panose="020B0004020202020204" pitchFamily="34" charset="0"/>
            </a:endParaRPr>
          </a:p>
          <a:p>
            <a:pPr algn="just"/>
            <a:endParaRPr lang="en-US" b="1" dirty="0">
              <a:highlight>
                <a:srgbClr val="FFFF00"/>
              </a:highlight>
              <a:latin typeface="Aptos" panose="020B0004020202020204" pitchFamily="34" charset="0"/>
              <a:ea typeface="Aptos" panose="020B0004020202020204" pitchFamily="34" charset="0"/>
              <a:cs typeface="Aptos" panose="020B0004020202020204" pitchFamily="34" charset="0"/>
            </a:endParaRPr>
          </a:p>
          <a:p>
            <a:pPr algn="just"/>
            <a:r>
              <a:rPr lang="en-US" b="1" dirty="0" err="1">
                <a:highlight>
                  <a:srgbClr val="FFFF00"/>
                </a:highlight>
                <a:latin typeface="Aptos" panose="020B0004020202020204" pitchFamily="34" charset="0"/>
                <a:ea typeface="Aptos" panose="020B0004020202020204" pitchFamily="34" charset="0"/>
                <a:cs typeface="Aptos" panose="020B0004020202020204" pitchFamily="34" charset="0"/>
              </a:rPr>
              <a:t>Aproximadamente</a:t>
            </a:r>
            <a:r>
              <a:rPr lang="en-US" b="1" dirty="0">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b="1" dirty="0" err="1">
                <a:highlight>
                  <a:srgbClr val="FFFF00"/>
                </a:highlight>
                <a:latin typeface="Aptos" panose="020B0004020202020204" pitchFamily="34" charset="0"/>
                <a:ea typeface="Aptos" panose="020B0004020202020204" pitchFamily="34" charset="0"/>
                <a:cs typeface="Aptos" panose="020B0004020202020204" pitchFamily="34" charset="0"/>
              </a:rPr>
              <a:t>el</a:t>
            </a:r>
            <a:r>
              <a:rPr lang="en-US" b="1" dirty="0">
                <a:highlight>
                  <a:srgbClr val="FFFF00"/>
                </a:highlight>
                <a:latin typeface="Aptos" panose="020B0004020202020204" pitchFamily="34" charset="0"/>
                <a:ea typeface="Aptos" panose="020B0004020202020204" pitchFamily="34" charset="0"/>
                <a:cs typeface="Aptos" panose="020B0004020202020204" pitchFamily="34" charset="0"/>
              </a:rPr>
              <a:t> 80% de </a:t>
            </a:r>
            <a:r>
              <a:rPr lang="en-US" b="1" dirty="0" err="1">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b="1" dirty="0">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b="1" dirty="0" err="1">
                <a:highlight>
                  <a:srgbClr val="FFFF00"/>
                </a:highlight>
                <a:latin typeface="Aptos" panose="020B0004020202020204" pitchFamily="34" charset="0"/>
                <a:ea typeface="Aptos" panose="020B0004020202020204" pitchFamily="34" charset="0"/>
                <a:cs typeface="Aptos" panose="020B0004020202020204" pitchFamily="34" charset="0"/>
              </a:rPr>
              <a:t>antimicrobianos</a:t>
            </a:r>
            <a:r>
              <a:rPr lang="en-US" b="1" dirty="0">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b="1" dirty="0" err="1">
                <a:highlight>
                  <a:srgbClr val="FFFF00"/>
                </a:highlight>
                <a:latin typeface="Aptos" panose="020B0004020202020204" pitchFamily="34" charset="0"/>
                <a:ea typeface="Aptos" panose="020B0004020202020204" pitchFamily="34" charset="0"/>
                <a:cs typeface="Aptos" panose="020B0004020202020204" pitchFamily="34" charset="0"/>
              </a:rPr>
              <a:t>utilizados</a:t>
            </a:r>
            <a:r>
              <a:rPr lang="en-US" b="1" dirty="0">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b="1" dirty="0" err="1">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b="1" dirty="0">
                <a:highlight>
                  <a:srgbClr val="FFFF00"/>
                </a:highlight>
                <a:latin typeface="Aptos" panose="020B0004020202020204" pitchFamily="34" charset="0"/>
                <a:ea typeface="Aptos" panose="020B0004020202020204" pitchFamily="34" charset="0"/>
                <a:cs typeface="Aptos" panose="020B0004020202020204" pitchFamily="34" charset="0"/>
              </a:rPr>
              <a:t> la </a:t>
            </a:r>
            <a:r>
              <a:rPr lang="en-US" b="1" dirty="0" err="1">
                <a:highlight>
                  <a:srgbClr val="FFFF00"/>
                </a:highlight>
                <a:latin typeface="Aptos" panose="020B0004020202020204" pitchFamily="34" charset="0"/>
                <a:ea typeface="Aptos" panose="020B0004020202020204" pitchFamily="34" charset="0"/>
                <a:cs typeface="Aptos" panose="020B0004020202020204" pitchFamily="34" charset="0"/>
              </a:rPr>
              <a:t>acuicultura</a:t>
            </a:r>
            <a:r>
              <a:rPr lang="en-US" b="1" dirty="0">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b="1" dirty="0" err="1">
                <a:highlight>
                  <a:srgbClr val="FFFF00"/>
                </a:highlight>
                <a:latin typeface="Aptos" panose="020B0004020202020204" pitchFamily="34" charset="0"/>
                <a:ea typeface="Aptos" panose="020B0004020202020204" pitchFamily="34" charset="0"/>
                <a:cs typeface="Aptos" panose="020B0004020202020204" pitchFamily="34" charset="0"/>
              </a:rPr>
              <a:t>ingresan</a:t>
            </a:r>
            <a:r>
              <a:rPr lang="en-US" b="1" dirty="0">
                <a:highlight>
                  <a:srgbClr val="FFFF00"/>
                </a:highlight>
                <a:latin typeface="Aptos" panose="020B0004020202020204" pitchFamily="34" charset="0"/>
                <a:ea typeface="Aptos" panose="020B0004020202020204" pitchFamily="34" charset="0"/>
                <a:cs typeface="Aptos" panose="020B0004020202020204" pitchFamily="34" charset="0"/>
              </a:rPr>
              <a:t> al medio </a:t>
            </a:r>
            <a:r>
              <a:rPr lang="en-US" b="1" dirty="0" err="1">
                <a:highlight>
                  <a:srgbClr val="FFFF00"/>
                </a:highlight>
                <a:latin typeface="Aptos" panose="020B0004020202020204" pitchFamily="34" charset="0"/>
                <a:ea typeface="Aptos" panose="020B0004020202020204" pitchFamily="34" charset="0"/>
                <a:cs typeface="Aptos" panose="020B0004020202020204" pitchFamily="34" charset="0"/>
              </a:rPr>
              <a:t>ambiente</a:t>
            </a:r>
            <a:r>
              <a:rPr lang="en-US" b="1" dirty="0">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b="1" dirty="0" err="1">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b="1" dirty="0">
                <a:highlight>
                  <a:srgbClr val="FFFF00"/>
                </a:highlight>
                <a:latin typeface="Aptos" panose="020B0004020202020204" pitchFamily="34" charset="0"/>
                <a:ea typeface="Aptos" panose="020B0004020202020204" pitchFamily="34" charset="0"/>
                <a:cs typeface="Aptos" panose="020B0004020202020204" pitchFamily="34" charset="0"/>
              </a:rPr>
              <a:t> forma </a:t>
            </a:r>
            <a:r>
              <a:rPr lang="en-US" b="1" dirty="0" err="1">
                <a:highlight>
                  <a:srgbClr val="FFFF00"/>
                </a:highlight>
                <a:latin typeface="Aptos" panose="020B0004020202020204" pitchFamily="34" charset="0"/>
                <a:ea typeface="Aptos" panose="020B0004020202020204" pitchFamily="34" charset="0"/>
                <a:cs typeface="Aptos" panose="020B0004020202020204" pitchFamily="34" charset="0"/>
              </a:rPr>
              <a:t>activa</a:t>
            </a:r>
            <a:endParaRPr lang="en-US" b="1" dirty="0">
              <a:highlight>
                <a:srgbClr val="FFFF00"/>
              </a:highlight>
              <a:latin typeface="Aptos" panose="020B0004020202020204" pitchFamily="34" charset="0"/>
              <a:ea typeface="Aptos" panose="020B0004020202020204" pitchFamily="34" charset="0"/>
              <a:cs typeface="Aptos" panose="020B0004020202020204" pitchFamily="34" charset="0"/>
            </a:endParaRPr>
          </a:p>
          <a:p>
            <a:pPr algn="just"/>
            <a:endParaRPr lang="en-US" b="1" dirty="0">
              <a:highlight>
                <a:srgbClr val="FFFF00"/>
              </a:highlight>
              <a:latin typeface="Aptos" panose="020B0004020202020204" pitchFamily="34" charset="0"/>
              <a:ea typeface="Aptos" panose="020B0004020202020204" pitchFamily="34" charset="0"/>
              <a:cs typeface="Aptos" panose="020B0004020202020204" pitchFamily="34" charset="0"/>
            </a:endParaRPr>
          </a:p>
          <a:p>
            <a:pPr algn="just"/>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Otro</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tema</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importante</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es la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aplicación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de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lodos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por</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ejemplo</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lodos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de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salmón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suelos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agrícolas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que,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si</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bien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tienen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aspectos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positivos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de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fertilización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también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pueden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representar</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una</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fuente</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potencial</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de mayor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difusión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ambiental</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de ARG </a:t>
            </a:r>
            <a:r>
              <a:rPr lang="en-US" b="1" dirty="0">
                <a:highlight>
                  <a:srgbClr val="FFFF00"/>
                </a:highlight>
                <a:latin typeface="Aptos" panose="020B0004020202020204" pitchFamily="34" charset="0"/>
                <a:ea typeface="Aptos" panose="020B0004020202020204" pitchFamily="34" charset="0"/>
                <a:cs typeface="Aptos" panose="020B0004020202020204" pitchFamily="34" charset="0"/>
              </a:rPr>
              <a:t> (1).</a:t>
            </a:r>
          </a:p>
          <a:p>
            <a:pPr algn="just"/>
            <a:endParaRPr lang="en-US" b="1" dirty="0">
              <a:highlight>
                <a:srgbClr val="FFFF00"/>
              </a:highlight>
              <a:latin typeface="Aptos" panose="020B0004020202020204" pitchFamily="34" charset="0"/>
            </a:endParaRPr>
          </a:p>
          <a:p>
            <a:pPr algn="just"/>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Se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han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realizado</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varios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estudios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moleculares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sobre</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bacterias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resistentes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antimicrobianos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la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acuicultura</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de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salmón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Chile,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pero</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la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mayoría</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se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han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centrado</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la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acuicultura</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de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salmónidos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marinos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lugar</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de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la de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agua</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dulce.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Esto</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no es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sorprendente</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ya</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que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más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del 95% de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los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antimicrobianos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utilizados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la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acuicultura</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chilena</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se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utilizan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la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acuicultura</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de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salmón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marino</a:t>
            </a:r>
            <a:r>
              <a:rPr lang="en-US" b="1" dirty="0">
                <a:highlight>
                  <a:srgbClr val="FFFF00"/>
                </a:highlight>
                <a:latin typeface="Aptos" panose="020B0004020202020204" pitchFamily="34" charset="0"/>
                <a:ea typeface="Aptos" panose="020B0004020202020204" pitchFamily="34" charset="0"/>
                <a:cs typeface="Aptos" panose="020B0004020202020204" pitchFamily="34" charset="0"/>
              </a:rPr>
              <a:t> (2)</a:t>
            </a:r>
            <a:endParaRPr lang="es-CL" dirty="0"/>
          </a:p>
        </p:txBody>
      </p:sp>
      <p:sp>
        <p:nvSpPr>
          <p:cNvPr id="4" name="CuadroTexto 3">
            <a:extLst>
              <a:ext uri="{FF2B5EF4-FFF2-40B4-BE49-F238E27FC236}">
                <a16:creationId xmlns:a16="http://schemas.microsoft.com/office/drawing/2014/main" id="{D8E564E5-D13E-1F87-2727-0FF6860B48F5}"/>
              </a:ext>
            </a:extLst>
          </p:cNvPr>
          <p:cNvSpPr txBox="1"/>
          <p:nvPr/>
        </p:nvSpPr>
        <p:spPr>
          <a:xfrm>
            <a:off x="0" y="6027003"/>
            <a:ext cx="12192000" cy="830997"/>
          </a:xfrm>
          <a:prstGeom prst="rect">
            <a:avLst/>
          </a:prstGeom>
          <a:solidFill>
            <a:schemeClr val="bg1"/>
          </a:solidFill>
        </p:spPr>
        <p:txBody>
          <a:bodyPr wrap="square" rtlCol="0">
            <a:spAutoFit/>
          </a:bodyPr>
          <a:lstStyle/>
          <a:p>
            <a:pPr marL="228600" indent="-228600" algn="just">
              <a:buAutoNum type="arabicParenBoth"/>
            </a:pPr>
            <a:r>
              <a:rPr lang="en-US" sz="1200" b="1" dirty="0">
                <a:effectLst/>
                <a:latin typeface="Aptos" panose="020B0004020202020204" pitchFamily="34" charset="0"/>
                <a:ea typeface="Times New Roman" panose="02020603050405020304" pitchFamily="18" charset="0"/>
                <a:cs typeface="Aptos" panose="020B0004020202020204" pitchFamily="34" charset="0"/>
              </a:rPr>
              <a:t>The use of antibiotics and antimicrobial resistance in veterinary medicine, a complex phenomenon: a narrative review  </a:t>
            </a:r>
            <a:r>
              <a:rPr lang="en-US" sz="1200" b="1" dirty="0" err="1">
                <a:effectLst/>
                <a:latin typeface="Aptos" panose="020B0004020202020204" pitchFamily="34" charset="0"/>
                <a:ea typeface="Times New Roman" panose="02020603050405020304" pitchFamily="18" charset="0"/>
                <a:cs typeface="Aptos" panose="020B0004020202020204" pitchFamily="34" charset="0"/>
              </a:rPr>
              <a:t>aAice</a:t>
            </a:r>
            <a:r>
              <a:rPr lang="en-US" sz="1200" b="1" dirty="0">
                <a:effectLst/>
                <a:latin typeface="Aptos" panose="020B0004020202020204" pitchFamily="34" charset="0"/>
                <a:ea typeface="Times New Roman" panose="02020603050405020304" pitchFamily="18" charset="0"/>
                <a:cs typeface="Aptos" panose="020B0004020202020204" pitchFamily="34" charset="0"/>
              </a:rPr>
              <a:t> </a:t>
            </a:r>
            <a:r>
              <a:rPr lang="en-US" sz="1200" b="1" dirty="0" err="1">
                <a:effectLst/>
                <a:latin typeface="Aptos" panose="020B0004020202020204" pitchFamily="34" charset="0"/>
                <a:ea typeface="Times New Roman" panose="02020603050405020304" pitchFamily="18" charset="0"/>
                <a:cs typeface="Aptos" panose="020B0004020202020204" pitchFamily="34" charset="0"/>
              </a:rPr>
              <a:t>Caneschi</a:t>
            </a:r>
            <a:r>
              <a:rPr lang="en-US" sz="1200" b="1" dirty="0">
                <a:effectLst/>
                <a:latin typeface="Aptos" panose="020B0004020202020204" pitchFamily="34" charset="0"/>
                <a:ea typeface="Times New Roman" panose="02020603050405020304" pitchFamily="18" charset="0"/>
                <a:cs typeface="Aptos" panose="020B0004020202020204" pitchFamily="34" charset="0"/>
              </a:rPr>
              <a:t>. Et al. Antibiotics 2023, 12, 487. https://</a:t>
            </a:r>
            <a:r>
              <a:rPr lang="en-US" sz="1200" b="1" dirty="0" err="1">
                <a:effectLst/>
                <a:latin typeface="Aptos" panose="020B0004020202020204" pitchFamily="34" charset="0"/>
                <a:ea typeface="Times New Roman" panose="02020603050405020304" pitchFamily="18" charset="0"/>
                <a:cs typeface="Aptos" panose="020B0004020202020204" pitchFamily="34" charset="0"/>
              </a:rPr>
              <a:t>doi.org</a:t>
            </a:r>
            <a:r>
              <a:rPr lang="en-US" sz="1200" b="1" dirty="0">
                <a:effectLst/>
                <a:latin typeface="Aptos" panose="020B0004020202020204" pitchFamily="34" charset="0"/>
                <a:ea typeface="Times New Roman" panose="02020603050405020304" pitchFamily="18" charset="0"/>
                <a:cs typeface="Aptos" panose="020B0004020202020204" pitchFamily="34" charset="0"/>
              </a:rPr>
              <a:t>/10.3390/ antibiotics12030487 </a:t>
            </a:r>
            <a:endParaRPr lang="es-CL" sz="1200" dirty="0">
              <a:latin typeface="Times New Roman" panose="02020603050405020304" pitchFamily="18" charset="0"/>
              <a:ea typeface="Times New Roman" panose="02020603050405020304" pitchFamily="18" charset="0"/>
            </a:endParaRPr>
          </a:p>
          <a:p>
            <a:pPr marL="342900" indent="-342900" algn="just">
              <a:buAutoNum type="arabicParenBoth"/>
            </a:pPr>
            <a:r>
              <a:rPr lang="en-US" sz="1200" b="1" dirty="0">
                <a:effectLst/>
                <a:latin typeface="Aptos" panose="020B0004020202020204" pitchFamily="34" charset="0"/>
                <a:ea typeface="Times New Roman" panose="02020603050405020304" pitchFamily="18" charset="0"/>
                <a:cs typeface="Aptos" panose="020B0004020202020204" pitchFamily="34" charset="0"/>
              </a:rPr>
              <a:t>Freshwater salmon aquaculture in Chile and transferable antimicrobial resistance. Felipe C. Cabello, et al. Environmental Microbiology (2019) 00(00), 00–00    doi:10.1111/1462-2920.14891 </a:t>
            </a:r>
            <a:endParaRPr lang="es-CL"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294486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45A56EA-CA55-6913-29DF-E0D112411492}"/>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D1ADB63F-3876-01B4-5F00-EA302D3770F8}"/>
              </a:ext>
            </a:extLst>
          </p:cNvPr>
          <p:cNvPicPr>
            <a:picLocks noChangeAspect="1"/>
          </p:cNvPicPr>
          <p:nvPr/>
        </p:nvPicPr>
        <p:blipFill>
          <a:blip r:embed="rId2"/>
          <a:srcRect b="60949"/>
          <a:stretch/>
        </p:blipFill>
        <p:spPr>
          <a:xfrm>
            <a:off x="1" y="150213"/>
            <a:ext cx="6153350" cy="3278788"/>
          </a:xfrm>
          <a:prstGeom prst="rect">
            <a:avLst/>
          </a:prstGeom>
          <a:solidFill>
            <a:schemeClr val="tx1"/>
          </a:solidFill>
        </p:spPr>
      </p:pic>
      <p:sp>
        <p:nvSpPr>
          <p:cNvPr id="3" name="CuadroTexto 2">
            <a:extLst>
              <a:ext uri="{FF2B5EF4-FFF2-40B4-BE49-F238E27FC236}">
                <a16:creationId xmlns:a16="http://schemas.microsoft.com/office/drawing/2014/main" id="{94B74253-3277-B448-7E09-E75DF94C0B5D}"/>
              </a:ext>
            </a:extLst>
          </p:cNvPr>
          <p:cNvSpPr txBox="1"/>
          <p:nvPr/>
        </p:nvSpPr>
        <p:spPr>
          <a:xfrm>
            <a:off x="220047" y="6276900"/>
            <a:ext cx="11751905" cy="430887"/>
          </a:xfrm>
          <a:prstGeom prst="rect">
            <a:avLst/>
          </a:prstGeom>
          <a:solidFill>
            <a:schemeClr val="bg1"/>
          </a:solidFill>
        </p:spPr>
        <p:txBody>
          <a:bodyPr wrap="square">
            <a:spAutoFit/>
          </a:bodyPr>
          <a:lstStyle/>
          <a:p>
            <a:pPr algn="just"/>
            <a:r>
              <a:rPr lang="en-US" sz="1100" b="1" dirty="0">
                <a:effectLst/>
                <a:latin typeface="Calibri" panose="020F0502020204030204" pitchFamily="34" charset="0"/>
                <a:ea typeface="Times New Roman" panose="02020603050405020304" pitchFamily="18" charset="0"/>
              </a:rPr>
              <a:t>CHILEAN AQUACULTURE AND THE NEW CHALLENGES: PATHOGENS, IMMUNE RESPONSE, VACCINATION AND FISH DIVERSIFICATION. </a:t>
            </a:r>
            <a:r>
              <a:rPr lang="en-US" sz="1100" dirty="0">
                <a:effectLst/>
                <a:latin typeface="Calibri" panose="020F0502020204030204" pitchFamily="34" charset="0"/>
                <a:ea typeface="Times New Roman" panose="02020603050405020304" pitchFamily="18" charset="0"/>
              </a:rPr>
              <a:t>Flores-</a:t>
            </a:r>
            <a:r>
              <a:rPr lang="en-US" sz="1100" dirty="0" err="1">
                <a:effectLst/>
                <a:latin typeface="Calibri" panose="020F0502020204030204" pitchFamily="34" charset="0"/>
                <a:ea typeface="Times New Roman" panose="02020603050405020304" pitchFamily="18" charset="0"/>
              </a:rPr>
              <a:t>Kossack</a:t>
            </a:r>
            <a:r>
              <a:rPr lang="en-US" sz="1100" dirty="0">
                <a:effectLst/>
                <a:latin typeface="Calibri" panose="020F0502020204030204" pitchFamily="34" charset="0"/>
                <a:ea typeface="Times New Roman" panose="02020603050405020304" pitchFamily="18" charset="0"/>
              </a:rPr>
              <a:t>, C., Montero, R., Ko ̈</a:t>
            </a:r>
            <a:r>
              <a:rPr lang="en-US" sz="1100" dirty="0" err="1">
                <a:effectLst/>
                <a:latin typeface="Calibri" panose="020F0502020204030204" pitchFamily="34" charset="0"/>
                <a:ea typeface="Times New Roman" panose="02020603050405020304" pitchFamily="18" charset="0"/>
              </a:rPr>
              <a:t>llner</a:t>
            </a:r>
            <a:r>
              <a:rPr lang="en-US" sz="1100" dirty="0">
                <a:effectLst/>
                <a:latin typeface="Calibri" panose="020F0502020204030204" pitchFamily="34" charset="0"/>
                <a:ea typeface="Times New Roman" panose="02020603050405020304" pitchFamily="18" charset="0"/>
              </a:rPr>
              <a:t>, B., </a:t>
            </a:r>
            <a:r>
              <a:rPr lang="en-US" sz="1100" dirty="0" err="1">
                <a:effectLst/>
                <a:latin typeface="Calibri" panose="020F0502020204030204" pitchFamily="34" charset="0"/>
                <a:ea typeface="Times New Roman" panose="02020603050405020304" pitchFamily="18" charset="0"/>
              </a:rPr>
              <a:t>Maisey</a:t>
            </a:r>
            <a:r>
              <a:rPr lang="en-US" sz="1100" dirty="0">
                <a:effectLst/>
                <a:latin typeface="Calibri" panose="020F0502020204030204" pitchFamily="34" charset="0"/>
                <a:ea typeface="Times New Roman" panose="02020603050405020304" pitchFamily="18" charset="0"/>
              </a:rPr>
              <a:t>, K., 2020. Fish Shellfish Immunol. 98, 52–67. https://</a:t>
            </a:r>
            <a:r>
              <a:rPr lang="en-US" sz="1100" dirty="0" err="1">
                <a:effectLst/>
                <a:latin typeface="Calibri" panose="020F0502020204030204" pitchFamily="34" charset="0"/>
                <a:ea typeface="Times New Roman" panose="02020603050405020304" pitchFamily="18" charset="0"/>
              </a:rPr>
              <a:t>doi.org</a:t>
            </a:r>
            <a:r>
              <a:rPr lang="en-US" sz="1100" dirty="0">
                <a:effectLst/>
                <a:latin typeface="Calibri" panose="020F0502020204030204" pitchFamily="34" charset="0"/>
                <a:ea typeface="Times New Roman" panose="02020603050405020304" pitchFamily="18" charset="0"/>
              </a:rPr>
              <a:t>/10.1016/j.fsi.2019.12.093. </a:t>
            </a:r>
            <a:endParaRPr lang="es-CL" sz="1600" dirty="0">
              <a:effectLst/>
              <a:latin typeface="Times New Roman" panose="02020603050405020304" pitchFamily="18" charset="0"/>
              <a:ea typeface="Times New Roman" panose="02020603050405020304" pitchFamily="18" charset="0"/>
            </a:endParaRPr>
          </a:p>
        </p:txBody>
      </p:sp>
      <p:pic>
        <p:nvPicPr>
          <p:cNvPr id="4" name="Imagen 3">
            <a:extLst>
              <a:ext uri="{FF2B5EF4-FFF2-40B4-BE49-F238E27FC236}">
                <a16:creationId xmlns:a16="http://schemas.microsoft.com/office/drawing/2014/main" id="{993D7E40-6645-ABCE-2C4A-572D873F7BE6}"/>
              </a:ext>
            </a:extLst>
          </p:cNvPr>
          <p:cNvPicPr>
            <a:picLocks noChangeAspect="1"/>
          </p:cNvPicPr>
          <p:nvPr/>
        </p:nvPicPr>
        <p:blipFill>
          <a:blip r:embed="rId2"/>
          <a:srcRect t="44990"/>
          <a:stretch/>
        </p:blipFill>
        <p:spPr>
          <a:xfrm>
            <a:off x="5708486" y="1910443"/>
            <a:ext cx="6263466" cy="4366457"/>
          </a:xfrm>
          <a:prstGeom prst="rect">
            <a:avLst/>
          </a:prstGeom>
          <a:solidFill>
            <a:schemeClr val="tx1"/>
          </a:solidFill>
        </p:spPr>
      </p:pic>
      <p:sp>
        <p:nvSpPr>
          <p:cNvPr id="5" name="CuadroTexto 4">
            <a:extLst>
              <a:ext uri="{FF2B5EF4-FFF2-40B4-BE49-F238E27FC236}">
                <a16:creationId xmlns:a16="http://schemas.microsoft.com/office/drawing/2014/main" id="{A3C28CFF-5DD8-1ABA-CBC0-80C7207B8720}"/>
              </a:ext>
            </a:extLst>
          </p:cNvPr>
          <p:cNvSpPr txBox="1"/>
          <p:nvPr/>
        </p:nvSpPr>
        <p:spPr>
          <a:xfrm>
            <a:off x="378823" y="4093671"/>
            <a:ext cx="5218413" cy="923330"/>
          </a:xfrm>
          <a:prstGeom prst="rect">
            <a:avLst/>
          </a:prstGeom>
          <a:noFill/>
        </p:spPr>
        <p:txBody>
          <a:bodyPr wrap="square" rtlCol="0">
            <a:spAutoFit/>
          </a:bodyPr>
          <a:lstStyle/>
          <a:p>
            <a:pPr algn="just"/>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Las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empresas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chilenas</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utilizaron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en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promedio</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385 g de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antibiótico</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por</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tonelada</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de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salmón</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800" b="1" dirty="0" err="1">
                <a:effectLst/>
                <a:highlight>
                  <a:srgbClr val="FFFF00"/>
                </a:highlight>
                <a:latin typeface="Aptos" panose="020B0004020202020204" pitchFamily="34" charset="0"/>
                <a:ea typeface="Aptos" panose="020B0004020202020204" pitchFamily="34" charset="0"/>
                <a:cs typeface="Aptos" panose="020B0004020202020204" pitchFamily="34" charset="0"/>
              </a:rPr>
              <a:t>cosechado</a:t>
            </a:r>
            <a:r>
              <a:rPr lang="en-US" sz="1800" b="1" dirty="0">
                <a:effectLst/>
                <a:highlight>
                  <a:srgbClr val="FFFF00"/>
                </a:highlight>
                <a:latin typeface="Aptos" panose="020B0004020202020204" pitchFamily="34" charset="0"/>
                <a:ea typeface="Aptos" panose="020B0004020202020204" pitchFamily="34" charset="0"/>
                <a:cs typeface="Aptos" panose="020B0004020202020204" pitchFamily="34" charset="0"/>
              </a:rPr>
              <a:t>.</a:t>
            </a:r>
            <a:endParaRPr lang="es-CL" b="1" dirty="0"/>
          </a:p>
        </p:txBody>
      </p:sp>
    </p:spTree>
    <p:extLst>
      <p:ext uri="{BB962C8B-B14F-4D97-AF65-F5344CB8AC3E}">
        <p14:creationId xmlns:p14="http://schemas.microsoft.com/office/powerpoint/2010/main" val="8582401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C47E3BA1-CBEF-5B96-B384-AA3987D5E2EA}"/>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A97C0126-8F86-214A-00AD-BE7A4956FE7C}"/>
              </a:ext>
            </a:extLst>
          </p:cNvPr>
          <p:cNvSpPr txBox="1"/>
          <p:nvPr/>
        </p:nvSpPr>
        <p:spPr>
          <a:xfrm>
            <a:off x="373487" y="244698"/>
            <a:ext cx="11500834" cy="1077218"/>
          </a:xfrm>
          <a:prstGeom prst="rect">
            <a:avLst/>
          </a:prstGeom>
          <a:noFill/>
        </p:spPr>
        <p:txBody>
          <a:bodyPr wrap="square" rtlCol="0">
            <a:spAutoFit/>
          </a:bodyPr>
          <a:lstStyle/>
          <a:p>
            <a:pPr algn="ctr"/>
            <a:r>
              <a:rPr lang="en-US" sz="2400" b="1" dirty="0">
                <a:effectLst/>
                <a:highlight>
                  <a:srgbClr val="FFD7BF"/>
                </a:highlight>
                <a:latin typeface="Aptos" panose="020B0004020202020204" pitchFamily="34" charset="0"/>
                <a:ea typeface="Times New Roman" panose="02020603050405020304" pitchFamily="18" charset="0"/>
                <a:cs typeface="Aptos" panose="020B0004020202020204" pitchFamily="34" charset="0"/>
              </a:rPr>
              <a:t>CSARP. THE CHILEAN SALMON ANTIBIOTIC REDUCTION PROGRAM. ANNUAL REPORT. CHILEAN SALMON. ANTIBIOTIC REDUCCIÓN PROGRAM. 2022.</a:t>
            </a:r>
            <a:endParaRPr lang="es-CL" sz="2400" dirty="0">
              <a:solidFill>
                <a:srgbClr val="00B0F0"/>
              </a:solidFill>
              <a:effectLst/>
              <a:highlight>
                <a:srgbClr val="FFD7BF"/>
              </a:highlight>
              <a:latin typeface="Times New Roman" panose="02020603050405020304" pitchFamily="18" charset="0"/>
              <a:ea typeface="Times New Roman" panose="02020603050405020304" pitchFamily="18" charset="0"/>
            </a:endParaRPr>
          </a:p>
          <a:p>
            <a:pPr algn="just"/>
            <a:r>
              <a:rPr lang="en-US" sz="800" u="sng" dirty="0">
                <a:solidFill>
                  <a:srgbClr val="00B0F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hlinkClick r:id="rId2">
                  <a:extLst>
                    <a:ext uri="{A12FA001-AC4F-418D-AE19-62706E023703}">
                      <ahyp:hlinkClr xmlns:ahyp="http://schemas.microsoft.com/office/drawing/2018/hyperlinkcolor" xmlns="" val="tx"/>
                    </a:ext>
                  </a:extLst>
                </a:hlinkClick>
              </a:rPr>
              <a:t>https://www.google.com/url?sa=t&amp;rct=j&amp;q=&amp;esrc=s&amp;source=web&amp;cd=&amp;ved=2ahUKEwjYkO6G_YOAAxUrLLkGHYgWCqYQFnoECBMQAQ&amp;url=https%3A%2F%2Fwww.seafoodwatch.org%2Fglobalassets%2Fsfw%2Fpdf%2Fprojects%2Fantibiotics-in-aquaculture%2Fchilean-salmon-antibiotic-reduction-program---annual-report---2022.pdf&amp;usg=AOvVaw3zZF6dm-NcWcqhYggHh9CV&amp;opi=89978449</a:t>
            </a:r>
            <a:r>
              <a:rPr lang="en-US" sz="800" dirty="0">
                <a:solidFill>
                  <a:srgbClr val="00B0F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rPr>
              <a:t> </a:t>
            </a:r>
            <a:endParaRPr lang="es-CL" sz="800" dirty="0">
              <a:solidFill>
                <a:srgbClr val="00B0F0"/>
              </a:solidFill>
              <a:effectLst/>
              <a:highlight>
                <a:srgbClr val="FFD7BF"/>
              </a:highlight>
              <a:latin typeface="Times New Roman" panose="02020603050405020304" pitchFamily="18" charset="0"/>
              <a:ea typeface="Times New Roman" panose="02020603050405020304" pitchFamily="18" charset="0"/>
            </a:endParaRPr>
          </a:p>
        </p:txBody>
      </p:sp>
      <p:sp>
        <p:nvSpPr>
          <p:cNvPr id="3" name="CuadroTexto 2">
            <a:extLst>
              <a:ext uri="{FF2B5EF4-FFF2-40B4-BE49-F238E27FC236}">
                <a16:creationId xmlns:a16="http://schemas.microsoft.com/office/drawing/2014/main" id="{7FE31BAD-2DD9-9E87-2041-D319DF1D7BFA}"/>
              </a:ext>
            </a:extLst>
          </p:cNvPr>
          <p:cNvSpPr txBox="1"/>
          <p:nvPr/>
        </p:nvSpPr>
        <p:spPr>
          <a:xfrm>
            <a:off x="373488" y="1944710"/>
            <a:ext cx="11359166" cy="2523768"/>
          </a:xfrm>
          <a:prstGeom prst="rect">
            <a:avLst/>
          </a:prstGeom>
          <a:solidFill>
            <a:srgbClr val="FFD7BF"/>
          </a:solidFill>
        </p:spPr>
        <p:txBody>
          <a:bodyPr wrap="square" rtlCol="0">
            <a:spAutoFit/>
          </a:bodyPr>
          <a:lstStyle/>
          <a:p>
            <a:pPr algn="just"/>
            <a:r>
              <a:rPr lang="en-US" sz="2000" b="1" dirty="0">
                <a:effectLst/>
                <a:latin typeface="Aptos" panose="020B0004020202020204" pitchFamily="34" charset="0"/>
                <a:ea typeface="Aptos" panose="020B0004020202020204" pitchFamily="34" charset="0"/>
                <a:cs typeface="Aptos" panose="020B0004020202020204" pitchFamily="34" charset="0"/>
              </a:rPr>
              <a:t>In 2019, the Chilean salmon farming industry and the Monterey Bay Aquarium Seafood Watch Program® launched the Chilean Salmon Antibiotic Reduction Program (CSARP), with the goal of reducing antibiotic use in that country’s industry by 50% by 2025. </a:t>
            </a:r>
          </a:p>
          <a:p>
            <a:pPr algn="just"/>
            <a:endParaRPr lang="en-US" b="1" dirty="0">
              <a:latin typeface="Aptos" panose="020B0004020202020204" pitchFamily="34" charset="0"/>
            </a:endParaRPr>
          </a:p>
          <a:p>
            <a:pPr algn="just"/>
            <a:r>
              <a:rPr lang="en-US" sz="2000" b="1" dirty="0">
                <a:solidFill>
                  <a:srgbClr val="000000"/>
                </a:solidFill>
                <a:effectLst/>
                <a:latin typeface="Aptos" panose="020B0004020202020204" pitchFamily="34" charset="0"/>
                <a:ea typeface="Aptos" panose="020B0004020202020204" pitchFamily="34" charset="0"/>
                <a:cs typeface="Aptos" panose="020B0004020202020204" pitchFamily="34" charset="0"/>
              </a:rPr>
              <a:t>The companies participating in the data analysis during 2020–22 are </a:t>
            </a:r>
            <a:r>
              <a:rPr lang="en-US" sz="2000" b="1" dirty="0" err="1">
                <a:solidFill>
                  <a:srgbClr val="000000"/>
                </a:solidFill>
                <a:effectLst/>
                <a:latin typeface="Aptos" panose="020B0004020202020204" pitchFamily="34" charset="0"/>
                <a:ea typeface="Aptos" panose="020B0004020202020204" pitchFamily="34" charset="0"/>
                <a:cs typeface="Aptos" panose="020B0004020202020204" pitchFamily="34" charset="0"/>
              </a:rPr>
              <a:t>Cermaq</a:t>
            </a:r>
            <a:r>
              <a:rPr lang="en-US" sz="20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sz="2000" b="1" dirty="0">
                <a:solidFill>
                  <a:srgbClr val="000000"/>
                </a:solidFill>
                <a:effectLst/>
                <a:highlight>
                  <a:srgbClr val="FFFF00"/>
                </a:highlight>
                <a:latin typeface="Aptos" panose="020B0004020202020204" pitchFamily="34" charset="0"/>
                <a:ea typeface="Aptos" panose="020B0004020202020204" pitchFamily="34" charset="0"/>
                <a:cs typeface="Aptos" panose="020B0004020202020204" pitchFamily="34" charset="0"/>
              </a:rPr>
              <a:t>Cooke, </a:t>
            </a:r>
            <a:r>
              <a:rPr lang="en-US" sz="2000" b="1" dirty="0" err="1">
                <a:solidFill>
                  <a:srgbClr val="000000"/>
                </a:solidFill>
                <a:effectLst/>
                <a:latin typeface="Aptos" panose="020B0004020202020204" pitchFamily="34" charset="0"/>
                <a:ea typeface="Aptos" panose="020B0004020202020204" pitchFamily="34" charset="0"/>
                <a:cs typeface="Aptos" panose="020B0004020202020204" pitchFamily="34" charset="0"/>
              </a:rPr>
              <a:t>Yadrán</a:t>
            </a:r>
            <a:r>
              <a:rPr lang="en-US" sz="2000" b="1" dirty="0">
                <a:solidFill>
                  <a:srgbClr val="000000"/>
                </a:solidFill>
                <a:effectLst/>
                <a:latin typeface="Aptos" panose="020B0004020202020204" pitchFamily="34" charset="0"/>
                <a:ea typeface="Aptos" panose="020B0004020202020204" pitchFamily="34" charset="0"/>
                <a:cs typeface="Aptos" panose="020B0004020202020204" pitchFamily="34" charset="0"/>
              </a:rPr>
              <a:t>,</a:t>
            </a:r>
            <a:r>
              <a:rPr lang="en-US" sz="2000" b="1" dirty="0">
                <a:solidFill>
                  <a:srgbClr val="000000"/>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AQUACHILE, Marine Farm, MULTI X, </a:t>
            </a:r>
            <a:r>
              <a:rPr lang="en-US" sz="2000" b="1" dirty="0" err="1">
                <a:solidFill>
                  <a:srgbClr val="000000"/>
                </a:solidFill>
                <a:effectLst/>
                <a:highlight>
                  <a:srgbClr val="FFFF00"/>
                </a:highlight>
                <a:latin typeface="Aptos" panose="020B0004020202020204" pitchFamily="34" charset="0"/>
                <a:ea typeface="Aptos" panose="020B0004020202020204" pitchFamily="34" charset="0"/>
                <a:cs typeface="Aptos" panose="020B0004020202020204" pitchFamily="34" charset="0"/>
              </a:rPr>
              <a:t>Salmones</a:t>
            </a:r>
            <a:r>
              <a:rPr lang="en-US" sz="2000" b="1" dirty="0">
                <a:solidFill>
                  <a:srgbClr val="000000"/>
                </a:solidFill>
                <a:effectLst/>
                <a:highlight>
                  <a:srgbClr val="FFFF00"/>
                </a:highlight>
                <a:latin typeface="Aptos" panose="020B0004020202020204" pitchFamily="34" charset="0"/>
                <a:ea typeface="Aptos" panose="020B0004020202020204" pitchFamily="34" charset="0"/>
                <a:cs typeface="Aptos" panose="020B0004020202020204" pitchFamily="34" charset="0"/>
              </a:rPr>
              <a:t> Austral, </a:t>
            </a:r>
            <a:r>
              <a:rPr lang="en-US" sz="2000" b="1" dirty="0" err="1">
                <a:solidFill>
                  <a:srgbClr val="000000"/>
                </a:solidFill>
                <a:effectLst/>
                <a:latin typeface="Aptos" panose="020B0004020202020204" pitchFamily="34" charset="0"/>
                <a:ea typeface="Aptos" panose="020B0004020202020204" pitchFamily="34" charset="0"/>
                <a:cs typeface="Aptos" panose="020B0004020202020204" pitchFamily="34" charset="0"/>
              </a:rPr>
              <a:t>Salmones</a:t>
            </a:r>
            <a:r>
              <a:rPr lang="en-US" sz="20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sz="2000" b="1" dirty="0" err="1">
                <a:solidFill>
                  <a:srgbClr val="000000"/>
                </a:solidFill>
                <a:effectLst/>
                <a:latin typeface="Aptos" panose="020B0004020202020204" pitchFamily="34" charset="0"/>
                <a:ea typeface="Aptos" panose="020B0004020202020204" pitchFamily="34" charset="0"/>
                <a:cs typeface="Aptos" panose="020B0004020202020204" pitchFamily="34" charset="0"/>
              </a:rPr>
              <a:t>Blumar</a:t>
            </a:r>
            <a:r>
              <a:rPr lang="en-US" sz="20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sz="2000" b="1" dirty="0" err="1">
                <a:solidFill>
                  <a:srgbClr val="000000"/>
                </a:solidFill>
                <a:effectLst/>
                <a:latin typeface="Aptos" panose="020B0004020202020204" pitchFamily="34" charset="0"/>
                <a:ea typeface="Aptos" panose="020B0004020202020204" pitchFamily="34" charset="0"/>
                <a:cs typeface="Aptos" panose="020B0004020202020204" pitchFamily="34" charset="0"/>
              </a:rPr>
              <a:t>Salmones</a:t>
            </a:r>
            <a:r>
              <a:rPr lang="en-US" sz="20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Camanchaca, </a:t>
            </a:r>
            <a:r>
              <a:rPr lang="en-US" sz="2000" b="1" dirty="0" err="1">
                <a:solidFill>
                  <a:srgbClr val="000000"/>
                </a:solidFill>
                <a:effectLst/>
                <a:latin typeface="Aptos" panose="020B0004020202020204" pitchFamily="34" charset="0"/>
                <a:ea typeface="Aptos" panose="020B0004020202020204" pitchFamily="34" charset="0"/>
                <a:cs typeface="Aptos" panose="020B0004020202020204" pitchFamily="34" charset="0"/>
              </a:rPr>
              <a:t>Ventisqueros</a:t>
            </a:r>
            <a:r>
              <a:rPr lang="en-US" sz="20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Caleta Bay, Australis, </a:t>
            </a:r>
            <a:r>
              <a:rPr lang="en-US" sz="2000" b="1" dirty="0" err="1">
                <a:solidFill>
                  <a:srgbClr val="000000"/>
                </a:solidFill>
                <a:effectLst/>
                <a:latin typeface="Aptos" panose="020B0004020202020204" pitchFamily="34" charset="0"/>
                <a:ea typeface="Aptos" panose="020B0004020202020204" pitchFamily="34" charset="0"/>
                <a:cs typeface="Aptos" panose="020B0004020202020204" pitchFamily="34" charset="0"/>
              </a:rPr>
              <a:t>Mowi</a:t>
            </a:r>
            <a:r>
              <a:rPr lang="en-US" sz="20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sz="2000" b="1" dirty="0" err="1">
                <a:solidFill>
                  <a:srgbClr val="000000"/>
                </a:solidFill>
                <a:effectLst/>
                <a:latin typeface="Aptos" panose="020B0004020202020204" pitchFamily="34" charset="0"/>
                <a:ea typeface="Aptos" panose="020B0004020202020204" pitchFamily="34" charset="0"/>
                <a:cs typeface="Aptos" panose="020B0004020202020204" pitchFamily="34" charset="0"/>
              </a:rPr>
              <a:t>Novaustral</a:t>
            </a:r>
            <a:r>
              <a:rPr lang="en-US" sz="20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sz="2000" b="1" dirty="0" err="1">
                <a:solidFill>
                  <a:srgbClr val="000000"/>
                </a:solidFill>
                <a:effectLst/>
                <a:latin typeface="Aptos" panose="020B0004020202020204" pitchFamily="34" charset="0"/>
                <a:ea typeface="Aptos" panose="020B0004020202020204" pitchFamily="34" charset="0"/>
                <a:cs typeface="Aptos" panose="020B0004020202020204" pitchFamily="34" charset="0"/>
              </a:rPr>
              <a:t>Salmones</a:t>
            </a:r>
            <a:r>
              <a:rPr lang="en-US" sz="20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Aysén, </a:t>
            </a:r>
            <a:r>
              <a:rPr lang="en-US" sz="2000" b="1" dirty="0" err="1">
                <a:solidFill>
                  <a:srgbClr val="000000"/>
                </a:solidFill>
                <a:effectLst/>
                <a:latin typeface="Aptos" panose="020B0004020202020204" pitchFamily="34" charset="0"/>
                <a:ea typeface="Aptos" panose="020B0004020202020204" pitchFamily="34" charset="0"/>
                <a:cs typeface="Aptos" panose="020B0004020202020204" pitchFamily="34" charset="0"/>
              </a:rPr>
              <a:t>Salmones</a:t>
            </a:r>
            <a:r>
              <a:rPr lang="en-US" sz="20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de Chile, and </a:t>
            </a:r>
            <a:r>
              <a:rPr lang="en-US" sz="2000" b="1" dirty="0" err="1">
                <a:solidFill>
                  <a:srgbClr val="000000"/>
                </a:solidFill>
                <a:effectLst/>
                <a:latin typeface="Aptos" panose="020B0004020202020204" pitchFamily="34" charset="0"/>
                <a:ea typeface="Aptos" panose="020B0004020202020204" pitchFamily="34" charset="0"/>
                <a:cs typeface="Aptos" panose="020B0004020202020204" pitchFamily="34" charset="0"/>
              </a:rPr>
              <a:t>Invermar</a:t>
            </a:r>
            <a:r>
              <a:rPr lang="en-US" sz="2000" b="1" dirty="0">
                <a:solidFill>
                  <a:srgbClr val="000000"/>
                </a:solidFill>
                <a:effectLst/>
                <a:latin typeface="Aptos" panose="020B0004020202020204" pitchFamily="34" charset="0"/>
                <a:ea typeface="Aptos" panose="020B0004020202020204" pitchFamily="34" charset="0"/>
                <a:cs typeface="Aptos" panose="020B0004020202020204" pitchFamily="34" charset="0"/>
              </a:rPr>
              <a:t>.</a:t>
            </a:r>
            <a:r>
              <a:rPr lang="es-CL" sz="2000" dirty="0">
                <a:effectLst/>
              </a:rPr>
              <a:t> </a:t>
            </a:r>
            <a:endParaRPr lang="es-CL" sz="2000" dirty="0"/>
          </a:p>
        </p:txBody>
      </p:sp>
      <p:sp>
        <p:nvSpPr>
          <p:cNvPr id="4" name="CuadroTexto 3">
            <a:extLst>
              <a:ext uri="{FF2B5EF4-FFF2-40B4-BE49-F238E27FC236}">
                <a16:creationId xmlns:a16="http://schemas.microsoft.com/office/drawing/2014/main" id="{14B25DB1-FF9B-7D98-D811-AE6D6F900666}"/>
              </a:ext>
            </a:extLst>
          </p:cNvPr>
          <p:cNvSpPr txBox="1"/>
          <p:nvPr/>
        </p:nvSpPr>
        <p:spPr>
          <a:xfrm>
            <a:off x="326265" y="4632254"/>
            <a:ext cx="11359166" cy="1015663"/>
          </a:xfrm>
          <a:prstGeom prst="rect">
            <a:avLst/>
          </a:prstGeom>
          <a:noFill/>
        </p:spPr>
        <p:txBody>
          <a:bodyPr wrap="square" rtlCol="0">
            <a:spAutoFit/>
          </a:bodyPr>
          <a:lstStyle/>
          <a:p>
            <a:pPr algn="just"/>
            <a:r>
              <a:rPr lang="es-CL" sz="2000" b="1" dirty="0">
                <a:solidFill>
                  <a:srgbClr val="00000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rPr>
              <a:t>Los miembros fundadores de CSARP+ son: </a:t>
            </a:r>
            <a:r>
              <a:rPr lang="es-CL" sz="2000" b="1" dirty="0" err="1">
                <a:solidFill>
                  <a:srgbClr val="00000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rPr>
              <a:t>Australis</a:t>
            </a:r>
            <a:r>
              <a:rPr lang="es-CL" sz="2000" b="1" dirty="0">
                <a:solidFill>
                  <a:srgbClr val="00000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rPr>
              <a:t>, </a:t>
            </a:r>
            <a:r>
              <a:rPr lang="es-CL" sz="2000" b="1" dirty="0" err="1">
                <a:solidFill>
                  <a:srgbClr val="00000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rPr>
              <a:t>Seafoods</a:t>
            </a:r>
            <a:r>
              <a:rPr lang="es-CL" sz="2000" b="1" dirty="0">
                <a:solidFill>
                  <a:srgbClr val="00000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rPr>
              <a:t>, </a:t>
            </a:r>
            <a:r>
              <a:rPr lang="es-CL" sz="2000" b="1" dirty="0" err="1">
                <a:solidFill>
                  <a:srgbClr val="00000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rPr>
              <a:t>Blumar</a:t>
            </a:r>
            <a:r>
              <a:rPr lang="es-CL" sz="2000" b="1" dirty="0">
                <a:solidFill>
                  <a:srgbClr val="00000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rPr>
              <a:t>, Camanchaca, </a:t>
            </a:r>
            <a:r>
              <a:rPr lang="es-CL" sz="2000" b="1" dirty="0" err="1">
                <a:solidFill>
                  <a:srgbClr val="00000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rPr>
              <a:t>Cermaq</a:t>
            </a:r>
            <a:r>
              <a:rPr lang="es-CL" sz="2000" b="1" dirty="0">
                <a:solidFill>
                  <a:srgbClr val="00000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rPr>
              <a:t>, </a:t>
            </a:r>
            <a:r>
              <a:rPr lang="es-CL" sz="2000" b="1" dirty="0">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COOKE CHILE, ( </a:t>
            </a:r>
            <a:r>
              <a:rPr lang="es-CL" sz="2000" b="1" dirty="0" err="1">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Pisc</a:t>
            </a:r>
            <a:r>
              <a:rPr lang="es-CL" sz="2000" b="1" dirty="0">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Los Chilcos, </a:t>
            </a:r>
            <a:r>
              <a:rPr lang="es-CL" sz="2000" b="1" dirty="0" err="1">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Pisc</a:t>
            </a:r>
            <a:r>
              <a:rPr lang="es-CL" sz="2000" b="1" dirty="0">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La Cascada), MULTI X (</a:t>
            </a:r>
            <a:r>
              <a:rPr lang="es-CL" sz="2000" b="1" dirty="0" err="1">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Pisc</a:t>
            </a:r>
            <a:r>
              <a:rPr lang="es-CL" sz="2000" b="1" dirty="0">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s-CL" sz="2000" b="1" dirty="0" err="1">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Molco</a:t>
            </a:r>
            <a:r>
              <a:rPr lang="es-CL" sz="2000" b="1" dirty="0">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 </a:t>
            </a:r>
            <a:r>
              <a:rPr lang="es-CL" sz="2000" b="1" dirty="0">
                <a:solidFill>
                  <a:srgbClr val="00000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rPr>
              <a:t>y Nova Austral.</a:t>
            </a:r>
            <a:endParaRPr lang="es-CL" sz="2000" dirty="0">
              <a:effectLst/>
              <a:highlight>
                <a:srgbClr val="FFD7BF"/>
              </a:highlight>
              <a:latin typeface="Times New Roman" panose="02020603050405020304" pitchFamily="18" charset="0"/>
              <a:ea typeface="Times New Roman" panose="02020603050405020304" pitchFamily="18" charset="0"/>
            </a:endParaRPr>
          </a:p>
          <a:p>
            <a:pPr algn="just"/>
            <a:r>
              <a:rPr lang="es-CL" sz="2000" b="1" u="sng" dirty="0">
                <a:effectLst/>
                <a:highlight>
                  <a:srgbClr val="FFD7BF"/>
                </a:highlight>
                <a:latin typeface="Aptos" panose="020B0004020202020204" pitchFamily="34" charset="0"/>
                <a:ea typeface="Times New Roman" panose="02020603050405020304" pitchFamily="18" charset="0"/>
                <a:cs typeface="Aptos" panose="020B0004020202020204" pitchFamily="34" charset="0"/>
                <a:hlinkClick r:id="rId3">
                  <a:extLst>
                    <a:ext uri="{A12FA001-AC4F-418D-AE19-62706E023703}">
                      <ahyp:hlinkClr xmlns:ahyp="http://schemas.microsoft.com/office/drawing/2018/hyperlinkcolor" xmlns="" val="tx"/>
                    </a:ext>
                  </a:extLst>
                </a:hlinkClick>
              </a:rPr>
              <a:t>Salmonexpert Noticias</a:t>
            </a:r>
            <a:r>
              <a:rPr lang="es-CL" sz="2000" spc="55" dirty="0">
                <a:effectLst/>
                <a:highlight>
                  <a:srgbClr val="FFD7BF"/>
                </a:highlight>
                <a:latin typeface="Montserrat" pitchFamily="2" charset="77"/>
                <a:ea typeface="Aptos" panose="020B0004020202020204" pitchFamily="34" charset="0"/>
                <a:cs typeface="Times New Roman" panose="02020603050405020304" pitchFamily="18" charset="0"/>
              </a:rPr>
              <a:t> </a:t>
            </a:r>
            <a:r>
              <a:rPr lang="es-CL" sz="2000" b="1" dirty="0">
                <a:effectLst/>
                <a:highlight>
                  <a:srgbClr val="FFD7BF"/>
                </a:highlight>
                <a:latin typeface="Aptos" panose="020B0004020202020204" pitchFamily="34" charset="0"/>
                <a:ea typeface="Times New Roman" panose="02020603050405020304" pitchFamily="18" charset="0"/>
                <a:cs typeface="Aptos" panose="020B0004020202020204" pitchFamily="34" charset="0"/>
              </a:rPr>
              <a:t> </a:t>
            </a:r>
            <a:r>
              <a:rPr lang="es-CL" sz="2000" b="1" dirty="0">
                <a:solidFill>
                  <a:srgbClr val="000000"/>
                </a:solidFill>
                <a:effectLst/>
                <a:highlight>
                  <a:srgbClr val="FFD7BF"/>
                </a:highlight>
                <a:latin typeface="Aptos" panose="020B0004020202020204" pitchFamily="34" charset="0"/>
                <a:ea typeface="Times New Roman" panose="02020603050405020304" pitchFamily="18" charset="0"/>
                <a:cs typeface="Aptos" panose="020B0004020202020204" pitchFamily="34" charset="0"/>
              </a:rPr>
              <a:t>25.04.2024 - 06:50</a:t>
            </a:r>
            <a:endParaRPr lang="es-CL" sz="2000" dirty="0">
              <a:effectLst/>
              <a:highlight>
                <a:srgbClr val="FFD7BF"/>
              </a:highligh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666342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4C8FF4-5DFD-BB88-B7BF-9366751755F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FDD1B18-EBE1-8284-3535-2CA6D8DF1A2D}"/>
              </a:ext>
            </a:extLst>
          </p:cNvPr>
          <p:cNvPicPr>
            <a:picLocks noChangeAspect="1"/>
          </p:cNvPicPr>
          <p:nvPr/>
        </p:nvPicPr>
        <p:blipFill>
          <a:blip r:embed="rId2"/>
          <a:stretch>
            <a:fillRect/>
          </a:stretch>
        </p:blipFill>
        <p:spPr>
          <a:xfrm>
            <a:off x="190500" y="-41706"/>
            <a:ext cx="12192000" cy="6860894"/>
          </a:xfrm>
          <a:prstGeom prst="rect">
            <a:avLst/>
          </a:prstGeom>
        </p:spPr>
      </p:pic>
      <p:sp>
        <p:nvSpPr>
          <p:cNvPr id="4" name="CuadroTexto 3">
            <a:extLst>
              <a:ext uri="{FF2B5EF4-FFF2-40B4-BE49-F238E27FC236}">
                <a16:creationId xmlns:a16="http://schemas.microsoft.com/office/drawing/2014/main" id="{C0309B00-01A1-BBC6-4404-9EEF9915608A}"/>
              </a:ext>
            </a:extLst>
          </p:cNvPr>
          <p:cNvSpPr txBox="1"/>
          <p:nvPr/>
        </p:nvSpPr>
        <p:spPr>
          <a:xfrm>
            <a:off x="1520138" y="0"/>
            <a:ext cx="9147857" cy="954107"/>
          </a:xfrm>
          <a:prstGeom prst="rect">
            <a:avLst/>
          </a:prstGeom>
          <a:solidFill>
            <a:srgbClr val="7030A0"/>
          </a:solidFill>
        </p:spPr>
        <p:txBody>
          <a:bodyPr wrap="square">
            <a:spAutoFit/>
          </a:bodyPr>
          <a:lstStyle/>
          <a:p>
            <a:pPr algn="ctr"/>
            <a:r>
              <a:rPr lang="es-ES_tradnl" sz="28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rPr>
              <a:t>CONTAMINACIÓN DE LAS AGUAS DE LA CUENCA DEL  LAGO VILLARRICA  MALLOLAFQUÉN (CLV). </a:t>
            </a:r>
            <a:endParaRPr lang="es-CL" sz="2800" dirty="0">
              <a:solidFill>
                <a:srgbClr val="FFFF00"/>
              </a:solidFill>
            </a:endParaRPr>
          </a:p>
        </p:txBody>
      </p:sp>
      <p:sp>
        <p:nvSpPr>
          <p:cNvPr id="2" name="CuadroTexto 1">
            <a:extLst>
              <a:ext uri="{FF2B5EF4-FFF2-40B4-BE49-F238E27FC236}">
                <a16:creationId xmlns:a16="http://schemas.microsoft.com/office/drawing/2014/main" id="{7086E58E-AF54-948D-ADFF-CFC57E0436FA}"/>
              </a:ext>
            </a:extLst>
          </p:cNvPr>
          <p:cNvSpPr txBox="1"/>
          <p:nvPr/>
        </p:nvSpPr>
        <p:spPr>
          <a:xfrm>
            <a:off x="1520138" y="2057170"/>
            <a:ext cx="8671348" cy="3046988"/>
          </a:xfrm>
          <a:prstGeom prst="rect">
            <a:avLst/>
          </a:prstGeom>
          <a:solidFill>
            <a:srgbClr val="DCFEC0"/>
          </a:solidFill>
        </p:spPr>
        <p:txBody>
          <a:bodyPr wrap="none" rtlCol="0">
            <a:spAutoFit/>
          </a:bodyPr>
          <a:lstStyle/>
          <a:p>
            <a:r>
              <a:rPr lang="es-CL" sz="2400" b="1" dirty="0">
                <a:latin typeface="Aptos" panose="020B0004020202020204" pitchFamily="34" charset="0"/>
              </a:rPr>
              <a:t>							</a:t>
            </a:r>
            <a:r>
              <a:rPr lang="es-CL" sz="2400" b="1" dirty="0">
                <a:solidFill>
                  <a:srgbClr val="0043DE"/>
                </a:solidFill>
                <a:latin typeface="Aptos" panose="020B0004020202020204" pitchFamily="34" charset="0"/>
              </a:rPr>
              <a:t>SANITARIAS</a:t>
            </a:r>
          </a:p>
          <a:p>
            <a:endParaRPr lang="es-CL" sz="2400" b="1" dirty="0">
              <a:solidFill>
                <a:srgbClr val="0043DE"/>
              </a:solidFill>
              <a:latin typeface="Aptos" panose="020B0004020202020204" pitchFamily="34" charset="0"/>
            </a:endParaRPr>
          </a:p>
          <a:p>
            <a:r>
              <a:rPr lang="es-CL" sz="2000" b="1" dirty="0">
                <a:latin typeface="Aptos" panose="020B0004020202020204" pitchFamily="34" charset="0"/>
              </a:rPr>
              <a:t>CONTAMINACIÓN CON P Y N.</a:t>
            </a:r>
          </a:p>
          <a:p>
            <a:r>
              <a:rPr lang="es-CL" sz="2000" b="1" dirty="0">
                <a:latin typeface="Aptos" panose="020B0004020202020204" pitchFamily="34" charset="0"/>
              </a:rPr>
              <a:t>CONTAMINACIÓN MICROBIOLÓGICA.</a:t>
            </a:r>
          </a:p>
          <a:p>
            <a:endParaRPr lang="es-CL" sz="2000" b="1" dirty="0">
              <a:latin typeface="Aptos" panose="020B0004020202020204" pitchFamily="34" charset="0"/>
            </a:endParaRPr>
          </a:p>
          <a:p>
            <a:r>
              <a:rPr lang="es-CL" sz="400" b="1" dirty="0">
                <a:solidFill>
                  <a:srgbClr val="002060"/>
                </a:solidFill>
                <a:latin typeface="Aptos" panose="020B0004020202020204" pitchFamily="34" charset="0"/>
              </a:rPr>
              <a:t> 					</a:t>
            </a:r>
            <a:r>
              <a:rPr lang="es-CL" sz="2400" b="1" dirty="0">
                <a:solidFill>
                  <a:srgbClr val="0043DE"/>
                </a:solidFill>
                <a:latin typeface="Aptos" panose="020B0004020202020204" pitchFamily="34" charset="0"/>
              </a:rPr>
              <a:t>CONTAMINANTES EMERGENTES.</a:t>
            </a:r>
          </a:p>
          <a:p>
            <a:endParaRPr lang="es-CL" sz="2000" b="1" dirty="0">
              <a:solidFill>
                <a:srgbClr val="0043DE"/>
              </a:solidFill>
              <a:latin typeface="Aptos" panose="020B0004020202020204" pitchFamily="34" charset="0"/>
            </a:endParaRPr>
          </a:p>
          <a:p>
            <a:r>
              <a:rPr lang="es-CL" sz="2000" b="1" dirty="0">
                <a:latin typeface="Aptos" panose="020B0004020202020204" pitchFamily="34" charset="0"/>
              </a:rPr>
              <a:t> CONTAMINACIÓN DE EMBARCACIONES CON  MOTORES A COMBUSTIÓN.</a:t>
            </a:r>
          </a:p>
          <a:p>
            <a:r>
              <a:rPr lang="es-CL" sz="2000" b="1" dirty="0">
                <a:latin typeface="Aptos" panose="020B0004020202020204" pitchFamily="34" charset="0"/>
              </a:rPr>
              <a:t> CONTAMINACIÓN CON DYDIMO.</a:t>
            </a:r>
          </a:p>
        </p:txBody>
      </p:sp>
    </p:spTree>
    <p:extLst>
      <p:ext uri="{BB962C8B-B14F-4D97-AF65-F5344CB8AC3E}">
        <p14:creationId xmlns:p14="http://schemas.microsoft.com/office/powerpoint/2010/main" val="38695694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33042E35-1085-6252-0808-A8387F3D9FE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E62BA721-5E02-88B3-CEB3-36295ACB5E9E}"/>
              </a:ext>
            </a:extLst>
          </p:cNvPr>
          <p:cNvPicPr>
            <a:picLocks noChangeAspect="1"/>
          </p:cNvPicPr>
          <p:nvPr/>
        </p:nvPicPr>
        <p:blipFill>
          <a:blip r:embed="rId2"/>
          <a:srcRect l="24090" t="13853" r="24022" b="5927"/>
          <a:stretch/>
        </p:blipFill>
        <p:spPr>
          <a:xfrm>
            <a:off x="2967134" y="104194"/>
            <a:ext cx="6718041" cy="6749142"/>
          </a:xfrm>
          <a:prstGeom prst="rect">
            <a:avLst/>
          </a:prstGeom>
        </p:spPr>
      </p:pic>
    </p:spTree>
    <p:extLst>
      <p:ext uri="{BB962C8B-B14F-4D97-AF65-F5344CB8AC3E}">
        <p14:creationId xmlns:p14="http://schemas.microsoft.com/office/powerpoint/2010/main" val="10179667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a:extLst>
            <a:ext uri="{FF2B5EF4-FFF2-40B4-BE49-F238E27FC236}">
              <a16:creationId xmlns:a16="http://schemas.microsoft.com/office/drawing/2014/main" id="{5DFB34EF-7003-3813-1044-7A5FBB9C4AD3}"/>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EF333C41-9763-99CD-D808-4BC0D5F65C55}"/>
              </a:ext>
            </a:extLst>
          </p:cNvPr>
          <p:cNvPicPr>
            <a:picLocks noChangeAspect="1"/>
          </p:cNvPicPr>
          <p:nvPr/>
        </p:nvPicPr>
        <p:blipFill>
          <a:blip r:embed="rId2"/>
          <a:stretch>
            <a:fillRect/>
          </a:stretch>
        </p:blipFill>
        <p:spPr>
          <a:xfrm>
            <a:off x="146957" y="861755"/>
            <a:ext cx="11919858" cy="5134490"/>
          </a:xfrm>
          <a:prstGeom prst="rect">
            <a:avLst/>
          </a:prstGeom>
        </p:spPr>
      </p:pic>
    </p:spTree>
    <p:extLst>
      <p:ext uri="{BB962C8B-B14F-4D97-AF65-F5344CB8AC3E}">
        <p14:creationId xmlns:p14="http://schemas.microsoft.com/office/powerpoint/2010/main" val="25600155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B61397-65F7-11CB-7B17-AB86BDBCD37E}"/>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D2394B3C-D1D0-54AE-B0F8-56EA21494C7E}"/>
              </a:ext>
            </a:extLst>
          </p:cNvPr>
          <p:cNvSpPr txBox="1"/>
          <p:nvPr/>
        </p:nvSpPr>
        <p:spPr>
          <a:xfrm>
            <a:off x="32473" y="622119"/>
            <a:ext cx="388248" cy="5909310"/>
          </a:xfrm>
          <a:prstGeom prst="rect">
            <a:avLst/>
          </a:prstGeom>
          <a:solidFill>
            <a:srgbClr val="83EDE6"/>
          </a:solidFill>
        </p:spPr>
        <p:txBody>
          <a:bodyPr wrap="none" rtlCol="0">
            <a:spAutoFit/>
          </a:bodyPr>
          <a:lstStyle/>
          <a:p>
            <a:pPr algn="ctr"/>
            <a:r>
              <a:rPr lang="es-CL" b="1" dirty="0"/>
              <a:t>C</a:t>
            </a:r>
          </a:p>
          <a:p>
            <a:pPr algn="ctr"/>
            <a:r>
              <a:rPr lang="es-CL" b="1" dirty="0"/>
              <a:t>O</a:t>
            </a:r>
          </a:p>
          <a:p>
            <a:pPr algn="ctr"/>
            <a:r>
              <a:rPr lang="es-CL" b="1" dirty="0"/>
              <a:t>N</a:t>
            </a:r>
          </a:p>
          <a:p>
            <a:pPr algn="ctr"/>
            <a:r>
              <a:rPr lang="es-CL" b="1" dirty="0"/>
              <a:t>T</a:t>
            </a:r>
          </a:p>
          <a:p>
            <a:pPr algn="ctr"/>
            <a:r>
              <a:rPr lang="es-CL" b="1" dirty="0"/>
              <a:t>A</a:t>
            </a:r>
          </a:p>
          <a:p>
            <a:pPr algn="ctr"/>
            <a:r>
              <a:rPr lang="es-CL" b="1" dirty="0"/>
              <a:t>M</a:t>
            </a:r>
          </a:p>
          <a:p>
            <a:pPr algn="ctr"/>
            <a:r>
              <a:rPr lang="es-CL" b="1" dirty="0"/>
              <a:t>I</a:t>
            </a:r>
          </a:p>
          <a:p>
            <a:pPr algn="ctr"/>
            <a:r>
              <a:rPr lang="es-CL" b="1" dirty="0"/>
              <a:t>N</a:t>
            </a:r>
          </a:p>
          <a:p>
            <a:pPr algn="ctr"/>
            <a:r>
              <a:rPr lang="es-CL" b="1" dirty="0"/>
              <a:t>A</a:t>
            </a:r>
          </a:p>
          <a:p>
            <a:pPr algn="ctr"/>
            <a:r>
              <a:rPr lang="es-CL" b="1" dirty="0"/>
              <a:t>N</a:t>
            </a:r>
          </a:p>
          <a:p>
            <a:pPr algn="ctr"/>
            <a:r>
              <a:rPr lang="es-CL" b="1" dirty="0"/>
              <a:t>T</a:t>
            </a:r>
          </a:p>
          <a:p>
            <a:pPr algn="ctr"/>
            <a:r>
              <a:rPr lang="es-CL" b="1" dirty="0"/>
              <a:t>E</a:t>
            </a:r>
          </a:p>
          <a:p>
            <a:pPr algn="ctr"/>
            <a:r>
              <a:rPr lang="es-CL" b="1" dirty="0"/>
              <a:t>S</a:t>
            </a:r>
          </a:p>
          <a:p>
            <a:pPr algn="ctr"/>
            <a:endParaRPr lang="es-CL" b="1" dirty="0"/>
          </a:p>
          <a:p>
            <a:pPr algn="ctr"/>
            <a:r>
              <a:rPr lang="es-CL" b="1" dirty="0"/>
              <a:t>F</a:t>
            </a:r>
          </a:p>
          <a:p>
            <a:pPr algn="ctr"/>
            <a:r>
              <a:rPr lang="es-CL" b="1" dirty="0"/>
              <a:t>E</a:t>
            </a:r>
          </a:p>
          <a:p>
            <a:pPr algn="ctr"/>
            <a:r>
              <a:rPr lang="es-CL" b="1" dirty="0"/>
              <a:t>C</a:t>
            </a:r>
          </a:p>
          <a:p>
            <a:pPr algn="ctr"/>
            <a:r>
              <a:rPr lang="es-CL" b="1" dirty="0"/>
              <a:t>A</a:t>
            </a:r>
          </a:p>
          <a:p>
            <a:pPr algn="ctr"/>
            <a:r>
              <a:rPr lang="es-CL" b="1" dirty="0"/>
              <a:t>L</a:t>
            </a:r>
          </a:p>
          <a:p>
            <a:pPr algn="ctr"/>
            <a:r>
              <a:rPr lang="es-CL" b="1" dirty="0"/>
              <a:t>E</a:t>
            </a:r>
          </a:p>
          <a:p>
            <a:pPr algn="ctr"/>
            <a:r>
              <a:rPr lang="es-CL" b="1" dirty="0"/>
              <a:t>S</a:t>
            </a:r>
          </a:p>
        </p:txBody>
      </p:sp>
      <p:pic>
        <p:nvPicPr>
          <p:cNvPr id="4" name="Imagen 3">
            <a:extLst>
              <a:ext uri="{FF2B5EF4-FFF2-40B4-BE49-F238E27FC236}">
                <a16:creationId xmlns:a16="http://schemas.microsoft.com/office/drawing/2014/main" id="{FB7325E7-C0E8-990D-DC9B-A87533C9C829}"/>
              </a:ext>
            </a:extLst>
          </p:cNvPr>
          <p:cNvPicPr>
            <a:picLocks noChangeAspect="1"/>
          </p:cNvPicPr>
          <p:nvPr/>
        </p:nvPicPr>
        <p:blipFill>
          <a:blip r:embed="rId2"/>
          <a:stretch>
            <a:fillRect/>
          </a:stretch>
        </p:blipFill>
        <p:spPr>
          <a:xfrm>
            <a:off x="518666" y="622119"/>
            <a:ext cx="11549421" cy="5909310"/>
          </a:xfrm>
          <a:prstGeom prst="rect">
            <a:avLst/>
          </a:prstGeom>
        </p:spPr>
      </p:pic>
    </p:spTree>
    <p:extLst>
      <p:ext uri="{BB962C8B-B14F-4D97-AF65-F5344CB8AC3E}">
        <p14:creationId xmlns:p14="http://schemas.microsoft.com/office/powerpoint/2010/main" val="12710521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05A97B6B-BD66-F7E1-233F-CC17D92D504F}"/>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F917DCD2-6E2B-2F6F-BC65-278BC2A01E86}"/>
              </a:ext>
            </a:extLst>
          </p:cNvPr>
          <p:cNvPicPr>
            <a:picLocks noChangeAspect="1"/>
          </p:cNvPicPr>
          <p:nvPr/>
        </p:nvPicPr>
        <p:blipFill>
          <a:blip r:embed="rId2"/>
          <a:stretch>
            <a:fillRect/>
          </a:stretch>
        </p:blipFill>
        <p:spPr>
          <a:xfrm>
            <a:off x="1386347" y="-38915"/>
            <a:ext cx="9366455" cy="6896915"/>
          </a:xfrm>
          <a:prstGeom prst="rect">
            <a:avLst/>
          </a:prstGeom>
        </p:spPr>
      </p:pic>
      <p:sp>
        <p:nvSpPr>
          <p:cNvPr id="4" name="CuadroTexto 3">
            <a:extLst>
              <a:ext uri="{FF2B5EF4-FFF2-40B4-BE49-F238E27FC236}">
                <a16:creationId xmlns:a16="http://schemas.microsoft.com/office/drawing/2014/main" id="{62D7EC45-7673-EE33-B9FA-88C33FB7BCBC}"/>
              </a:ext>
            </a:extLst>
          </p:cNvPr>
          <p:cNvSpPr txBox="1"/>
          <p:nvPr/>
        </p:nvSpPr>
        <p:spPr>
          <a:xfrm>
            <a:off x="1732643" y="6596390"/>
            <a:ext cx="7248072" cy="261610"/>
          </a:xfrm>
          <a:prstGeom prst="rect">
            <a:avLst/>
          </a:prstGeom>
          <a:solidFill>
            <a:srgbClr val="FFFF00"/>
          </a:solidFill>
        </p:spPr>
        <p:txBody>
          <a:bodyPr wrap="square" rtlCol="0">
            <a:spAutoFit/>
          </a:bodyPr>
          <a:lstStyle/>
          <a:p>
            <a:pPr algn="just" eaLnBrk="0" hangingPunct="0">
              <a:spcBef>
                <a:spcPts val="10"/>
              </a:spcBef>
            </a:pPr>
            <a:r>
              <a:rPr lang="en-US" sz="700" b="1" dirty="0">
                <a:effectLst/>
                <a:latin typeface="Aptos" panose="020B0004020202020204" pitchFamily="34" charset="0"/>
                <a:ea typeface="Aptos" panose="020B0004020202020204" pitchFamily="34" charset="0"/>
              </a:rPr>
              <a:t>GUIDELINES</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ON</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RECREATIONAL</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WATER</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QUALITY.</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VOLUME</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1:</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COASTAL</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AND</a:t>
            </a:r>
            <a:r>
              <a:rPr lang="en-US" sz="700" b="1" spc="-10"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FRESH</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WATERS.</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GENEVA:</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WORLD</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HEALTH</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ORGANIZATION 2021.</a:t>
            </a:r>
            <a:r>
              <a:rPr lang="en-US" sz="700" b="1" spc="-15" dirty="0">
                <a:effectLst/>
                <a:latin typeface="Aptos" panose="020B0004020202020204" pitchFamily="34" charset="0"/>
                <a:ea typeface="Aptos" panose="020B0004020202020204" pitchFamily="34" charset="0"/>
              </a:rPr>
              <a:t> </a:t>
            </a:r>
            <a:r>
              <a:rPr lang="en-US" sz="700" b="1" dirty="0">
                <a:effectLst/>
                <a:latin typeface="Aptos" panose="020B0004020202020204" pitchFamily="34" charset="0"/>
                <a:ea typeface="Aptos" panose="020B0004020202020204" pitchFamily="34" charset="0"/>
              </a:rPr>
              <a:t>LICENCE:</a:t>
            </a:r>
            <a:r>
              <a:rPr lang="en-US" sz="700" b="1" spc="-15" dirty="0">
                <a:effectLst/>
                <a:latin typeface="Aptos" panose="020B0004020202020204" pitchFamily="34" charset="0"/>
                <a:ea typeface="Aptos" panose="020B0004020202020204" pitchFamily="34" charset="0"/>
              </a:rPr>
              <a:t> </a:t>
            </a:r>
            <a:r>
              <a:rPr lang="en-US" sz="700" b="1" u="none" strike="noStrike" dirty="0">
                <a:effectLst/>
                <a:latin typeface="Aptos" panose="020B0004020202020204" pitchFamily="34" charset="0"/>
                <a:ea typeface="Aptos" panose="020B0004020202020204" pitchFamily="34" charset="0"/>
                <a:hlinkClick r:id="rId3">
                  <a:extLst>
                    <a:ext uri="{A12FA001-AC4F-418D-AE19-62706E023703}">
                      <ahyp:hlinkClr xmlns:ahyp="http://schemas.microsoft.com/office/drawing/2018/hyperlinkcolor" xmlns="" val="tx"/>
                    </a:ext>
                  </a:extLst>
                </a:hlinkClick>
              </a:rPr>
              <a:t>CC</a:t>
            </a:r>
            <a:r>
              <a:rPr lang="en-US" sz="700" b="1" u="none" strike="noStrike" spc="-15" dirty="0">
                <a:effectLst/>
                <a:latin typeface="Aptos" panose="020B0004020202020204" pitchFamily="34" charset="0"/>
                <a:ea typeface="Aptos" panose="020B0004020202020204" pitchFamily="34" charset="0"/>
                <a:hlinkClick r:id="rId3">
                  <a:extLst>
                    <a:ext uri="{A12FA001-AC4F-418D-AE19-62706E023703}">
                      <ahyp:hlinkClr xmlns:ahyp="http://schemas.microsoft.com/office/drawing/2018/hyperlinkcolor" xmlns="" val="tx"/>
                    </a:ext>
                  </a:extLst>
                </a:hlinkClick>
              </a:rPr>
              <a:t> </a:t>
            </a:r>
            <a:r>
              <a:rPr lang="en-US" sz="700" b="1" u="none" strike="noStrike" dirty="0">
                <a:effectLst/>
                <a:latin typeface="Aptos" panose="020B0004020202020204" pitchFamily="34" charset="0"/>
                <a:ea typeface="Aptos" panose="020B0004020202020204" pitchFamily="34" charset="0"/>
                <a:hlinkClick r:id="rId3">
                  <a:extLst>
                    <a:ext uri="{A12FA001-AC4F-418D-AE19-62706E023703}">
                      <ahyp:hlinkClr xmlns:ahyp="http://schemas.microsoft.com/office/drawing/2018/hyperlinkcolor" xmlns="" val="tx"/>
                    </a:ext>
                  </a:extLst>
                </a:hlinkClick>
              </a:rPr>
              <a:t>BY-NC-SA</a:t>
            </a:r>
            <a:r>
              <a:rPr lang="en-US" sz="700" b="1" u="none" strike="noStrike" spc="-15" dirty="0">
                <a:effectLst/>
                <a:latin typeface="Aptos" panose="020B0004020202020204" pitchFamily="34" charset="0"/>
                <a:ea typeface="Aptos" panose="020B0004020202020204" pitchFamily="34" charset="0"/>
                <a:hlinkClick r:id="rId3">
                  <a:extLst>
                    <a:ext uri="{A12FA001-AC4F-418D-AE19-62706E023703}">
                      <ahyp:hlinkClr xmlns:ahyp="http://schemas.microsoft.com/office/drawing/2018/hyperlinkcolor" xmlns="" val="tx"/>
                    </a:ext>
                  </a:extLst>
                </a:hlinkClick>
              </a:rPr>
              <a:t> </a:t>
            </a:r>
            <a:r>
              <a:rPr lang="en-US" sz="700" b="1" u="none" strike="noStrike" dirty="0">
                <a:effectLst/>
                <a:latin typeface="Aptos" panose="020B0004020202020204" pitchFamily="34" charset="0"/>
                <a:ea typeface="Aptos" panose="020B0004020202020204" pitchFamily="34" charset="0"/>
                <a:hlinkClick r:id="rId3">
                  <a:extLst>
                    <a:ext uri="{A12FA001-AC4F-418D-AE19-62706E023703}">
                      <ahyp:hlinkClr xmlns:ahyp="http://schemas.microsoft.com/office/drawing/2018/hyperlinkcolor" xmlns="" val="tx"/>
                    </a:ext>
                  </a:extLst>
                </a:hlinkClick>
              </a:rPr>
              <a:t>3.0</a:t>
            </a:r>
            <a:r>
              <a:rPr lang="en-US" sz="700" b="1" u="none" strike="noStrike" spc="-10" dirty="0">
                <a:effectLst/>
                <a:latin typeface="Aptos" panose="020B0004020202020204" pitchFamily="34" charset="0"/>
                <a:ea typeface="Aptos" panose="020B0004020202020204" pitchFamily="34" charset="0"/>
                <a:hlinkClick r:id="rId3">
                  <a:extLst>
                    <a:ext uri="{A12FA001-AC4F-418D-AE19-62706E023703}">
                      <ahyp:hlinkClr xmlns:ahyp="http://schemas.microsoft.com/office/drawing/2018/hyperlinkcolor" xmlns="" val="tx"/>
                    </a:ext>
                  </a:extLst>
                </a:hlinkClick>
              </a:rPr>
              <a:t> </a:t>
            </a:r>
            <a:r>
              <a:rPr lang="en-US" sz="700" b="1" u="none" strike="noStrike" dirty="0">
                <a:effectLst/>
                <a:latin typeface="Aptos" panose="020B0004020202020204" pitchFamily="34" charset="0"/>
                <a:ea typeface="Aptos" panose="020B0004020202020204" pitchFamily="34" charset="0"/>
                <a:hlinkClick r:id="rId3">
                  <a:extLst>
                    <a:ext uri="{A12FA001-AC4F-418D-AE19-62706E023703}">
                      <ahyp:hlinkClr xmlns:ahyp="http://schemas.microsoft.com/office/drawing/2018/hyperlinkcolor" xmlns="" val="tx"/>
                    </a:ext>
                  </a:extLst>
                </a:hlinkClick>
              </a:rPr>
              <a:t>IGO</a:t>
            </a:r>
            <a:r>
              <a:rPr lang="en-US" sz="1050" b="1" dirty="0">
                <a:effectLst/>
                <a:latin typeface="Aptos" panose="020B0004020202020204" pitchFamily="34" charset="0"/>
                <a:ea typeface="Aptos" panose="020B0004020202020204" pitchFamily="34" charset="0"/>
              </a:rPr>
              <a:t>.</a:t>
            </a:r>
            <a:endParaRPr lang="es-CL" sz="1050" dirty="0">
              <a:effectLst/>
              <a:latin typeface="Times New Roman" panose="02020603050405020304" pitchFamily="18" charset="0"/>
              <a:ea typeface="Aptos" panose="020B0004020202020204" pitchFamily="34" charset="0"/>
            </a:endParaRPr>
          </a:p>
        </p:txBody>
      </p:sp>
    </p:spTree>
    <p:extLst>
      <p:ext uri="{BB962C8B-B14F-4D97-AF65-F5344CB8AC3E}">
        <p14:creationId xmlns:p14="http://schemas.microsoft.com/office/powerpoint/2010/main" val="34511091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a:extLst>
            <a:ext uri="{FF2B5EF4-FFF2-40B4-BE49-F238E27FC236}">
              <a16:creationId xmlns:a16="http://schemas.microsoft.com/office/drawing/2014/main" id="{870198AB-9D60-C94E-D8E7-F1245A17C2D9}"/>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3B4E0B1E-EF11-8A9A-493C-D0822DB1ED76}"/>
              </a:ext>
            </a:extLst>
          </p:cNvPr>
          <p:cNvSpPr txBox="1"/>
          <p:nvPr/>
        </p:nvSpPr>
        <p:spPr>
          <a:xfrm>
            <a:off x="3010533" y="146957"/>
            <a:ext cx="6167073" cy="584775"/>
          </a:xfrm>
          <a:prstGeom prst="rect">
            <a:avLst/>
          </a:prstGeom>
          <a:noFill/>
        </p:spPr>
        <p:txBody>
          <a:bodyPr wrap="none" rtlCol="0">
            <a:spAutoFit/>
          </a:bodyPr>
          <a:lstStyle/>
          <a:p>
            <a:r>
              <a:rPr lang="es-CL" sz="3200" b="1" dirty="0">
                <a:latin typeface="Aptos" panose="020B0004020202020204" pitchFamily="34" charset="0"/>
              </a:rPr>
              <a:t>CONTAMINANTES EMERGENTES</a:t>
            </a:r>
          </a:p>
        </p:txBody>
      </p:sp>
      <p:sp>
        <p:nvSpPr>
          <p:cNvPr id="3" name="CuadroTexto 2">
            <a:extLst>
              <a:ext uri="{FF2B5EF4-FFF2-40B4-BE49-F238E27FC236}">
                <a16:creationId xmlns:a16="http://schemas.microsoft.com/office/drawing/2014/main" id="{901577F3-43F8-54A1-7434-7129892A4C8D}"/>
              </a:ext>
            </a:extLst>
          </p:cNvPr>
          <p:cNvSpPr txBox="1"/>
          <p:nvPr/>
        </p:nvSpPr>
        <p:spPr>
          <a:xfrm>
            <a:off x="5018293" y="963322"/>
            <a:ext cx="2151551" cy="584775"/>
          </a:xfrm>
          <a:prstGeom prst="rect">
            <a:avLst/>
          </a:prstGeom>
          <a:noFill/>
        </p:spPr>
        <p:txBody>
          <a:bodyPr wrap="none" rtlCol="0">
            <a:spAutoFit/>
          </a:bodyPr>
          <a:lstStyle/>
          <a:p>
            <a:r>
              <a:rPr lang="es-CL" sz="3200" b="1" dirty="0">
                <a:latin typeface="Aptos" panose="020B0004020202020204" pitchFamily="34" charset="0"/>
              </a:rPr>
              <a:t>SAL (NaCl)</a:t>
            </a:r>
          </a:p>
        </p:txBody>
      </p:sp>
      <p:sp>
        <p:nvSpPr>
          <p:cNvPr id="4" name="CuadroTexto 3">
            <a:extLst>
              <a:ext uri="{FF2B5EF4-FFF2-40B4-BE49-F238E27FC236}">
                <a16:creationId xmlns:a16="http://schemas.microsoft.com/office/drawing/2014/main" id="{7CDBDCA5-FBC0-56FD-A01F-48CC6C6FE280}"/>
              </a:ext>
            </a:extLst>
          </p:cNvPr>
          <p:cNvSpPr txBox="1"/>
          <p:nvPr/>
        </p:nvSpPr>
        <p:spPr>
          <a:xfrm>
            <a:off x="208341" y="1629613"/>
            <a:ext cx="11771453" cy="5339923"/>
          </a:xfrm>
          <a:prstGeom prst="rect">
            <a:avLst/>
          </a:prstGeom>
          <a:noFill/>
        </p:spPr>
        <p:txBody>
          <a:bodyPr wrap="square" rtlCol="0">
            <a:spAutoFit/>
          </a:bodyPr>
          <a:lstStyle/>
          <a:p>
            <a:pPr algn="just"/>
            <a:r>
              <a:rPr lang="es-CL" sz="1900" b="1" kern="100" dirty="0">
                <a:effectLst/>
                <a:latin typeface="Aptos" panose="020B0004020202020204" pitchFamily="34" charset="0"/>
                <a:ea typeface="Aptos" panose="020B0004020202020204" pitchFamily="34" charset="0"/>
                <a:cs typeface="Times New Roman" panose="02020603050405020304" pitchFamily="18" charset="0"/>
              </a:rPr>
              <a:t>El aumento de la salinidad en el agua dulce es un problema emergente de preocupación mundial, con efectos potencialmente adversos para la salud humana, la biodiversidad de agua dulce y las funciones y servicios ecosistémicos. La salinización antropogénica se ha relacionado con actividades como la agricultura, la </a:t>
            </a:r>
            <a:r>
              <a:rPr lang="es-CL" sz="19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ACUICULTURA,</a:t>
            </a:r>
            <a:r>
              <a:rPr lang="es-CL" sz="1900" b="1" kern="100" dirty="0">
                <a:effectLst/>
                <a:latin typeface="Aptos" panose="020B0004020202020204" pitchFamily="34" charset="0"/>
                <a:ea typeface="Aptos" panose="020B0004020202020204" pitchFamily="34" charset="0"/>
                <a:cs typeface="Times New Roman" panose="02020603050405020304" pitchFamily="18" charset="0"/>
              </a:rPr>
              <a:t> la minería, la industria, el tratamiento de efluentes urbanos y el uso de sal para caminos, y se sabe que afecta las tasas de deriva de macroinvertebrados y la estructura del </a:t>
            </a:r>
            <a:r>
              <a:rPr lang="es-CL" sz="1900" b="1" kern="100" dirty="0" err="1">
                <a:effectLst/>
                <a:latin typeface="Aptos" panose="020B0004020202020204" pitchFamily="34" charset="0"/>
                <a:ea typeface="Aptos" panose="020B0004020202020204" pitchFamily="34" charset="0"/>
                <a:cs typeface="Times New Roman" panose="02020603050405020304" pitchFamily="18" charset="0"/>
              </a:rPr>
              <a:t>macrozoobentos</a:t>
            </a:r>
            <a:r>
              <a:rPr lang="es-CL" sz="1900" b="1" kern="100" dirty="0">
                <a:effectLst/>
                <a:latin typeface="Aptos" panose="020B0004020202020204" pitchFamily="34" charset="0"/>
                <a:ea typeface="Aptos" panose="020B0004020202020204" pitchFamily="34" charset="0"/>
                <a:cs typeface="Times New Roman" panose="02020603050405020304" pitchFamily="18" charset="0"/>
              </a:rPr>
              <a:t> en agua dulce. </a:t>
            </a:r>
            <a:r>
              <a:rPr lang="es-CL" sz="19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CADA PISC. UTILIZA ENTRE 20 Y 30 T AÑO–1 DE SAL (NACL)</a:t>
            </a:r>
            <a:r>
              <a:rPr lang="es-CL" sz="1900" b="1" kern="100" dirty="0">
                <a:effectLst/>
                <a:latin typeface="Aptos" panose="020B0004020202020204" pitchFamily="34" charset="0"/>
                <a:ea typeface="Aptos" panose="020B0004020202020204" pitchFamily="34" charset="0"/>
                <a:cs typeface="Times New Roman" panose="02020603050405020304" pitchFamily="18" charset="0"/>
              </a:rPr>
              <a:t> para prevenir y controlar infecciones que han causado un </a:t>
            </a:r>
            <a:r>
              <a:rPr lang="es-CL" sz="19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aumento en la conductividad del agua dulce de 50 </a:t>
            </a:r>
            <a:r>
              <a:rPr lang="en-US" sz="1900" b="1" kern="100" dirty="0" err="1">
                <a:effectLst/>
                <a:highlight>
                  <a:srgbClr val="FFFF00"/>
                </a:highlight>
                <a:latin typeface="Aptos" panose="020B0004020202020204" pitchFamily="34" charset="0"/>
                <a:ea typeface="Aptos" panose="020B0004020202020204" pitchFamily="34" charset="0"/>
                <a:cs typeface="Times New Roman" panose="02020603050405020304" pitchFamily="18" charset="0"/>
              </a:rPr>
              <a:t>μ</a:t>
            </a:r>
            <a:r>
              <a:rPr lang="es-CL" sz="19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 cm–1 a hasta 1000 </a:t>
            </a:r>
            <a:r>
              <a:rPr lang="en-US" sz="1900" b="1" kern="100" dirty="0" err="1">
                <a:effectLst/>
                <a:highlight>
                  <a:srgbClr val="FFFF00"/>
                </a:highlight>
                <a:latin typeface="Aptos" panose="020B0004020202020204" pitchFamily="34" charset="0"/>
                <a:ea typeface="Aptos" panose="020B0004020202020204" pitchFamily="34" charset="0"/>
                <a:cs typeface="Times New Roman" panose="02020603050405020304" pitchFamily="18" charset="0"/>
              </a:rPr>
              <a:t>μ</a:t>
            </a:r>
            <a:r>
              <a:rPr lang="es-CL" sz="19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 cm–1</a:t>
            </a:r>
            <a:r>
              <a:rPr lang="es-CL" sz="1900" b="1" kern="100" dirty="0">
                <a:effectLst/>
                <a:latin typeface="Aptos" panose="020B0004020202020204" pitchFamily="34" charset="0"/>
                <a:ea typeface="Aptos" panose="020B0004020202020204" pitchFamily="34" charset="0"/>
                <a:cs typeface="Times New Roman" panose="02020603050405020304" pitchFamily="18" charset="0"/>
              </a:rPr>
              <a:t> aguas abajo de donde se descargan los efluentes.</a:t>
            </a:r>
          </a:p>
          <a:p>
            <a:pPr algn="just"/>
            <a:endParaRPr lang="es-CL" sz="19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s-CL" sz="1900" b="1" kern="100" dirty="0">
                <a:effectLst/>
                <a:latin typeface="Aptos" panose="020B0004020202020204" pitchFamily="34" charset="0"/>
                <a:ea typeface="Aptos" panose="020B0004020202020204" pitchFamily="34" charset="0"/>
                <a:cs typeface="Times New Roman" panose="02020603050405020304" pitchFamily="18" charset="0"/>
              </a:rPr>
              <a:t>Se conoce que el aumento de la concentración de sal en el agua dulce causa efectos agudos y crónicos en las especies bentónicas, impulsando cambios en las comunidades, por ejemplo, disminución de la abundancia de taxones sensibles a la salinidad, como </a:t>
            </a:r>
            <a:r>
              <a:rPr lang="es-CL" sz="1900" b="1" kern="100" dirty="0" err="1">
                <a:effectLst/>
                <a:latin typeface="Aptos" panose="020B0004020202020204" pitchFamily="34" charset="0"/>
                <a:ea typeface="Aptos" panose="020B0004020202020204" pitchFamily="34" charset="0"/>
                <a:cs typeface="Times New Roman" panose="02020603050405020304" pitchFamily="18" charset="0"/>
              </a:rPr>
              <a:t>Ephemeroptera</a:t>
            </a:r>
            <a:r>
              <a:rPr lang="es-CL" sz="1900" b="1" kern="100" dirty="0">
                <a:effectLst/>
                <a:latin typeface="Aptos" panose="020B0004020202020204" pitchFamily="34" charset="0"/>
                <a:ea typeface="Aptos" panose="020B0004020202020204" pitchFamily="34" charset="0"/>
                <a:cs typeface="Times New Roman" panose="02020603050405020304" pitchFamily="18" charset="0"/>
              </a:rPr>
              <a:t>, </a:t>
            </a:r>
            <a:r>
              <a:rPr lang="es-CL" sz="1900" b="1" kern="100" dirty="0" err="1">
                <a:effectLst/>
                <a:latin typeface="Aptos" panose="020B0004020202020204" pitchFamily="34" charset="0"/>
                <a:ea typeface="Aptos" panose="020B0004020202020204" pitchFamily="34" charset="0"/>
                <a:cs typeface="Times New Roman" panose="02020603050405020304" pitchFamily="18" charset="0"/>
              </a:rPr>
              <a:t>Plecoptera</a:t>
            </a:r>
            <a:r>
              <a:rPr lang="es-CL" sz="1900" b="1" kern="100" dirty="0">
                <a:effectLst/>
                <a:latin typeface="Aptos" panose="020B0004020202020204" pitchFamily="34" charset="0"/>
                <a:ea typeface="Aptos" panose="020B0004020202020204" pitchFamily="34" charset="0"/>
                <a:cs typeface="Times New Roman" panose="02020603050405020304" pitchFamily="18" charset="0"/>
              </a:rPr>
              <a:t> y </a:t>
            </a:r>
            <a:r>
              <a:rPr lang="es-CL" sz="1900" b="1" kern="100" dirty="0" err="1">
                <a:effectLst/>
                <a:latin typeface="Aptos" panose="020B0004020202020204" pitchFamily="34" charset="0"/>
                <a:ea typeface="Aptos" panose="020B0004020202020204" pitchFamily="34" charset="0"/>
                <a:cs typeface="Times New Roman" panose="02020603050405020304" pitchFamily="18" charset="0"/>
              </a:rPr>
              <a:t>Trichoptera</a:t>
            </a:r>
            <a:r>
              <a:rPr lang="es-CL" sz="1900" b="1" kern="100" dirty="0">
                <a:effectLst/>
                <a:latin typeface="Aptos" panose="020B0004020202020204" pitchFamily="34" charset="0"/>
                <a:ea typeface="Aptos" panose="020B0004020202020204" pitchFamily="34" charset="0"/>
                <a:cs typeface="Times New Roman" panose="02020603050405020304" pitchFamily="18" charset="0"/>
              </a:rPr>
              <a:t>, y aumento de la abundancia de taxones tolerantes a la salinidad, como </a:t>
            </a:r>
            <a:r>
              <a:rPr lang="es-CL" sz="1900" b="1" kern="100" dirty="0" err="1">
                <a:effectLst/>
                <a:latin typeface="Aptos" panose="020B0004020202020204" pitchFamily="34" charset="0"/>
                <a:ea typeface="Aptos" panose="020B0004020202020204" pitchFamily="34" charset="0"/>
                <a:cs typeface="Times New Roman" panose="02020603050405020304" pitchFamily="18" charset="0"/>
              </a:rPr>
              <a:t>Oligochaeta</a:t>
            </a:r>
            <a:r>
              <a:rPr lang="es-CL" sz="1900" b="1" kern="100" dirty="0">
                <a:effectLst/>
                <a:latin typeface="Aptos" panose="020B0004020202020204" pitchFamily="34" charset="0"/>
                <a:ea typeface="Aptos" panose="020B0004020202020204" pitchFamily="34" charset="0"/>
                <a:cs typeface="Times New Roman" panose="02020603050405020304" pitchFamily="18" charset="0"/>
              </a:rPr>
              <a:t> y </a:t>
            </a:r>
            <a:r>
              <a:rPr lang="es-CL" sz="1900" b="1" kern="100" dirty="0" err="1">
                <a:effectLst/>
                <a:latin typeface="Aptos" panose="020B0004020202020204" pitchFamily="34" charset="0"/>
                <a:ea typeface="Aptos" panose="020B0004020202020204" pitchFamily="34" charset="0"/>
                <a:cs typeface="Times New Roman" panose="02020603050405020304" pitchFamily="18" charset="0"/>
              </a:rPr>
              <a:t>Chironomidae</a:t>
            </a:r>
            <a:r>
              <a:rPr lang="es-CL" sz="1900" b="1" kern="100" dirty="0">
                <a:effectLst/>
                <a:latin typeface="Aptos" panose="020B0004020202020204" pitchFamily="34" charset="0"/>
                <a:ea typeface="Aptos" panose="020B0004020202020204" pitchFamily="34" charset="0"/>
                <a:cs typeface="Times New Roman" panose="02020603050405020304" pitchFamily="18" charset="0"/>
              </a:rPr>
              <a:t>. Los aportes de sal también pueden aumentar la abundancia de </a:t>
            </a:r>
            <a:r>
              <a:rPr lang="es-CL" sz="1900" b="1" kern="100" dirty="0" err="1">
                <a:effectLst/>
                <a:latin typeface="Aptos" panose="020B0004020202020204" pitchFamily="34" charset="0"/>
                <a:ea typeface="Aptos" panose="020B0004020202020204" pitchFamily="34" charset="0"/>
                <a:cs typeface="Times New Roman" panose="02020603050405020304" pitchFamily="18" charset="0"/>
              </a:rPr>
              <a:t>perifiton</a:t>
            </a:r>
            <a:r>
              <a:rPr lang="es-CL" sz="1900" b="1" kern="100" dirty="0">
                <a:effectLst/>
                <a:latin typeface="Aptos" panose="020B0004020202020204" pitchFamily="34" charset="0"/>
                <a:ea typeface="Aptos" panose="020B0004020202020204" pitchFamily="34" charset="0"/>
                <a:cs typeface="Times New Roman" panose="02020603050405020304" pitchFamily="18" charset="0"/>
              </a:rPr>
              <a:t>, producir floraciones de algas nocivas y alterar procesos ecosistémicos como el metabolismo de los arroyos, la descomposición de materia orgánica, la respiración, el flujo de nutrientes o los macroinvertebrados bentónicos.</a:t>
            </a:r>
          </a:p>
          <a:p>
            <a:pPr algn="just"/>
            <a:r>
              <a:rPr lang="es-CL" sz="1900" b="1" kern="100" dirty="0">
                <a:effectLst/>
                <a:latin typeface="Aptos" panose="020B0004020202020204" pitchFamily="34" charset="0"/>
                <a:ea typeface="Aptos" panose="020B0004020202020204" pitchFamily="34" charset="0"/>
                <a:cs typeface="Times New Roman" panose="02020603050405020304" pitchFamily="18" charset="0"/>
              </a:rPr>
              <a:t> </a:t>
            </a:r>
          </a:p>
          <a:p>
            <a:pPr algn="just"/>
            <a:r>
              <a:rPr lang="es-CL" sz="1800" kern="100" dirty="0">
                <a:effectLst/>
                <a:latin typeface="Aptos" panose="020B00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15523690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CBCCF7F8-676C-5B54-AB2A-25FED921C774}"/>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BCD08AB2-583F-8C07-D3E8-4996D9C774B5}"/>
              </a:ext>
            </a:extLst>
          </p:cNvPr>
          <p:cNvPicPr>
            <a:picLocks noChangeAspect="1"/>
          </p:cNvPicPr>
          <p:nvPr/>
        </p:nvPicPr>
        <p:blipFill>
          <a:blip r:embed="rId2"/>
          <a:stretch>
            <a:fillRect/>
          </a:stretch>
        </p:blipFill>
        <p:spPr>
          <a:xfrm>
            <a:off x="1331495" y="-12362"/>
            <a:ext cx="9897979" cy="6870362"/>
          </a:xfrm>
          <a:prstGeom prst="rect">
            <a:avLst/>
          </a:prstGeom>
        </p:spPr>
      </p:pic>
    </p:spTree>
    <p:extLst>
      <p:ext uri="{BB962C8B-B14F-4D97-AF65-F5344CB8AC3E}">
        <p14:creationId xmlns:p14="http://schemas.microsoft.com/office/powerpoint/2010/main" val="10085670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03781C3-CC7C-1E30-0450-F68BB44E71C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919A054-F773-EE3B-7CF0-85A3F96A73A0}"/>
              </a:ext>
            </a:extLst>
          </p:cNvPr>
          <p:cNvSpPr txBox="1"/>
          <p:nvPr/>
        </p:nvSpPr>
        <p:spPr>
          <a:xfrm>
            <a:off x="450760" y="1892708"/>
            <a:ext cx="11603865" cy="4108817"/>
          </a:xfrm>
          <a:prstGeom prst="rect">
            <a:avLst/>
          </a:prstGeom>
          <a:solidFill>
            <a:srgbClr val="83EDE6"/>
          </a:solidFill>
        </p:spPr>
        <p:txBody>
          <a:bodyPr wrap="square">
            <a:spAutoFit/>
          </a:bodyPr>
          <a:lstStyle/>
          <a:p>
            <a:pPr>
              <a:spcBef>
                <a:spcPts val="45"/>
              </a:spcBef>
            </a:pPr>
            <a:r>
              <a:rPr lang="es-CL" b="1" dirty="0">
                <a:effectLst/>
                <a:latin typeface="Aptos" panose="020B0004020202020204" pitchFamily="34" charset="0"/>
              </a:rPr>
              <a:t>.-  </a:t>
            </a:r>
            <a:r>
              <a:rPr lang="es-CL" b="1" dirty="0" err="1">
                <a:effectLst/>
                <a:latin typeface="Aptos" panose="020B0004020202020204" pitchFamily="34" charset="0"/>
              </a:rPr>
              <a:t>Nitrogen</a:t>
            </a:r>
            <a:r>
              <a:rPr lang="es-CL" b="1" dirty="0">
                <a:effectLst/>
                <a:latin typeface="Aptos" panose="020B0004020202020204" pitchFamily="34" charset="0"/>
              </a:rPr>
              <a:t> </a:t>
            </a:r>
            <a:r>
              <a:rPr lang="es-CL" b="1" dirty="0" err="1">
                <a:effectLst/>
                <a:latin typeface="Aptos" panose="020B0004020202020204" pitchFamily="34" charset="0"/>
              </a:rPr>
              <a:t>transformations</a:t>
            </a:r>
            <a:r>
              <a:rPr lang="es-CL" b="1" dirty="0">
                <a:effectLst/>
                <a:latin typeface="Aptos" panose="020B0004020202020204" pitchFamily="34" charset="0"/>
              </a:rPr>
              <a:t> in intensive </a:t>
            </a:r>
            <a:r>
              <a:rPr lang="es-CL" b="1" dirty="0" err="1">
                <a:effectLst/>
                <a:latin typeface="Aptos" panose="020B0004020202020204" pitchFamily="34" charset="0"/>
              </a:rPr>
              <a:t>aquaculture</a:t>
            </a:r>
            <a:r>
              <a:rPr lang="es-CL" b="1" dirty="0">
                <a:effectLst/>
                <a:latin typeface="Aptos" panose="020B0004020202020204" pitchFamily="34" charset="0"/>
              </a:rPr>
              <a:t> </a:t>
            </a:r>
            <a:r>
              <a:rPr lang="es-CL" b="1" dirty="0" err="1">
                <a:effectLst/>
                <a:latin typeface="Aptos" panose="020B0004020202020204" pitchFamily="34" charset="0"/>
              </a:rPr>
              <a:t>system</a:t>
            </a:r>
            <a:r>
              <a:rPr lang="es-CL" b="1" dirty="0">
                <a:effectLst/>
                <a:latin typeface="Aptos" panose="020B0004020202020204" pitchFamily="34" charset="0"/>
              </a:rPr>
              <a:t> and </a:t>
            </a:r>
            <a:r>
              <a:rPr lang="es-CL" b="1" dirty="0" err="1">
                <a:effectLst/>
                <a:latin typeface="Aptos" panose="020B0004020202020204" pitchFamily="34" charset="0"/>
              </a:rPr>
              <a:t>its</a:t>
            </a:r>
            <a:r>
              <a:rPr lang="es-CL" b="1" dirty="0">
                <a:effectLst/>
                <a:latin typeface="Aptos" panose="020B0004020202020204" pitchFamily="34" charset="0"/>
              </a:rPr>
              <a:t> </a:t>
            </a:r>
            <a:r>
              <a:rPr lang="es-CL" b="1" dirty="0" err="1">
                <a:effectLst/>
                <a:latin typeface="Aptos" panose="020B0004020202020204" pitchFamily="34" charset="0"/>
              </a:rPr>
              <a:t>implication</a:t>
            </a:r>
            <a:r>
              <a:rPr lang="es-CL" b="1" dirty="0">
                <a:effectLst/>
                <a:latin typeface="Aptos" panose="020B0004020202020204" pitchFamily="34" charset="0"/>
              </a:rPr>
              <a:t> </a:t>
            </a:r>
            <a:r>
              <a:rPr lang="es-CL" b="1" dirty="0" err="1">
                <a:effectLst/>
                <a:latin typeface="Aptos" panose="020B0004020202020204" pitchFamily="34" charset="0"/>
              </a:rPr>
              <a:t>to</a:t>
            </a:r>
            <a:r>
              <a:rPr lang="es-CL" b="1" dirty="0">
                <a:effectLst/>
                <a:latin typeface="Aptos" panose="020B0004020202020204" pitchFamily="34" charset="0"/>
              </a:rPr>
              <a:t> </a:t>
            </a:r>
            <a:r>
              <a:rPr lang="es-CL" b="1" dirty="0" err="1">
                <a:effectLst/>
                <a:latin typeface="Aptos" panose="020B0004020202020204" pitchFamily="34" charset="0"/>
              </a:rPr>
              <a:t>climate</a:t>
            </a:r>
            <a:r>
              <a:rPr lang="es-CL" b="1" dirty="0">
                <a:effectLst/>
                <a:latin typeface="Aptos" panose="020B0004020202020204" pitchFamily="34" charset="0"/>
              </a:rPr>
              <a:t> </a:t>
            </a:r>
            <a:r>
              <a:rPr lang="es-CL" b="1" dirty="0" err="1">
                <a:effectLst/>
                <a:latin typeface="Aptos" panose="020B0004020202020204" pitchFamily="34" charset="0"/>
              </a:rPr>
              <a:t>change</a:t>
            </a:r>
            <a:r>
              <a:rPr lang="es-CL" b="1" dirty="0">
                <a:effectLst/>
                <a:latin typeface="Aptos" panose="020B0004020202020204" pitchFamily="34" charset="0"/>
              </a:rPr>
              <a:t> </a:t>
            </a:r>
            <a:r>
              <a:rPr lang="es-CL" b="1" dirty="0" err="1">
                <a:effectLst/>
                <a:latin typeface="Aptos" panose="020B0004020202020204" pitchFamily="34" charset="0"/>
              </a:rPr>
              <a:t>through</a:t>
            </a:r>
            <a:r>
              <a:rPr lang="es-CL" b="1" dirty="0">
                <a:effectLst/>
                <a:latin typeface="Aptos" panose="020B0004020202020204" pitchFamily="34" charset="0"/>
              </a:rPr>
              <a:t> </a:t>
            </a:r>
            <a:r>
              <a:rPr lang="es-CL" b="1" dirty="0" err="1">
                <a:effectLst/>
                <a:latin typeface="Aptos" panose="020B0004020202020204" pitchFamily="34" charset="0"/>
              </a:rPr>
              <a:t>nitrous</a:t>
            </a:r>
            <a:r>
              <a:rPr lang="es-CL" b="1" dirty="0">
                <a:effectLst/>
                <a:latin typeface="Aptos" panose="020B0004020202020204" pitchFamily="34" charset="0"/>
              </a:rPr>
              <a:t> oxide emisión</a:t>
            </a:r>
            <a:r>
              <a:rPr lang="es-CL" b="1" dirty="0">
                <a:latin typeface="Aptos" panose="020B0004020202020204" pitchFamily="34" charset="0"/>
              </a:rPr>
              <a:t> </a:t>
            </a:r>
            <a:r>
              <a:rPr lang="es-CL" b="1" dirty="0">
                <a:effectLst/>
                <a:latin typeface="Aptos" panose="020B0004020202020204" pitchFamily="34" charset="0"/>
              </a:rPr>
              <a:t>Zhen </a:t>
            </a:r>
            <a:r>
              <a:rPr lang="es-CL" b="1" dirty="0" err="1">
                <a:effectLst/>
                <a:latin typeface="Aptos" panose="020B0004020202020204" pitchFamily="34" charset="0"/>
              </a:rPr>
              <a:t>Hu</a:t>
            </a:r>
            <a:r>
              <a:rPr lang="es-CL" b="1" dirty="0">
                <a:effectLst/>
                <a:latin typeface="Aptos" panose="020B0004020202020204" pitchFamily="34" charset="0"/>
              </a:rPr>
              <a:t> </a:t>
            </a:r>
            <a:r>
              <a:rPr lang="es-CL" b="1" baseline="30000" dirty="0">
                <a:effectLst/>
                <a:latin typeface="Aptos" panose="020B0004020202020204" pitchFamily="34" charset="0"/>
                <a:hlinkClick r:id="rId2">
                  <a:extLst>
                    <a:ext uri="{A12FA001-AC4F-418D-AE19-62706E023703}">
                      <ahyp:hlinkClr xmlns:ahyp="http://schemas.microsoft.com/office/drawing/2018/hyperlinkcolor" xmlns="" val="tx"/>
                    </a:ext>
                  </a:extLst>
                </a:hlinkClick>
              </a:rPr>
              <a:t>a</a:t>
            </a:r>
            <a:r>
              <a:rPr lang="es-CL" b="1" dirty="0">
                <a:effectLst/>
                <a:latin typeface="Aptos" panose="020B0004020202020204" pitchFamily="34" charset="0"/>
              </a:rPr>
              <a:t>, </a:t>
            </a:r>
            <a:r>
              <a:rPr lang="es-CL" b="1" dirty="0" err="1">
                <a:effectLst/>
                <a:latin typeface="Aptos" panose="020B0004020202020204" pitchFamily="34" charset="0"/>
              </a:rPr>
              <a:t>Jae</a:t>
            </a:r>
            <a:r>
              <a:rPr lang="es-CL" b="1" dirty="0">
                <a:effectLst/>
                <a:latin typeface="Aptos" panose="020B0004020202020204" pitchFamily="34" charset="0"/>
              </a:rPr>
              <a:t> </a:t>
            </a:r>
            <a:r>
              <a:rPr lang="es-CL" b="1" dirty="0" err="1">
                <a:effectLst/>
                <a:latin typeface="Aptos" panose="020B0004020202020204" pitchFamily="34" charset="0"/>
              </a:rPr>
              <a:t>Woo</a:t>
            </a:r>
            <a:r>
              <a:rPr lang="es-CL" b="1" dirty="0">
                <a:effectLst/>
                <a:latin typeface="Aptos" panose="020B0004020202020204" pitchFamily="34" charset="0"/>
              </a:rPr>
              <a:t> Lee. </a:t>
            </a:r>
            <a:r>
              <a:rPr lang="es-CL" b="1" dirty="0">
                <a:effectLst/>
                <a:latin typeface="Aptos" panose="020B0004020202020204" pitchFamily="34" charset="0"/>
                <a:hlinkClick r:id="rId3">
                  <a:extLst>
                    <a:ext uri="{A12FA001-AC4F-418D-AE19-62706E023703}">
                      <ahyp:hlinkClr xmlns:ahyp="http://schemas.microsoft.com/office/drawing/2018/hyperlinkcolor" xmlns="" val="tx"/>
                    </a:ext>
                  </a:extLst>
                </a:hlinkClick>
              </a:rPr>
              <a:t>Bioresource Technology 130 (2013) 314–320</a:t>
            </a:r>
            <a:r>
              <a:rPr lang="es-CL" b="1" dirty="0">
                <a:effectLst/>
                <a:latin typeface="Aptos" panose="020B0004020202020204" pitchFamily="34" charset="0"/>
              </a:rPr>
              <a:t>. </a:t>
            </a:r>
            <a:r>
              <a:rPr lang="es-CL" b="1" dirty="0">
                <a:effectLst/>
                <a:latin typeface="Aptos" panose="020B0004020202020204" pitchFamily="34" charset="0"/>
                <a:hlinkClick r:id="rId3">
                  <a:extLst>
                    <a:ext uri="{A12FA001-AC4F-418D-AE19-62706E023703}">
                      <ahyp:hlinkClr xmlns:ahyp="http://schemas.microsoft.com/office/drawing/2018/hyperlinkcolor" xmlns="" val="tx"/>
                    </a:ext>
                  </a:extLst>
                </a:hlinkClick>
              </a:rPr>
              <a:t>http://dx.doi.org/10.1016/j.biortech.2012.12.033</a:t>
            </a:r>
            <a:endParaRPr lang="es-CL" b="1" dirty="0">
              <a:effectLst/>
              <a:latin typeface="Aptos" panose="020B0004020202020204" pitchFamily="34" charset="0"/>
            </a:endParaRPr>
          </a:p>
          <a:p>
            <a:pPr>
              <a:spcBef>
                <a:spcPts val="45"/>
              </a:spcBef>
            </a:pPr>
            <a:endParaRPr lang="es-CL" b="1" dirty="0">
              <a:effectLst/>
              <a:latin typeface="Aptos" panose="020B0004020202020204" pitchFamily="34" charset="0"/>
            </a:endParaRPr>
          </a:p>
          <a:p>
            <a:pPr>
              <a:spcBef>
                <a:spcPts val="45"/>
              </a:spcBef>
            </a:pPr>
            <a:r>
              <a:rPr lang="es-CL" b="1" dirty="0">
                <a:effectLst/>
                <a:latin typeface="Aptos" panose="020B0004020202020204" pitchFamily="34" charset="0"/>
              </a:rPr>
              <a:t>.-  </a:t>
            </a:r>
            <a:r>
              <a:rPr lang="es-CL" b="1" dirty="0" err="1">
                <a:effectLst/>
                <a:latin typeface="Aptos" panose="020B0004020202020204" pitchFamily="34" charset="0"/>
              </a:rPr>
              <a:t>Effects</a:t>
            </a:r>
            <a:r>
              <a:rPr lang="es-CL" b="1" dirty="0">
                <a:effectLst/>
                <a:latin typeface="Aptos" panose="020B0004020202020204" pitchFamily="34" charset="0"/>
              </a:rPr>
              <a:t> </a:t>
            </a:r>
            <a:r>
              <a:rPr lang="es-CL" b="1" dirty="0" err="1">
                <a:effectLst/>
                <a:latin typeface="Aptos" panose="020B0004020202020204" pitchFamily="34" charset="0"/>
              </a:rPr>
              <a:t>of</a:t>
            </a:r>
            <a:r>
              <a:rPr lang="es-CL" b="1" dirty="0">
                <a:effectLst/>
                <a:latin typeface="Aptos" panose="020B0004020202020204" pitchFamily="34" charset="0"/>
              </a:rPr>
              <a:t> </a:t>
            </a:r>
            <a:r>
              <a:rPr lang="es-CL" b="1" dirty="0" err="1">
                <a:effectLst/>
                <a:latin typeface="Aptos" panose="020B0004020202020204" pitchFamily="34" charset="0"/>
              </a:rPr>
              <a:t>temperature</a:t>
            </a:r>
            <a:r>
              <a:rPr lang="es-CL" b="1" dirty="0">
                <a:effectLst/>
                <a:latin typeface="Aptos" panose="020B0004020202020204" pitchFamily="34" charset="0"/>
              </a:rPr>
              <a:t> </a:t>
            </a:r>
            <a:r>
              <a:rPr lang="es-CL" b="1" dirty="0" err="1">
                <a:effectLst/>
                <a:latin typeface="Aptos" panose="020B0004020202020204" pitchFamily="34" charset="0"/>
              </a:rPr>
              <a:t>on</a:t>
            </a:r>
            <a:r>
              <a:rPr lang="es-CL" b="1" dirty="0">
                <a:effectLst/>
                <a:latin typeface="Aptos" panose="020B0004020202020204" pitchFamily="34" charset="0"/>
              </a:rPr>
              <a:t> </a:t>
            </a:r>
            <a:r>
              <a:rPr lang="es-CL" b="1" dirty="0" err="1">
                <a:effectLst/>
                <a:latin typeface="Aptos" panose="020B0004020202020204" pitchFamily="34" charset="0"/>
              </a:rPr>
              <a:t>nitrous</a:t>
            </a:r>
            <a:r>
              <a:rPr lang="es-CL" b="1" dirty="0">
                <a:effectLst/>
                <a:latin typeface="Aptos" panose="020B0004020202020204" pitchFamily="34" charset="0"/>
              </a:rPr>
              <a:t> oxide (N</a:t>
            </a:r>
            <a:r>
              <a:rPr lang="es-CL" b="1" baseline="-25000" dirty="0">
                <a:effectLst/>
                <a:latin typeface="Aptos" panose="020B0004020202020204" pitchFamily="34" charset="0"/>
              </a:rPr>
              <a:t>2</a:t>
            </a:r>
            <a:r>
              <a:rPr lang="es-CL" b="1" dirty="0">
                <a:effectLst/>
                <a:latin typeface="Aptos" panose="020B0004020202020204" pitchFamily="34" charset="0"/>
              </a:rPr>
              <a:t>O) </a:t>
            </a:r>
            <a:r>
              <a:rPr lang="es-CL" b="1" dirty="0" err="1">
                <a:effectLst/>
                <a:latin typeface="Aptos" panose="020B0004020202020204" pitchFamily="34" charset="0"/>
              </a:rPr>
              <a:t>emission</a:t>
            </a:r>
            <a:r>
              <a:rPr lang="es-CL" b="1" dirty="0">
                <a:effectLst/>
                <a:latin typeface="Aptos" panose="020B0004020202020204" pitchFamily="34" charset="0"/>
              </a:rPr>
              <a:t> </a:t>
            </a:r>
            <a:r>
              <a:rPr lang="es-CL" b="1" dirty="0" err="1">
                <a:effectLst/>
                <a:latin typeface="Aptos" panose="020B0004020202020204" pitchFamily="34" charset="0"/>
              </a:rPr>
              <a:t>from</a:t>
            </a:r>
            <a:r>
              <a:rPr lang="es-CL" b="1" dirty="0">
                <a:effectLst/>
                <a:latin typeface="Aptos" panose="020B0004020202020204" pitchFamily="34" charset="0"/>
              </a:rPr>
              <a:t> intensive </a:t>
            </a:r>
            <a:r>
              <a:rPr lang="es-CL" b="1" dirty="0" err="1">
                <a:effectLst/>
                <a:latin typeface="Aptos" panose="020B0004020202020204" pitchFamily="34" charset="0"/>
              </a:rPr>
              <a:t>aquaculture</a:t>
            </a:r>
            <a:r>
              <a:rPr lang="es-CL" b="1" dirty="0">
                <a:effectLst/>
                <a:latin typeface="Aptos" panose="020B0004020202020204" pitchFamily="34" charset="0"/>
              </a:rPr>
              <a:t> </a:t>
            </a:r>
            <a:r>
              <a:rPr lang="es-CL" b="1" dirty="0" err="1">
                <a:effectLst/>
                <a:latin typeface="Aptos" panose="020B0004020202020204" pitchFamily="34" charset="0"/>
              </a:rPr>
              <a:t>system</a:t>
            </a:r>
            <a:r>
              <a:rPr lang="es-CL" b="1" dirty="0">
                <a:effectLst/>
                <a:latin typeface="Aptos" panose="020B0004020202020204" pitchFamily="34" charset="0"/>
              </a:rPr>
              <a:t>. </a:t>
            </a:r>
            <a:r>
              <a:rPr lang="es-CL" b="1" dirty="0" err="1">
                <a:effectLst/>
                <a:latin typeface="Aptos" panose="020B0004020202020204" pitchFamily="34" charset="0"/>
              </a:rPr>
              <a:t>Shukra</a:t>
            </a:r>
            <a:r>
              <a:rPr lang="es-CL" b="1" dirty="0">
                <a:effectLst/>
                <a:latin typeface="Aptos" panose="020B0004020202020204" pitchFamily="34" charset="0"/>
              </a:rPr>
              <a:t> Raj </a:t>
            </a:r>
            <a:r>
              <a:rPr lang="es-CL" b="1" dirty="0" err="1">
                <a:effectLst/>
                <a:latin typeface="Aptos" panose="020B0004020202020204" pitchFamily="34" charset="0"/>
              </a:rPr>
              <a:t>Paudel</a:t>
            </a:r>
            <a:r>
              <a:rPr lang="es-CL" b="1" dirty="0">
                <a:effectLst/>
                <a:latin typeface="Aptos" panose="020B0004020202020204" pitchFamily="34" charset="0"/>
              </a:rPr>
              <a:t>. </a:t>
            </a:r>
            <a:r>
              <a:rPr lang="es-CL" b="1" dirty="0" err="1">
                <a:effectLst/>
                <a:latin typeface="Aptos" panose="020B0004020202020204" pitchFamily="34" charset="0"/>
              </a:rPr>
              <a:t>Science</a:t>
            </a:r>
            <a:r>
              <a:rPr lang="es-CL" b="1" dirty="0">
                <a:effectLst/>
                <a:latin typeface="Aptos" panose="020B0004020202020204" pitchFamily="34" charset="0"/>
              </a:rPr>
              <a:t> </a:t>
            </a:r>
            <a:r>
              <a:rPr lang="es-CL" b="1" dirty="0" err="1">
                <a:effectLst/>
                <a:latin typeface="Aptos" panose="020B0004020202020204" pitchFamily="34" charset="0"/>
              </a:rPr>
              <a:t>of</a:t>
            </a:r>
            <a:r>
              <a:rPr lang="es-CL" b="1" dirty="0">
                <a:effectLst/>
                <a:latin typeface="Aptos" panose="020B0004020202020204" pitchFamily="34" charset="0"/>
              </a:rPr>
              <a:t> </a:t>
            </a:r>
            <a:r>
              <a:rPr lang="es-CL" b="1" dirty="0" err="1">
                <a:effectLst/>
                <a:latin typeface="Aptos" panose="020B0004020202020204" pitchFamily="34" charset="0"/>
              </a:rPr>
              <a:t>the</a:t>
            </a:r>
            <a:r>
              <a:rPr lang="es-CL" b="1" dirty="0">
                <a:effectLst/>
                <a:latin typeface="Aptos" panose="020B0004020202020204" pitchFamily="34" charset="0"/>
              </a:rPr>
              <a:t> Total </a:t>
            </a:r>
            <a:r>
              <a:rPr lang="es-CL" b="1" dirty="0" err="1">
                <a:effectLst/>
                <a:latin typeface="Aptos" panose="020B0004020202020204" pitchFamily="34" charset="0"/>
              </a:rPr>
              <a:t>Environment</a:t>
            </a:r>
            <a:r>
              <a:rPr lang="es-CL" b="1" dirty="0">
                <a:effectLst/>
                <a:latin typeface="Aptos" panose="020B0004020202020204" pitchFamily="34" charset="0"/>
              </a:rPr>
              <a:t> 518–519 (2015) 16–23. </a:t>
            </a:r>
            <a:r>
              <a:rPr lang="es-CL" b="1" dirty="0">
                <a:effectLst/>
                <a:latin typeface="Aptos" panose="020B0004020202020204" pitchFamily="34" charset="0"/>
                <a:hlinkClick r:id="rId4">
                  <a:extLst>
                    <a:ext uri="{A12FA001-AC4F-418D-AE19-62706E023703}">
                      <ahyp:hlinkClr xmlns:ahyp="http://schemas.microsoft.com/office/drawing/2018/hyperlinkcolor" xmlns="" val="tx"/>
                    </a:ext>
                  </a:extLst>
                </a:hlinkClick>
              </a:rPr>
              <a:t>http://dx.doi.org/10.1016/j.scitotenv.2015.02.076</a:t>
            </a:r>
            <a:endParaRPr lang="es-CL" b="1" dirty="0">
              <a:effectLst/>
              <a:latin typeface="Aptos" panose="020B0004020202020204" pitchFamily="34" charset="0"/>
            </a:endParaRPr>
          </a:p>
          <a:p>
            <a:pPr>
              <a:spcBef>
                <a:spcPts val="45"/>
              </a:spcBef>
            </a:pPr>
            <a:endParaRPr lang="es-CL" b="1" dirty="0">
              <a:effectLst/>
              <a:latin typeface="Aptos" panose="020B0004020202020204" pitchFamily="34" charset="0"/>
            </a:endParaRPr>
          </a:p>
          <a:p>
            <a:pPr>
              <a:lnSpc>
                <a:spcPts val="1493"/>
              </a:lnSpc>
            </a:pPr>
            <a:r>
              <a:rPr lang="es-CL" dirty="0">
                <a:effectLst/>
                <a:latin typeface="Aptos" panose="020B0004020202020204" pitchFamily="34" charset="0"/>
              </a:rPr>
              <a:t>.-  </a:t>
            </a:r>
            <a:r>
              <a:rPr lang="es-CL" b="1" dirty="0" err="1">
                <a:effectLst/>
                <a:latin typeface="Aptos" panose="020B0004020202020204" pitchFamily="34" charset="0"/>
              </a:rPr>
              <a:t>Four</a:t>
            </a:r>
            <a:r>
              <a:rPr lang="es-CL" b="1" dirty="0">
                <a:effectLst/>
                <a:latin typeface="Aptos" panose="020B0004020202020204" pitchFamily="34" charset="0"/>
              </a:rPr>
              <a:t> </a:t>
            </a:r>
            <a:r>
              <a:rPr lang="es-CL" b="1" dirty="0" err="1">
                <a:effectLst/>
                <a:latin typeface="Aptos" panose="020B0004020202020204" pitchFamily="34" charset="0"/>
              </a:rPr>
              <a:t>decades</a:t>
            </a:r>
            <a:r>
              <a:rPr lang="es-CL" b="1" dirty="0">
                <a:effectLst/>
                <a:latin typeface="Aptos" panose="020B0004020202020204" pitchFamily="34" charset="0"/>
              </a:rPr>
              <a:t> </a:t>
            </a:r>
            <a:r>
              <a:rPr lang="es-CL" b="1" dirty="0" err="1">
                <a:effectLst/>
                <a:latin typeface="Aptos" panose="020B0004020202020204" pitchFamily="34" charset="0"/>
              </a:rPr>
              <a:t>of</a:t>
            </a:r>
            <a:r>
              <a:rPr lang="es-CL" b="1" dirty="0">
                <a:effectLst/>
                <a:latin typeface="Aptos" panose="020B0004020202020204" pitchFamily="34" charset="0"/>
              </a:rPr>
              <a:t> </a:t>
            </a:r>
            <a:r>
              <a:rPr lang="es-CL" b="1" dirty="0" err="1">
                <a:effectLst/>
                <a:latin typeface="Aptos" panose="020B0004020202020204" pitchFamily="34" charset="0"/>
              </a:rPr>
              <a:t>nitrous</a:t>
            </a:r>
            <a:r>
              <a:rPr lang="es-CL" b="1" dirty="0">
                <a:effectLst/>
                <a:latin typeface="Aptos" panose="020B0004020202020204" pitchFamily="34" charset="0"/>
              </a:rPr>
              <a:t> oxide </a:t>
            </a:r>
            <a:r>
              <a:rPr lang="es-CL" b="1" dirty="0" err="1">
                <a:effectLst/>
                <a:latin typeface="Aptos" panose="020B0004020202020204" pitchFamily="34" charset="0"/>
              </a:rPr>
              <a:t>emission</a:t>
            </a:r>
            <a:r>
              <a:rPr lang="es-CL" b="1" dirty="0">
                <a:effectLst/>
                <a:latin typeface="Aptos" panose="020B0004020202020204" pitchFamily="34" charset="0"/>
              </a:rPr>
              <a:t> </a:t>
            </a:r>
            <a:r>
              <a:rPr lang="es-CL" b="1" dirty="0" err="1">
                <a:effectLst/>
                <a:latin typeface="Aptos" panose="020B0004020202020204" pitchFamily="34" charset="0"/>
              </a:rPr>
              <a:t>from</a:t>
            </a:r>
            <a:r>
              <a:rPr lang="es-CL" b="1" dirty="0">
                <a:effectLst/>
                <a:latin typeface="Aptos" panose="020B0004020202020204" pitchFamily="34" charset="0"/>
              </a:rPr>
              <a:t> </a:t>
            </a:r>
            <a:r>
              <a:rPr lang="es-CL" b="1" dirty="0" err="1">
                <a:effectLst/>
                <a:latin typeface="Aptos" panose="020B0004020202020204" pitchFamily="34" charset="0"/>
              </a:rPr>
              <a:t>Chinese</a:t>
            </a:r>
            <a:r>
              <a:rPr lang="es-CL" b="1" dirty="0">
                <a:effectLst/>
                <a:latin typeface="Aptos" panose="020B0004020202020204" pitchFamily="34" charset="0"/>
              </a:rPr>
              <a:t> </a:t>
            </a:r>
            <a:r>
              <a:rPr lang="es-CL" b="1" dirty="0" err="1">
                <a:effectLst/>
                <a:latin typeface="Aptos" panose="020B0004020202020204" pitchFamily="34" charset="0"/>
              </a:rPr>
              <a:t>aquaculture</a:t>
            </a:r>
            <a:r>
              <a:rPr lang="es-CL" b="1" dirty="0">
                <a:latin typeface="Aptos" panose="020B0004020202020204" pitchFamily="34" charset="0"/>
              </a:rPr>
              <a:t> </a:t>
            </a:r>
            <a:r>
              <a:rPr lang="es-CL" b="1" dirty="0" err="1">
                <a:effectLst/>
                <a:latin typeface="Aptos" panose="020B0004020202020204" pitchFamily="34" charset="0"/>
              </a:rPr>
              <a:t>underscores</a:t>
            </a:r>
            <a:r>
              <a:rPr lang="es-CL" b="1" dirty="0">
                <a:effectLst/>
                <a:latin typeface="Aptos" panose="020B0004020202020204" pitchFamily="34" charset="0"/>
              </a:rPr>
              <a:t> </a:t>
            </a:r>
            <a:r>
              <a:rPr lang="es-CL" b="1" dirty="0" err="1">
                <a:effectLst/>
                <a:latin typeface="Aptos" panose="020B0004020202020204" pitchFamily="34" charset="0"/>
              </a:rPr>
              <a:t>the</a:t>
            </a:r>
            <a:r>
              <a:rPr lang="es-CL" b="1" dirty="0">
                <a:effectLst/>
                <a:latin typeface="Aptos" panose="020B0004020202020204" pitchFamily="34" charset="0"/>
              </a:rPr>
              <a:t> </a:t>
            </a:r>
            <a:r>
              <a:rPr lang="es-CL" b="1" dirty="0" err="1">
                <a:effectLst/>
                <a:latin typeface="Aptos" panose="020B0004020202020204" pitchFamily="34" charset="0"/>
              </a:rPr>
              <a:t>urgency</a:t>
            </a:r>
            <a:r>
              <a:rPr lang="es-CL" b="1" dirty="0">
                <a:effectLst/>
                <a:latin typeface="Aptos" panose="020B0004020202020204" pitchFamily="34" charset="0"/>
              </a:rPr>
              <a:t> and </a:t>
            </a:r>
            <a:r>
              <a:rPr lang="es-CL" b="1" dirty="0" err="1">
                <a:effectLst/>
                <a:latin typeface="Aptos" panose="020B0004020202020204" pitchFamily="34" charset="0"/>
              </a:rPr>
              <a:t>opportunity</a:t>
            </a:r>
            <a:r>
              <a:rPr lang="es-CL" b="1" dirty="0">
                <a:effectLst/>
                <a:latin typeface="Aptos" panose="020B0004020202020204" pitchFamily="34" charset="0"/>
              </a:rPr>
              <a:t> </a:t>
            </a:r>
          </a:p>
          <a:p>
            <a:pPr>
              <a:lnSpc>
                <a:spcPts val="1493"/>
              </a:lnSpc>
            </a:pPr>
            <a:r>
              <a:rPr lang="es-CL" b="1" dirty="0" err="1">
                <a:effectLst/>
                <a:latin typeface="Aptos" panose="020B0004020202020204" pitchFamily="34" charset="0"/>
              </a:rPr>
              <a:t>for</a:t>
            </a:r>
            <a:r>
              <a:rPr lang="es-CL" b="1" dirty="0">
                <a:effectLst/>
                <a:latin typeface="Aptos" panose="020B0004020202020204" pitchFamily="34" charset="0"/>
              </a:rPr>
              <a:t> </a:t>
            </a:r>
            <a:r>
              <a:rPr lang="es-CL" b="1" dirty="0" err="1">
                <a:effectLst/>
                <a:latin typeface="Aptos" panose="020B0004020202020204" pitchFamily="34" charset="0"/>
              </a:rPr>
              <a:t>climate</a:t>
            </a:r>
            <a:r>
              <a:rPr lang="es-CL" b="1" dirty="0">
                <a:effectLst/>
                <a:latin typeface="Aptos" panose="020B0004020202020204" pitchFamily="34" charset="0"/>
              </a:rPr>
              <a:t> </a:t>
            </a:r>
            <a:r>
              <a:rPr lang="es-CL" b="1" dirty="0" err="1">
                <a:effectLst/>
                <a:latin typeface="Aptos" panose="020B0004020202020204" pitchFamily="34" charset="0"/>
              </a:rPr>
              <a:t>change</a:t>
            </a:r>
            <a:r>
              <a:rPr lang="es-CL" b="1" dirty="0">
                <a:effectLst/>
                <a:latin typeface="Aptos" panose="020B0004020202020204" pitchFamily="34" charset="0"/>
              </a:rPr>
              <a:t> </a:t>
            </a:r>
            <a:r>
              <a:rPr lang="es-CL" b="1" dirty="0" err="1">
                <a:effectLst/>
                <a:latin typeface="Aptos" panose="020B0004020202020204" pitchFamily="34" charset="0"/>
              </a:rPr>
              <a:t>mitigation</a:t>
            </a:r>
            <a:r>
              <a:rPr lang="es-CL" b="1" dirty="0">
                <a:latin typeface="Aptos" panose="020B0004020202020204" pitchFamily="34" charset="0"/>
              </a:rPr>
              <a:t> </a:t>
            </a:r>
            <a:r>
              <a:rPr lang="es-CL" b="1" dirty="0" err="1">
                <a:effectLst/>
                <a:latin typeface="Aptos" panose="020B0004020202020204" pitchFamily="34" charset="0"/>
              </a:rPr>
              <a:t>Yangen</a:t>
            </a:r>
            <a:r>
              <a:rPr lang="es-CL" b="1" dirty="0">
                <a:effectLst/>
                <a:latin typeface="Aptos" panose="020B0004020202020204" pitchFamily="34" charset="0"/>
              </a:rPr>
              <a:t> Zhou</a:t>
            </a:r>
          </a:p>
          <a:p>
            <a:pPr>
              <a:lnSpc>
                <a:spcPts val="623"/>
              </a:lnSpc>
            </a:pPr>
            <a:endParaRPr lang="es-CL" b="1" dirty="0">
              <a:latin typeface="Aptos" panose="020B0004020202020204" pitchFamily="34" charset="0"/>
            </a:endParaRPr>
          </a:p>
          <a:p>
            <a:pPr>
              <a:lnSpc>
                <a:spcPts val="623"/>
              </a:lnSpc>
            </a:pPr>
            <a:endParaRPr lang="es-CL" b="1" dirty="0">
              <a:latin typeface="Aptos" panose="020B0004020202020204" pitchFamily="34" charset="0"/>
            </a:endParaRPr>
          </a:p>
          <a:p>
            <a:pPr>
              <a:lnSpc>
                <a:spcPts val="623"/>
              </a:lnSpc>
            </a:pPr>
            <a:r>
              <a:rPr lang="es-CL" b="1" dirty="0" err="1">
                <a:effectLst/>
                <a:latin typeface="Aptos" panose="020B0004020202020204" pitchFamily="34" charset="0"/>
              </a:rPr>
              <a:t>Environ</a:t>
            </a:r>
            <a:r>
              <a:rPr lang="es-CL" b="1" dirty="0">
                <a:effectLst/>
                <a:latin typeface="Aptos" panose="020B0004020202020204" pitchFamily="34" charset="0"/>
              </a:rPr>
              <a:t>. Res. </a:t>
            </a:r>
            <a:r>
              <a:rPr lang="es-CL" b="1" dirty="0" err="1">
                <a:effectLst/>
                <a:latin typeface="Aptos" panose="020B0004020202020204" pitchFamily="34" charset="0"/>
              </a:rPr>
              <a:t>Lett</a:t>
            </a:r>
            <a:r>
              <a:rPr lang="es-CL" b="1" dirty="0">
                <a:effectLst/>
                <a:latin typeface="Aptos" panose="020B0004020202020204" pitchFamily="34" charset="0"/>
              </a:rPr>
              <a:t>. 16 (2021) 114038  </a:t>
            </a:r>
            <a:r>
              <a:rPr lang="es-CL" b="1" dirty="0">
                <a:effectLst/>
                <a:latin typeface="Aptos" panose="020B0004020202020204" pitchFamily="34" charset="0"/>
                <a:hlinkClick r:id="rId5">
                  <a:extLst>
                    <a:ext uri="{A12FA001-AC4F-418D-AE19-62706E023703}">
                      <ahyp:hlinkClr xmlns:ahyp="http://schemas.microsoft.com/office/drawing/2018/hyperlinkcolor" xmlns="" val="tx"/>
                    </a:ext>
                  </a:extLst>
                </a:hlinkClick>
              </a:rPr>
              <a:t>https://doi.org/10.1088/1748-9326/ac3177</a:t>
            </a:r>
            <a:endParaRPr lang="es-CL" b="1" dirty="0">
              <a:effectLst/>
              <a:latin typeface="Aptos" panose="020B0004020202020204" pitchFamily="34" charset="0"/>
            </a:endParaRPr>
          </a:p>
          <a:p>
            <a:pPr>
              <a:lnSpc>
                <a:spcPts val="623"/>
              </a:lnSpc>
            </a:pPr>
            <a:endParaRPr lang="es-CL" b="1" dirty="0">
              <a:effectLst/>
              <a:latin typeface="Aptos" panose="020B0004020202020204" pitchFamily="34" charset="0"/>
            </a:endParaRPr>
          </a:p>
          <a:p>
            <a:endParaRPr lang="es-CL" b="1" dirty="0">
              <a:effectLst/>
              <a:latin typeface="Aptos" panose="020B0004020202020204" pitchFamily="34" charset="0"/>
            </a:endParaRPr>
          </a:p>
          <a:p>
            <a:r>
              <a:rPr lang="es-CL" b="1" dirty="0">
                <a:effectLst/>
                <a:latin typeface="Aptos" panose="020B0004020202020204" pitchFamily="34" charset="0"/>
              </a:rPr>
              <a:t>.- A </a:t>
            </a:r>
            <a:r>
              <a:rPr lang="es-CL" b="1" dirty="0" err="1">
                <a:effectLst/>
                <a:latin typeface="Aptos" panose="020B0004020202020204" pitchFamily="34" charset="0"/>
              </a:rPr>
              <a:t>two-year</a:t>
            </a:r>
            <a:r>
              <a:rPr lang="es-CL" b="1" dirty="0">
                <a:effectLst/>
                <a:latin typeface="Aptos" panose="020B0004020202020204" pitchFamily="34" charset="0"/>
              </a:rPr>
              <a:t> </a:t>
            </a:r>
            <a:r>
              <a:rPr lang="es-CL" b="1" dirty="0" err="1">
                <a:effectLst/>
                <a:latin typeface="Aptos" panose="020B0004020202020204" pitchFamily="34" charset="0"/>
              </a:rPr>
              <a:t>measurement</a:t>
            </a:r>
            <a:r>
              <a:rPr lang="es-CL" b="1" dirty="0">
                <a:effectLst/>
                <a:latin typeface="Aptos" panose="020B0004020202020204" pitchFamily="34" charset="0"/>
              </a:rPr>
              <a:t> </a:t>
            </a:r>
            <a:r>
              <a:rPr lang="es-CL" b="1" dirty="0" err="1">
                <a:effectLst/>
                <a:latin typeface="Aptos" panose="020B0004020202020204" pitchFamily="34" charset="0"/>
              </a:rPr>
              <a:t>of</a:t>
            </a:r>
            <a:r>
              <a:rPr lang="es-CL" b="1" dirty="0">
                <a:effectLst/>
                <a:latin typeface="Aptos" panose="020B0004020202020204" pitchFamily="34" charset="0"/>
              </a:rPr>
              <a:t> </a:t>
            </a:r>
            <a:r>
              <a:rPr lang="es-CL" b="1" dirty="0" err="1">
                <a:effectLst/>
                <a:latin typeface="Aptos" panose="020B0004020202020204" pitchFamily="34" charset="0"/>
              </a:rPr>
              <a:t>methane</a:t>
            </a:r>
            <a:r>
              <a:rPr lang="es-CL" b="1" dirty="0">
                <a:effectLst/>
                <a:latin typeface="Aptos" panose="020B0004020202020204" pitchFamily="34" charset="0"/>
              </a:rPr>
              <a:t> and </a:t>
            </a:r>
            <a:r>
              <a:rPr lang="es-CL" b="1" dirty="0" err="1">
                <a:effectLst/>
                <a:latin typeface="Aptos" panose="020B0004020202020204" pitchFamily="34" charset="0"/>
              </a:rPr>
              <a:t>nitrous</a:t>
            </a:r>
            <a:r>
              <a:rPr lang="es-CL" b="1" dirty="0">
                <a:effectLst/>
                <a:latin typeface="Aptos" panose="020B0004020202020204" pitchFamily="34" charset="0"/>
              </a:rPr>
              <a:t> oxide </a:t>
            </a:r>
            <a:r>
              <a:rPr lang="es-CL" b="1" dirty="0" err="1">
                <a:effectLst/>
                <a:latin typeface="Aptos" panose="020B0004020202020204" pitchFamily="34" charset="0"/>
              </a:rPr>
              <a:t>emissions</a:t>
            </a:r>
            <a:r>
              <a:rPr lang="es-CL" b="1" dirty="0">
                <a:effectLst/>
                <a:latin typeface="Aptos" panose="020B0004020202020204" pitchFamily="34" charset="0"/>
              </a:rPr>
              <a:t> </a:t>
            </a:r>
            <a:r>
              <a:rPr lang="es-CL" b="1" dirty="0" err="1">
                <a:effectLst/>
                <a:latin typeface="Aptos" panose="020B0004020202020204" pitchFamily="34" charset="0"/>
              </a:rPr>
              <a:t>from</a:t>
            </a:r>
            <a:r>
              <a:rPr lang="es-CL" b="1" dirty="0">
                <a:effectLst/>
                <a:latin typeface="Aptos" panose="020B0004020202020204" pitchFamily="34" charset="0"/>
              </a:rPr>
              <a:t> </a:t>
            </a:r>
            <a:r>
              <a:rPr lang="es-CL" b="1" dirty="0" err="1">
                <a:effectLst/>
                <a:latin typeface="Aptos" panose="020B0004020202020204" pitchFamily="34" charset="0"/>
              </a:rPr>
              <a:t>freshwater</a:t>
            </a:r>
            <a:r>
              <a:rPr lang="es-CL" b="1" dirty="0">
                <a:latin typeface="Aptos" panose="020B0004020202020204" pitchFamily="34" charset="0"/>
              </a:rPr>
              <a:t> </a:t>
            </a:r>
            <a:r>
              <a:rPr lang="es-CL" b="1" dirty="0" err="1">
                <a:effectLst/>
                <a:latin typeface="Aptos" panose="020B0004020202020204" pitchFamily="34" charset="0"/>
              </a:rPr>
              <a:t>aquaculture</a:t>
            </a:r>
            <a:r>
              <a:rPr lang="es-CL" b="1" dirty="0">
                <a:effectLst/>
                <a:latin typeface="Aptos" panose="020B0004020202020204" pitchFamily="34" charset="0"/>
              </a:rPr>
              <a:t> </a:t>
            </a:r>
            <a:r>
              <a:rPr lang="es-CL" b="1" dirty="0" err="1">
                <a:effectLst/>
                <a:latin typeface="Aptos" panose="020B0004020202020204" pitchFamily="34" charset="0"/>
              </a:rPr>
              <a:t>ponds</a:t>
            </a:r>
            <a:r>
              <a:rPr lang="es-CL" b="1" dirty="0">
                <a:effectLst/>
                <a:latin typeface="Aptos" panose="020B0004020202020204" pitchFamily="34" charset="0"/>
              </a:rPr>
              <a:t>: </a:t>
            </a:r>
            <a:r>
              <a:rPr lang="es-CL" b="1" dirty="0" err="1">
                <a:effectLst/>
                <a:latin typeface="Aptos" panose="020B0004020202020204" pitchFamily="34" charset="0"/>
              </a:rPr>
              <a:t>Affected</a:t>
            </a:r>
            <a:r>
              <a:rPr lang="es-CL" b="1" dirty="0">
                <a:effectLst/>
                <a:latin typeface="Aptos" panose="020B0004020202020204" pitchFamily="34" charset="0"/>
              </a:rPr>
              <a:t> </a:t>
            </a:r>
            <a:r>
              <a:rPr lang="es-CL" b="1" dirty="0" err="1">
                <a:effectLst/>
                <a:latin typeface="Aptos" panose="020B0004020202020204" pitchFamily="34" charset="0"/>
              </a:rPr>
              <a:t>by</a:t>
            </a:r>
            <a:r>
              <a:rPr lang="es-CL" b="1" dirty="0">
                <a:effectLst/>
                <a:latin typeface="Aptos" panose="020B0004020202020204" pitchFamily="34" charset="0"/>
              </a:rPr>
              <a:t> </a:t>
            </a:r>
            <a:r>
              <a:rPr lang="es-CL" b="1" dirty="0" err="1">
                <a:effectLst/>
                <a:latin typeface="Aptos" panose="020B0004020202020204" pitchFamily="34" charset="0"/>
              </a:rPr>
              <a:t>aquaculture</a:t>
            </a:r>
            <a:r>
              <a:rPr lang="es-CL" b="1" dirty="0">
                <a:latin typeface="Aptos" panose="020B0004020202020204" pitchFamily="34" charset="0"/>
              </a:rPr>
              <a:t> </a:t>
            </a:r>
            <a:r>
              <a:rPr lang="es-CL" b="1" dirty="0" err="1">
                <a:effectLst/>
                <a:latin typeface="Aptos" panose="020B0004020202020204" pitchFamily="34" charset="0"/>
              </a:rPr>
              <a:t>species</a:t>
            </a:r>
            <a:r>
              <a:rPr lang="es-CL" b="1" dirty="0">
                <a:effectLst/>
                <a:latin typeface="Aptos" panose="020B0004020202020204" pitchFamily="34" charset="0"/>
              </a:rPr>
              <a:t>, </a:t>
            </a:r>
            <a:r>
              <a:rPr lang="es-CL" b="1" dirty="0" err="1">
                <a:effectLst/>
                <a:latin typeface="Aptos" panose="020B0004020202020204" pitchFamily="34" charset="0"/>
              </a:rPr>
              <a:t>stocking</a:t>
            </a:r>
            <a:r>
              <a:rPr lang="es-CL" b="1" dirty="0">
                <a:effectLst/>
                <a:latin typeface="Aptos" panose="020B0004020202020204" pitchFamily="34" charset="0"/>
              </a:rPr>
              <a:t> and </a:t>
            </a:r>
            <a:r>
              <a:rPr lang="es-CL" b="1" dirty="0" err="1">
                <a:effectLst/>
                <a:latin typeface="Aptos" panose="020B0004020202020204" pitchFamily="34" charset="0"/>
              </a:rPr>
              <a:t>water</a:t>
            </a:r>
            <a:r>
              <a:rPr lang="es-CL" b="1" dirty="0">
                <a:effectLst/>
                <a:latin typeface="Aptos" panose="020B0004020202020204" pitchFamily="34" charset="0"/>
              </a:rPr>
              <a:t> </a:t>
            </a:r>
            <a:r>
              <a:rPr lang="es-CL" b="1" dirty="0" err="1">
                <a:effectLst/>
                <a:latin typeface="Aptos" panose="020B0004020202020204" pitchFamily="34" charset="0"/>
              </a:rPr>
              <a:t>management</a:t>
            </a:r>
            <a:r>
              <a:rPr lang="es-CL" b="1" dirty="0">
                <a:latin typeface="Aptos" panose="020B0004020202020204" pitchFamily="34" charset="0"/>
              </a:rPr>
              <a:t> </a:t>
            </a:r>
            <a:r>
              <a:rPr lang="es-CL" b="1" dirty="0" err="1">
                <a:effectLst/>
                <a:latin typeface="Aptos" panose="020B0004020202020204" pitchFamily="34" charset="0"/>
              </a:rPr>
              <a:t>Xiantao</a:t>
            </a:r>
            <a:r>
              <a:rPr lang="es-CL" b="1" dirty="0">
                <a:effectLst/>
                <a:latin typeface="Aptos" panose="020B0004020202020204" pitchFamily="34" charset="0"/>
              </a:rPr>
              <a:t> </a:t>
            </a:r>
            <a:r>
              <a:rPr lang="es-CL" b="1" dirty="0" err="1">
                <a:effectLst/>
                <a:latin typeface="Aptos" panose="020B0004020202020204" pitchFamily="34" charset="0"/>
              </a:rPr>
              <a:t>Fang</a:t>
            </a:r>
            <a:r>
              <a:rPr lang="es-CL" b="1" dirty="0">
                <a:effectLst/>
                <a:latin typeface="Aptos" panose="020B0004020202020204" pitchFamily="34" charset="0"/>
              </a:rPr>
              <a:t>. </a:t>
            </a:r>
            <a:r>
              <a:rPr lang="es-CL" b="1" dirty="0" err="1">
                <a:effectLst/>
                <a:latin typeface="Aptos" panose="020B0004020202020204" pitchFamily="34" charset="0"/>
              </a:rPr>
              <a:t>Science</a:t>
            </a:r>
            <a:r>
              <a:rPr lang="es-CL" b="1" dirty="0">
                <a:effectLst/>
                <a:latin typeface="Aptos" panose="020B0004020202020204" pitchFamily="34" charset="0"/>
              </a:rPr>
              <a:t> </a:t>
            </a:r>
            <a:r>
              <a:rPr lang="es-CL" b="1" dirty="0" err="1">
                <a:effectLst/>
                <a:latin typeface="Aptos" panose="020B0004020202020204" pitchFamily="34" charset="0"/>
              </a:rPr>
              <a:t>of</a:t>
            </a:r>
            <a:r>
              <a:rPr lang="es-CL" b="1" dirty="0">
                <a:effectLst/>
                <a:latin typeface="Aptos" panose="020B0004020202020204" pitchFamily="34" charset="0"/>
              </a:rPr>
              <a:t> </a:t>
            </a:r>
            <a:r>
              <a:rPr lang="es-CL" b="1" dirty="0" err="1">
                <a:effectLst/>
                <a:latin typeface="Aptos" panose="020B0004020202020204" pitchFamily="34" charset="0"/>
              </a:rPr>
              <a:t>The</a:t>
            </a:r>
            <a:r>
              <a:rPr lang="es-CL" b="1" dirty="0">
                <a:effectLst/>
                <a:latin typeface="Aptos" panose="020B0004020202020204" pitchFamily="34" charset="0"/>
              </a:rPr>
              <a:t> Total </a:t>
            </a:r>
            <a:r>
              <a:rPr lang="es-CL" b="1" dirty="0" err="1">
                <a:effectLst/>
                <a:latin typeface="Aptos" panose="020B0004020202020204" pitchFamily="34" charset="0"/>
              </a:rPr>
              <a:t>Environment</a:t>
            </a:r>
            <a:r>
              <a:rPr lang="es-CL" b="1" dirty="0">
                <a:latin typeface="Aptos" panose="020B0004020202020204" pitchFamily="34" charset="0"/>
              </a:rPr>
              <a:t> </a:t>
            </a:r>
            <a:r>
              <a:rPr lang="es-CL" b="1" dirty="0" err="1">
                <a:effectLst/>
                <a:latin typeface="Aptos" panose="020B0004020202020204" pitchFamily="34" charset="0"/>
              </a:rPr>
              <a:t>Volume</a:t>
            </a:r>
            <a:r>
              <a:rPr lang="es-CL" b="1" dirty="0">
                <a:effectLst/>
                <a:latin typeface="Aptos" panose="020B0004020202020204" pitchFamily="34" charset="0"/>
              </a:rPr>
              <a:t> 813, 20 March 2022, 151863. https://</a:t>
            </a:r>
            <a:r>
              <a:rPr lang="es-CL" b="1" dirty="0" err="1">
                <a:effectLst/>
                <a:latin typeface="Aptos" panose="020B0004020202020204" pitchFamily="34" charset="0"/>
              </a:rPr>
              <a:t>doi.org</a:t>
            </a:r>
            <a:r>
              <a:rPr lang="es-CL" b="1" dirty="0">
                <a:effectLst/>
                <a:latin typeface="Aptos" panose="020B0004020202020204" pitchFamily="34" charset="0"/>
              </a:rPr>
              <a:t>/10.1016/j.scitotenv.2021.151863</a:t>
            </a:r>
          </a:p>
        </p:txBody>
      </p:sp>
      <p:sp>
        <p:nvSpPr>
          <p:cNvPr id="4" name="CuadroTexto 3">
            <a:extLst>
              <a:ext uri="{FF2B5EF4-FFF2-40B4-BE49-F238E27FC236}">
                <a16:creationId xmlns:a16="http://schemas.microsoft.com/office/drawing/2014/main" id="{F981008B-B38E-9D17-8D33-98C670260900}"/>
              </a:ext>
            </a:extLst>
          </p:cNvPr>
          <p:cNvSpPr txBox="1"/>
          <p:nvPr/>
        </p:nvSpPr>
        <p:spPr>
          <a:xfrm>
            <a:off x="3511371" y="533309"/>
            <a:ext cx="5908028" cy="646331"/>
          </a:xfrm>
          <a:prstGeom prst="rect">
            <a:avLst/>
          </a:prstGeom>
          <a:solidFill>
            <a:srgbClr val="83EDE6"/>
          </a:solidFill>
        </p:spPr>
        <p:txBody>
          <a:bodyPr wrap="none" rtlCol="0">
            <a:spAutoFit/>
          </a:bodyPr>
          <a:lstStyle/>
          <a:p>
            <a:r>
              <a:rPr lang="es-CL" sz="3600" b="1" dirty="0">
                <a:latin typeface="Aptos" panose="020B0004020202020204" pitchFamily="34" charset="0"/>
              </a:rPr>
              <a:t>METANO Y ÓXIDO NITROSO</a:t>
            </a:r>
          </a:p>
        </p:txBody>
      </p:sp>
    </p:spTree>
    <p:extLst>
      <p:ext uri="{BB962C8B-B14F-4D97-AF65-F5344CB8AC3E}">
        <p14:creationId xmlns:p14="http://schemas.microsoft.com/office/powerpoint/2010/main" val="33174364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1390BE85-1163-92B8-238D-36116E41783A}"/>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78BA2FB8-BACD-7734-B84C-5F35645A8D96}"/>
              </a:ext>
            </a:extLst>
          </p:cNvPr>
          <p:cNvPicPr>
            <a:picLocks noChangeAspect="1"/>
          </p:cNvPicPr>
          <p:nvPr/>
        </p:nvPicPr>
        <p:blipFill>
          <a:blip r:embed="rId2"/>
          <a:stretch>
            <a:fillRect/>
          </a:stretch>
        </p:blipFill>
        <p:spPr>
          <a:xfrm>
            <a:off x="1079447" y="342901"/>
            <a:ext cx="10033105" cy="5379824"/>
          </a:xfrm>
          <a:prstGeom prst="rect">
            <a:avLst/>
          </a:prstGeom>
        </p:spPr>
      </p:pic>
      <p:sp>
        <p:nvSpPr>
          <p:cNvPr id="3" name="CuadroTexto 2">
            <a:extLst>
              <a:ext uri="{FF2B5EF4-FFF2-40B4-BE49-F238E27FC236}">
                <a16:creationId xmlns:a16="http://schemas.microsoft.com/office/drawing/2014/main" id="{F5A0460E-078B-AD44-FB48-EA234D580F73}"/>
              </a:ext>
            </a:extLst>
          </p:cNvPr>
          <p:cNvSpPr txBox="1"/>
          <p:nvPr/>
        </p:nvSpPr>
        <p:spPr>
          <a:xfrm>
            <a:off x="-28934229" y="5444811"/>
            <a:ext cx="9617529" cy="1754326"/>
          </a:xfrm>
          <a:prstGeom prst="rect">
            <a:avLst/>
          </a:prstGeom>
          <a:noFill/>
        </p:spPr>
        <p:txBody>
          <a:bodyPr wrap="square" rtlCol="0">
            <a:spAutoFit/>
          </a:bodyPr>
          <a:lstStyle/>
          <a:p>
            <a:r>
              <a:rPr lang="en-US" sz="1800" b="1" dirty="0">
                <a:solidFill>
                  <a:srgbClr val="000000"/>
                </a:solidFill>
                <a:effectLst/>
                <a:highlight>
                  <a:srgbClr val="00FF00"/>
                </a:highlight>
                <a:latin typeface="Aptos" panose="020B0004020202020204" pitchFamily="34" charset="0"/>
                <a:ea typeface="Aptos" panose="020B0004020202020204" pitchFamily="34" charset="0"/>
                <a:cs typeface="Times New Roman" panose="02020603050405020304" pitchFamily="18" charset="0"/>
              </a:rPr>
              <a:t>HEALTHY WATERS INITIATIVE PHASE II SCOPE OF WORK PROJECT TITLE CHARACTERIZING </a:t>
            </a:r>
            <a:r>
              <a:rPr lang="en-US" sz="1800" b="1" dirty="0">
                <a:solidFill>
                  <a:srgbClr val="000000"/>
                </a:solidFill>
                <a:effectLst/>
                <a:highlight>
                  <a:srgbClr val="FFFF00"/>
                </a:highlight>
                <a:latin typeface="Aptos" panose="020B0004020202020204" pitchFamily="34" charset="0"/>
                <a:ea typeface="Aptos" panose="020B0004020202020204" pitchFamily="34" charset="0"/>
                <a:cs typeface="Times New Roman" panose="02020603050405020304" pitchFamily="18" charset="0"/>
              </a:rPr>
              <a:t>THE PROPELLER WASH </a:t>
            </a:r>
            <a:r>
              <a:rPr lang="en-US" sz="1800" b="1" dirty="0">
                <a:solidFill>
                  <a:srgbClr val="000000"/>
                </a:solidFill>
                <a:effectLst/>
                <a:highlight>
                  <a:srgbClr val="00FF00"/>
                </a:highlight>
                <a:latin typeface="Aptos" panose="020B0004020202020204" pitchFamily="34" charset="0"/>
                <a:ea typeface="Aptos" panose="020B0004020202020204" pitchFamily="34" charset="0"/>
                <a:cs typeface="Times New Roman" panose="02020603050405020304" pitchFamily="18" charset="0"/>
              </a:rPr>
              <a:t>HYDRODYNAMICS OF RECREATIONAL BOATS UNDER VARIOUS MODES OF OPERATION AND THEIR IMPLICATIONS ON WATER QUALITY RESEARCH TEAM JEFF MARR, ANDY RIESGRAF, MATT LUEKER, JESS KOZAREK, BILL HERB, AND KIMBERLY HILL VERSION MAY 10, 2022</a:t>
            </a:r>
            <a:endParaRPr lang="es-CL" sz="1800" dirty="0">
              <a:effectLst/>
              <a:latin typeface="Aptos" panose="020B0004020202020204" pitchFamily="34" charset="0"/>
              <a:ea typeface="Aptos" panose="020B0004020202020204" pitchFamily="34" charset="0"/>
              <a:cs typeface="Times New Roman" panose="02020603050405020304" pitchFamily="18" charset="0"/>
            </a:endParaRPr>
          </a:p>
          <a:p>
            <a:endParaRPr lang="es-CL" dirty="0"/>
          </a:p>
        </p:txBody>
      </p:sp>
      <p:sp>
        <p:nvSpPr>
          <p:cNvPr id="4" name="CuadroTexto 3">
            <a:extLst>
              <a:ext uri="{FF2B5EF4-FFF2-40B4-BE49-F238E27FC236}">
                <a16:creationId xmlns:a16="http://schemas.microsoft.com/office/drawing/2014/main" id="{D235242B-6A85-9D8A-68DC-D8980200A28D}"/>
              </a:ext>
            </a:extLst>
          </p:cNvPr>
          <p:cNvSpPr txBox="1"/>
          <p:nvPr/>
        </p:nvSpPr>
        <p:spPr>
          <a:xfrm>
            <a:off x="520502" y="5998808"/>
            <a:ext cx="11415684" cy="646331"/>
          </a:xfrm>
          <a:prstGeom prst="rect">
            <a:avLst/>
          </a:prstGeom>
          <a:solidFill>
            <a:schemeClr val="bg1"/>
          </a:solidFill>
        </p:spPr>
        <p:txBody>
          <a:bodyPr wrap="square" rtlCol="0">
            <a:spAutoFit/>
          </a:bodyPr>
          <a:lstStyle/>
          <a:p>
            <a:pPr algn="just"/>
            <a:r>
              <a:rPr lang="en-US" sz="1200" b="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HEALTHY WATERS INITIATIVE PHASE II SCOPE OF WORK PROJECT TITLE CHARACTERIZING THE PROPELLER WASH HYDRODYNAMICS OF RECREATIONAL BOATS UNDER VARIOUS MODES OF OPERATION AND THEIR IMPLICATIONS ON WATER QUALITY RESEARCH TEAM JEFF MARR, ANDY RIESGRAF, MATT LUEKER, JESS KOZAREK, BILL HERB, AND KIMBERLY HILL VERSION MAY 10, 2022</a:t>
            </a:r>
            <a:endParaRPr lang="es-CL" sz="12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33343F85-4B48-05D8-8C97-509A87351F86}"/>
              </a:ext>
            </a:extLst>
          </p:cNvPr>
          <p:cNvSpPr txBox="1"/>
          <p:nvPr/>
        </p:nvSpPr>
        <p:spPr>
          <a:xfrm>
            <a:off x="3858496" y="323852"/>
            <a:ext cx="4739695" cy="523220"/>
          </a:xfrm>
          <a:prstGeom prst="rect">
            <a:avLst/>
          </a:prstGeom>
          <a:noFill/>
        </p:spPr>
        <p:txBody>
          <a:bodyPr wrap="none" rtlCol="0">
            <a:spAutoFit/>
          </a:bodyPr>
          <a:lstStyle/>
          <a:p>
            <a:r>
              <a:rPr lang="es-CL" sz="2800" b="1" dirty="0"/>
              <a:t>NAVEGACIÓN A MOTOR.</a:t>
            </a:r>
          </a:p>
        </p:txBody>
      </p:sp>
    </p:spTree>
    <p:extLst>
      <p:ext uri="{BB962C8B-B14F-4D97-AF65-F5344CB8AC3E}">
        <p14:creationId xmlns:p14="http://schemas.microsoft.com/office/powerpoint/2010/main" val="16995897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C1865E9-DE3E-F338-9FF9-B8895B2BF2A6}"/>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495EA92-0F47-5673-465F-FED3A3082D83}"/>
              </a:ext>
            </a:extLst>
          </p:cNvPr>
          <p:cNvPicPr>
            <a:picLocks noChangeAspect="1"/>
          </p:cNvPicPr>
          <p:nvPr/>
        </p:nvPicPr>
        <p:blipFill>
          <a:blip r:embed="rId2"/>
          <a:stretch>
            <a:fillRect/>
          </a:stretch>
        </p:blipFill>
        <p:spPr>
          <a:xfrm>
            <a:off x="41365" y="1224643"/>
            <a:ext cx="12288663" cy="4474028"/>
          </a:xfrm>
          <a:prstGeom prst="rect">
            <a:avLst/>
          </a:prstGeom>
        </p:spPr>
      </p:pic>
      <p:sp>
        <p:nvSpPr>
          <p:cNvPr id="5" name="CuadroTexto 4">
            <a:extLst>
              <a:ext uri="{FF2B5EF4-FFF2-40B4-BE49-F238E27FC236}">
                <a16:creationId xmlns:a16="http://schemas.microsoft.com/office/drawing/2014/main" id="{A30729A5-964D-8731-26D0-803069F9D014}"/>
              </a:ext>
            </a:extLst>
          </p:cNvPr>
          <p:cNvSpPr txBox="1"/>
          <p:nvPr/>
        </p:nvSpPr>
        <p:spPr>
          <a:xfrm>
            <a:off x="307410" y="6207323"/>
            <a:ext cx="11756571" cy="523220"/>
          </a:xfrm>
          <a:prstGeom prst="rect">
            <a:avLst/>
          </a:prstGeom>
          <a:noFill/>
        </p:spPr>
        <p:txBody>
          <a:bodyPr wrap="square">
            <a:spAutoFit/>
          </a:bodyPr>
          <a:lstStyle/>
          <a:p>
            <a:pPr algn="just"/>
            <a:r>
              <a:rPr lang="en-US" sz="1100"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EFFECTS OF BOAT TRAFFIC AND MOORING INFRASTRUCTURE ON AQUATIC VEGETATION: A SYSTEMATIC REVIEW AND META-ANALYSIS JOSEFIN SAGERMAN, AMBIO 2020, 49:517–530</a:t>
            </a:r>
            <a:r>
              <a:rPr lang="es-CL" sz="16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1100"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HTTPS://DOI.ORG/10.1007/S13280-019-01215-9</a:t>
            </a:r>
            <a:endParaRPr lang="es-CL" sz="16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050004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86834A0-3F30-481E-1259-5F7D2BB9A6CC}"/>
            </a:ext>
          </a:extLst>
        </p:cNvPr>
        <p:cNvGrpSpPr/>
        <p:nvPr/>
      </p:nvGrpSpPr>
      <p:grpSpPr>
        <a:xfrm>
          <a:off x="0" y="0"/>
          <a:ext cx="0" cy="0"/>
          <a:chOff x="0" y="0"/>
          <a:chExt cx="0" cy="0"/>
        </a:xfrm>
      </p:grpSpPr>
      <p:pic>
        <p:nvPicPr>
          <p:cNvPr id="1026" name="Picture 2" descr="Didymo – sernapesca">
            <a:extLst>
              <a:ext uri="{FF2B5EF4-FFF2-40B4-BE49-F238E27FC236}">
                <a16:creationId xmlns:a16="http://schemas.microsoft.com/office/drawing/2014/main" id="{86BBC8B1-1FF4-7A45-74F9-9492F2A60B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1012370"/>
            <a:ext cx="8128000" cy="5845629"/>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60CC1301-23AD-7F00-0D17-092E100283DD}"/>
              </a:ext>
            </a:extLst>
          </p:cNvPr>
          <p:cNvSpPr txBox="1"/>
          <p:nvPr/>
        </p:nvSpPr>
        <p:spPr>
          <a:xfrm>
            <a:off x="5120925" y="195943"/>
            <a:ext cx="1950149" cy="584775"/>
          </a:xfrm>
          <a:prstGeom prst="rect">
            <a:avLst/>
          </a:prstGeom>
          <a:solidFill>
            <a:schemeClr val="accent6">
              <a:lumMod val="40000"/>
              <a:lumOff val="60000"/>
            </a:schemeClr>
          </a:solidFill>
        </p:spPr>
        <p:txBody>
          <a:bodyPr wrap="none" rtlCol="0">
            <a:spAutoFit/>
          </a:bodyPr>
          <a:lstStyle/>
          <a:p>
            <a:r>
              <a:rPr lang="es-CL" sz="3200" b="1" dirty="0"/>
              <a:t>DYDIMO</a:t>
            </a:r>
          </a:p>
        </p:txBody>
      </p:sp>
    </p:spTree>
    <p:extLst>
      <p:ext uri="{BB962C8B-B14F-4D97-AF65-F5344CB8AC3E}">
        <p14:creationId xmlns:p14="http://schemas.microsoft.com/office/powerpoint/2010/main" val="14825963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a:extLst>
            <a:ext uri="{FF2B5EF4-FFF2-40B4-BE49-F238E27FC236}">
              <a16:creationId xmlns:a16="http://schemas.microsoft.com/office/drawing/2014/main" id="{D8348FF6-D896-E062-83D9-1B737685E9E6}"/>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5C85729C-F4E5-944C-AA72-25E2C08C92A5}"/>
              </a:ext>
            </a:extLst>
          </p:cNvPr>
          <p:cNvPicPr>
            <a:picLocks noChangeAspect="1"/>
          </p:cNvPicPr>
          <p:nvPr/>
        </p:nvPicPr>
        <p:blipFill>
          <a:blip r:embed="rId2"/>
          <a:stretch>
            <a:fillRect/>
          </a:stretch>
        </p:blipFill>
        <p:spPr>
          <a:xfrm>
            <a:off x="943320" y="530836"/>
            <a:ext cx="10305360" cy="5796328"/>
          </a:xfrm>
          <a:prstGeom prst="rect">
            <a:avLst/>
          </a:prstGeom>
        </p:spPr>
      </p:pic>
    </p:spTree>
    <p:extLst>
      <p:ext uri="{BB962C8B-B14F-4D97-AF65-F5344CB8AC3E}">
        <p14:creationId xmlns:p14="http://schemas.microsoft.com/office/powerpoint/2010/main" val="1103002990"/>
      </p:ext>
    </p:extLst>
  </p:cSld>
  <p:clrMapOvr>
    <a:masterClrMapping/>
  </p:clrMapOvr>
</p:sld>
</file>

<file path=ppt/theme/theme1.xml><?xml version="1.0" encoding="utf-8"?>
<a:theme xmlns:a="http://schemas.openxmlformats.org/drawingml/2006/main" name="Paquete">
  <a:themeElements>
    <a:clrScheme name="Paquete">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quet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quet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01600EF-296E-9C4A-B276-B253DDF9C1F3}">
  <we:reference id="wa104178141" version="4.3.3.0" store="es-MX" storeType="OMEX"/>
  <we:alternateReferences>
    <we:reference id="wa104178141" version="4.3.3.0" store="WA10417814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Parcel</Template>
  <TotalTime>28022</TotalTime>
  <Words>8159</Words>
  <Application>Microsoft Office PowerPoint</Application>
  <PresentationFormat>Panorámica</PresentationFormat>
  <Paragraphs>1857</Paragraphs>
  <Slides>87</Slides>
  <Notes>8</Notes>
  <HiddenSlides>0</HiddenSlides>
  <MMClips>0</MMClips>
  <ScaleCrop>false</ScaleCrop>
  <HeadingPairs>
    <vt:vector size="6" baseType="variant">
      <vt:variant>
        <vt:lpstr>Fuentes usadas</vt:lpstr>
      </vt:variant>
      <vt:variant>
        <vt:i4>13</vt:i4>
      </vt:variant>
      <vt:variant>
        <vt:lpstr>Tema</vt:lpstr>
      </vt:variant>
      <vt:variant>
        <vt:i4>1</vt:i4>
      </vt:variant>
      <vt:variant>
        <vt:lpstr>Títulos de diapositiva</vt:lpstr>
      </vt:variant>
      <vt:variant>
        <vt:i4>87</vt:i4>
      </vt:variant>
    </vt:vector>
  </HeadingPairs>
  <TitlesOfParts>
    <vt:vector size="101" baseType="lpstr">
      <vt:lpstr>Aptos</vt:lpstr>
      <vt:lpstr>Aptos Display</vt:lpstr>
      <vt:lpstr>Arial</vt:lpstr>
      <vt:lpstr>Calibri</vt:lpstr>
      <vt:lpstr>Courier New</vt:lpstr>
      <vt:lpstr>Frutiger LT Std</vt:lpstr>
      <vt:lpstr>Gill Sans MT</vt:lpstr>
      <vt:lpstr>Helvetica</vt:lpstr>
      <vt:lpstr>Montserrat</vt:lpstr>
      <vt:lpstr>Open Sans</vt:lpstr>
      <vt:lpstr>Times</vt:lpstr>
      <vt:lpstr>Times New Roman</vt:lpstr>
      <vt:lpstr>Wingdings</vt:lpstr>
      <vt:lpstr>Paquete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HP</cp:lastModifiedBy>
  <cp:revision>228</cp:revision>
  <dcterms:created xsi:type="dcterms:W3CDTF">2024-10-04T22:57:27Z</dcterms:created>
  <dcterms:modified xsi:type="dcterms:W3CDTF">2026-10-12T23:03:48Z</dcterms:modified>
</cp:coreProperties>
</file>