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596648-ABEB-4EF5-911A-51E421F28FA8}" v="1" dt="2026-10-19T20:34:51.026"/>
  </p1510:revLst>
</p1510:revInfo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720" autoAdjust="0"/>
    <p:restoredTop sz="94248" autoAdjust="0"/>
  </p:normalViewPr>
  <p:slideViewPr>
    <p:cSldViewPr snapToGrid="0">
      <p:cViewPr varScale="1">
        <p:scale>
          <a:sx n="78" d="100"/>
          <a:sy n="78" d="100"/>
        </p:scale>
        <p:origin x="480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jandro Escobar Jaramillo" userId="b8688ec7ce3286a1" providerId="LiveId" clId="{6CF2AC22-31BA-4F06-A1F0-2ABD038BAA0E}"/>
    <pc:docChg chg="custSel modSld">
      <pc:chgData name="Alejandro Escobar Jaramillo" userId="b8688ec7ce3286a1" providerId="LiveId" clId="{6CF2AC22-31BA-4F06-A1F0-2ABD038BAA0E}" dt="2026-10-19T20:35:05.382" v="12" actId="166"/>
      <pc:docMkLst>
        <pc:docMk/>
      </pc:docMkLst>
      <pc:sldChg chg="delSp modSp mod">
        <pc:chgData name="Alejandro Escobar Jaramillo" userId="b8688ec7ce3286a1" providerId="LiveId" clId="{6CF2AC22-31BA-4F06-A1F0-2ABD038BAA0E}" dt="2026-10-19T20:32:04.913" v="5" actId="1076"/>
        <pc:sldMkLst>
          <pc:docMk/>
          <pc:sldMk cId="273110780" sldId="263"/>
        </pc:sldMkLst>
        <pc:spChg chg="del">
          <ac:chgData name="Alejandro Escobar Jaramillo" userId="b8688ec7ce3286a1" providerId="LiveId" clId="{6CF2AC22-31BA-4F06-A1F0-2ABD038BAA0E}" dt="2026-10-19T20:31:48.551" v="0" actId="478"/>
          <ac:spMkLst>
            <pc:docMk/>
            <pc:sldMk cId="273110780" sldId="263"/>
            <ac:spMk id="2" creationId="{7F5DE92F-E0C1-373B-2A2B-BA886EEF8986}"/>
          </ac:spMkLst>
        </pc:spChg>
        <pc:spChg chg="del mod">
          <ac:chgData name="Alejandro Escobar Jaramillo" userId="b8688ec7ce3286a1" providerId="LiveId" clId="{6CF2AC22-31BA-4F06-A1F0-2ABD038BAA0E}" dt="2026-10-19T20:31:56.609" v="2" actId="478"/>
          <ac:spMkLst>
            <pc:docMk/>
            <pc:sldMk cId="273110780" sldId="263"/>
            <ac:spMk id="3" creationId="{564CCBD7-9EE3-7B1E-CC30-AC1C06AC0375}"/>
          </ac:spMkLst>
        </pc:spChg>
        <pc:picChg chg="mod">
          <ac:chgData name="Alejandro Escobar Jaramillo" userId="b8688ec7ce3286a1" providerId="LiveId" clId="{6CF2AC22-31BA-4F06-A1F0-2ABD038BAA0E}" dt="2026-10-19T20:32:04.913" v="5" actId="1076"/>
          <ac:picMkLst>
            <pc:docMk/>
            <pc:sldMk cId="273110780" sldId="263"/>
            <ac:picMk id="4" creationId="{8B25FED6-EE5A-2207-A17A-03A91112C912}"/>
          </ac:picMkLst>
        </pc:picChg>
      </pc:sldChg>
      <pc:sldChg chg="addSp delSp modSp mod">
        <pc:chgData name="Alejandro Escobar Jaramillo" userId="b8688ec7ce3286a1" providerId="LiveId" clId="{6CF2AC22-31BA-4F06-A1F0-2ABD038BAA0E}" dt="2026-10-19T20:35:05.382" v="12" actId="166"/>
        <pc:sldMkLst>
          <pc:docMk/>
          <pc:sldMk cId="2997628972" sldId="266"/>
        </pc:sldMkLst>
        <pc:spChg chg="add del mod">
          <ac:chgData name="Alejandro Escobar Jaramillo" userId="b8688ec7ce3286a1" providerId="LiveId" clId="{6CF2AC22-31BA-4F06-A1F0-2ABD038BAA0E}" dt="2026-10-19T20:34:56.203" v="10"/>
          <ac:spMkLst>
            <pc:docMk/>
            <pc:sldMk cId="2997628972" sldId="266"/>
            <ac:spMk id="3" creationId="{7A673915-AEA1-2F1C-A133-CDB8D7721263}"/>
          </ac:spMkLst>
        </pc:spChg>
        <pc:picChg chg="mod ord">
          <ac:chgData name="Alejandro Escobar Jaramillo" userId="b8688ec7ce3286a1" providerId="LiveId" clId="{6CF2AC22-31BA-4F06-A1F0-2ABD038BAA0E}" dt="2026-10-19T20:35:05.382" v="12" actId="166"/>
          <ac:picMkLst>
            <pc:docMk/>
            <pc:sldMk cId="2997628972" sldId="266"/>
            <ac:picMk id="2" creationId="{9D30E3A7-0ADF-6B72-DE2A-5C7C96A4CEE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834E7E-C930-4CA9-89EF-0FFB853BAB39}" type="datetimeFigureOut">
              <a:rPr lang="es-CL" smtClean="0"/>
              <a:t>19-10-2026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A7181-3991-4214-BF6F-51EA1A3B3B7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1661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DA7181-3991-4214-BF6F-51EA1A3B3B77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49718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DA7181-3991-4214-BF6F-51EA1A3B3B77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51123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DA7181-3991-4214-BF6F-51EA1A3B3B77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858845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DA7181-3991-4214-BF6F-51EA1A3B3B77}" type="slidenum">
              <a:rPr lang="es-CL" smtClean="0"/>
              <a:t>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31567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DA7181-3991-4214-BF6F-51EA1A3B3B77}" type="slidenum">
              <a:rPr lang="es-CL" smtClean="0"/>
              <a:t>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465420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DA7181-3991-4214-BF6F-51EA1A3B3B77}" type="slidenum">
              <a:rPr lang="es-CL" smtClean="0"/>
              <a:t>10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00983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DA7181-3991-4214-BF6F-51EA1A3B3B77}" type="slidenum">
              <a:rPr lang="es-CL" smtClean="0"/>
              <a:t>11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546750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DA7181-3991-4214-BF6F-51EA1A3B3B77}" type="slidenum">
              <a:rPr lang="es-CL" smtClean="0"/>
              <a:t>12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7115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292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105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1669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014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929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466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649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299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647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086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0912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0716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6B9231A-B34B-4A29-A6AC-532E1EE81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14D1D6-EA12-B2FC-2DCA-494AB4741DA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0"/>
          </a:blip>
          <a:srcRect t="8928" r="9091" b="8927"/>
          <a:stretch>
            <a:fillRect/>
          </a:stretch>
        </p:blipFill>
        <p:spPr>
          <a:xfrm>
            <a:off x="20" y="152"/>
            <a:ext cx="12191980" cy="685784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D39BB7D-D145-BBFE-0C6B-AAF263AF9E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985233"/>
            <a:ext cx="5758628" cy="3355853"/>
          </a:xfrm>
        </p:spPr>
        <p:txBody>
          <a:bodyPr anchor="t">
            <a:normAutofit/>
          </a:bodyPr>
          <a:lstStyle/>
          <a:p>
            <a:r>
              <a:rPr lang="es-CL" sz="6000" dirty="0">
                <a:solidFill>
                  <a:srgbClr val="FFFFFF"/>
                </a:solidFill>
              </a:rPr>
              <a:t>Accesibilidad Freire-Villarrica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BC050E9-46F5-38F1-C6CB-0C81543D3A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5251621"/>
            <a:ext cx="4439920" cy="1104721"/>
          </a:xfrm>
        </p:spPr>
        <p:txBody>
          <a:bodyPr anchor="t">
            <a:normAutofit/>
          </a:bodyPr>
          <a:lstStyle/>
          <a:p>
            <a:r>
              <a:rPr lang="es-CL">
                <a:solidFill>
                  <a:srgbClr val="FFFFFF"/>
                </a:solidFill>
              </a:rPr>
              <a:t>Análisis de accidentabilidad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0CE0765-E93C-4D37-9D5F-D464EFB10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495436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69993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BDA151C-5770-45E4-AAFF-59E7F403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3221B1D-6FCB-9625-7DDA-E6A195B75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570750"/>
            <a:ext cx="10890929" cy="1387934"/>
          </a:xfrm>
        </p:spPr>
        <p:txBody>
          <a:bodyPr anchor="b"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altLang="es-CL" b="0" i="0" u="none" strike="noStrike" cap="none" normalizeH="0" baseline="0" dirty="0">
                <a:ln>
                  <a:noFill/>
                </a:ln>
                <a:effectLst/>
                <a:latin typeface="Roboto" panose="02000000000000000000" pitchFamily="2" charset="0"/>
              </a:rPr>
              <a:t>Las rutas más accidentadas de Chile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altLang="es-CL" b="0" i="0" u="none" strike="noStrike" cap="none" normalizeH="0" baseline="0" dirty="0">
                <a:ln>
                  <a:noFill/>
                </a:ln>
                <a:effectLst/>
                <a:latin typeface="Roboto Medium" panose="02000000000000000000" pitchFamily="2" charset="0"/>
              </a:rPr>
              <a:t>Fuente: Carabineros de Chile.</a:t>
            </a:r>
            <a:endParaRPr kumimoji="0" lang="es-CL" altLang="es-CL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62D3963-2153-4637-96E6-E31BD2CE5D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2307479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EA0563FB-604C-C321-1515-66E2F88D31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6674053"/>
              </p:ext>
            </p:extLst>
          </p:nvPr>
        </p:nvGraphicFramePr>
        <p:xfrm>
          <a:off x="1742255" y="2559050"/>
          <a:ext cx="8686579" cy="3738864"/>
        </p:xfrm>
        <a:graphic>
          <a:graphicData uri="http://schemas.openxmlformats.org/drawingml/2006/table">
            <a:tbl>
              <a:tblPr firstRow="1" bandRow="1"/>
              <a:tblGrid>
                <a:gridCol w="1532662">
                  <a:extLst>
                    <a:ext uri="{9D8B030D-6E8A-4147-A177-3AD203B41FA5}">
                      <a16:colId xmlns:a16="http://schemas.microsoft.com/office/drawing/2014/main" val="1232119524"/>
                    </a:ext>
                  </a:extLst>
                </a:gridCol>
                <a:gridCol w="1344578">
                  <a:extLst>
                    <a:ext uri="{9D8B030D-6E8A-4147-A177-3AD203B41FA5}">
                      <a16:colId xmlns:a16="http://schemas.microsoft.com/office/drawing/2014/main" val="17615870"/>
                    </a:ext>
                  </a:extLst>
                </a:gridCol>
                <a:gridCol w="1176646">
                  <a:extLst>
                    <a:ext uri="{9D8B030D-6E8A-4147-A177-3AD203B41FA5}">
                      <a16:colId xmlns:a16="http://schemas.microsoft.com/office/drawing/2014/main" val="1189230773"/>
                    </a:ext>
                  </a:extLst>
                </a:gridCol>
                <a:gridCol w="1146417">
                  <a:extLst>
                    <a:ext uri="{9D8B030D-6E8A-4147-A177-3AD203B41FA5}">
                      <a16:colId xmlns:a16="http://schemas.microsoft.com/office/drawing/2014/main" val="3078107917"/>
                    </a:ext>
                  </a:extLst>
                </a:gridCol>
                <a:gridCol w="1707312">
                  <a:extLst>
                    <a:ext uri="{9D8B030D-6E8A-4147-A177-3AD203B41FA5}">
                      <a16:colId xmlns:a16="http://schemas.microsoft.com/office/drawing/2014/main" val="1226159836"/>
                    </a:ext>
                  </a:extLst>
                </a:gridCol>
                <a:gridCol w="914672">
                  <a:extLst>
                    <a:ext uri="{9D8B030D-6E8A-4147-A177-3AD203B41FA5}">
                      <a16:colId xmlns:a16="http://schemas.microsoft.com/office/drawing/2014/main" val="4043375948"/>
                    </a:ext>
                  </a:extLst>
                </a:gridCol>
                <a:gridCol w="864292">
                  <a:extLst>
                    <a:ext uri="{9D8B030D-6E8A-4147-A177-3AD203B41FA5}">
                      <a16:colId xmlns:a16="http://schemas.microsoft.com/office/drawing/2014/main" val="62343285"/>
                    </a:ext>
                  </a:extLst>
                </a:gridCol>
              </a:tblGrid>
              <a:tr h="467358"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1">
                          <a:solidFill>
                            <a:srgbClr val="333333"/>
                          </a:solidFill>
                          <a:effectLst/>
                          <a:latin typeface="inherit"/>
                        </a:rPr>
                        <a:t>Otras rutas</a:t>
                      </a:r>
                      <a:endParaRPr lang="es-CL" sz="2100" b="1">
                        <a:solidFill>
                          <a:srgbClr val="333333"/>
                        </a:solidFill>
                        <a:effectLst/>
                        <a:latin typeface="Roboto Medium" panose="02000000000000000000" pitchFamily="2" charset="0"/>
                      </a:endParaRPr>
                    </a:p>
                  </a:txBody>
                  <a:tcPr marL="40528" marR="40528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BFC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1">
                          <a:solidFill>
                            <a:srgbClr val="333333"/>
                          </a:solidFill>
                          <a:effectLst/>
                          <a:latin typeface="inherit"/>
                        </a:rPr>
                        <a:t>Atropello</a:t>
                      </a:r>
                      <a:endParaRPr lang="es-CL" sz="2100" b="1">
                        <a:solidFill>
                          <a:srgbClr val="333333"/>
                        </a:solidFill>
                        <a:effectLst/>
                        <a:latin typeface="Roboto Medium" panose="02000000000000000000" pitchFamily="2" charset="0"/>
                      </a:endParaRPr>
                    </a:p>
                  </a:txBody>
                  <a:tcPr marL="40528" marR="40528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BFC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1">
                          <a:solidFill>
                            <a:srgbClr val="333333"/>
                          </a:solidFill>
                          <a:effectLst/>
                          <a:latin typeface="inherit"/>
                        </a:rPr>
                        <a:t>Colisión</a:t>
                      </a:r>
                      <a:endParaRPr lang="es-CL" sz="2100" b="1">
                        <a:solidFill>
                          <a:srgbClr val="333333"/>
                        </a:solidFill>
                        <a:effectLst/>
                        <a:latin typeface="Roboto Medium" panose="02000000000000000000" pitchFamily="2" charset="0"/>
                      </a:endParaRPr>
                    </a:p>
                  </a:txBody>
                  <a:tcPr marL="40528" marR="40528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BFC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1">
                          <a:solidFill>
                            <a:srgbClr val="333333"/>
                          </a:solidFill>
                          <a:effectLst/>
                          <a:latin typeface="inherit"/>
                        </a:rPr>
                        <a:t>Choque</a:t>
                      </a:r>
                      <a:endParaRPr lang="es-CL" sz="2100" b="1">
                        <a:solidFill>
                          <a:srgbClr val="333333"/>
                        </a:solidFill>
                        <a:effectLst/>
                        <a:latin typeface="Roboto Medium" panose="02000000000000000000" pitchFamily="2" charset="0"/>
                      </a:endParaRPr>
                    </a:p>
                  </a:txBody>
                  <a:tcPr marL="40528" marR="40528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BFC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1">
                          <a:solidFill>
                            <a:srgbClr val="333333"/>
                          </a:solidFill>
                          <a:effectLst/>
                          <a:latin typeface="inherit"/>
                        </a:rPr>
                        <a:t>Volcamiento</a:t>
                      </a:r>
                      <a:endParaRPr lang="es-CL" sz="2100" b="1">
                        <a:solidFill>
                          <a:srgbClr val="333333"/>
                        </a:solidFill>
                        <a:effectLst/>
                        <a:latin typeface="Roboto Medium" panose="02000000000000000000" pitchFamily="2" charset="0"/>
                      </a:endParaRPr>
                    </a:p>
                  </a:txBody>
                  <a:tcPr marL="40528" marR="40528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BFC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1">
                          <a:solidFill>
                            <a:srgbClr val="333333"/>
                          </a:solidFill>
                          <a:effectLst/>
                          <a:latin typeface="inherit"/>
                        </a:rPr>
                        <a:t>Otros</a:t>
                      </a:r>
                      <a:endParaRPr lang="es-CL" sz="2100" b="1">
                        <a:solidFill>
                          <a:srgbClr val="333333"/>
                        </a:solidFill>
                        <a:effectLst/>
                        <a:latin typeface="Roboto Medium" panose="02000000000000000000" pitchFamily="2" charset="0"/>
                      </a:endParaRPr>
                    </a:p>
                  </a:txBody>
                  <a:tcPr marL="40528" marR="40528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BFC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1">
                          <a:solidFill>
                            <a:srgbClr val="333333"/>
                          </a:solidFill>
                          <a:effectLst/>
                          <a:latin typeface="inherit"/>
                        </a:rPr>
                        <a:t>Total</a:t>
                      </a:r>
                      <a:endParaRPr lang="es-CL" sz="2100" b="1">
                        <a:solidFill>
                          <a:srgbClr val="333333"/>
                        </a:solidFill>
                        <a:effectLst/>
                        <a:latin typeface="Roboto Medium" panose="02000000000000000000" pitchFamily="2" charset="0"/>
                      </a:endParaRPr>
                    </a:p>
                  </a:txBody>
                  <a:tcPr marL="40528" marR="40528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B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433959"/>
                  </a:ext>
                </a:extLst>
              </a:tr>
              <a:tr h="467358"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1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Ruta 60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30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422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358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130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28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968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968263"/>
                  </a:ext>
                </a:extLst>
              </a:tr>
              <a:tr h="467358"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1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Ruta 66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41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528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211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171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11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962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373310"/>
                  </a:ext>
                </a:extLst>
              </a:tr>
              <a:tr h="467358"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1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Ruta 150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44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247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310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80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32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713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6971529"/>
                  </a:ext>
                </a:extLst>
              </a:tr>
              <a:tr h="467358"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1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I-50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26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367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102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102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21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618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735771"/>
                  </a:ext>
                </a:extLst>
              </a:tr>
              <a:tr h="467358"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1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Ruta 199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17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260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186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112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19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594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0752534"/>
                  </a:ext>
                </a:extLst>
              </a:tr>
              <a:tr h="467358"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1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Ruta 115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34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303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141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91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19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588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867369"/>
                  </a:ext>
                </a:extLst>
              </a:tr>
              <a:tr h="467358"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1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Ruta 16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16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272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220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55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10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sz="2100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573</a:t>
                      </a:r>
                    </a:p>
                  </a:txBody>
                  <a:tcPr marL="33773" marR="33773" marT="33773" marB="33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12901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4325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AF5156-D052-08C4-0ADB-95950CAF8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17715"/>
            <a:ext cx="10890929" cy="698442"/>
          </a:xfrm>
        </p:spPr>
        <p:txBody>
          <a:bodyPr>
            <a:normAutofit fontScale="90000"/>
          </a:bodyPr>
          <a:lstStyle/>
          <a:p>
            <a:r>
              <a:rPr lang="es-ES" dirty="0"/>
              <a:t>Las rutas con más accidentes de Chile</a:t>
            </a:r>
            <a:endParaRPr lang="es-CL" dirty="0"/>
          </a:p>
        </p:txBody>
      </p:sp>
      <p:pic>
        <p:nvPicPr>
          <p:cNvPr id="23" name="Marcador de contenido 22">
            <a:extLst>
              <a:ext uri="{FF2B5EF4-FFF2-40B4-BE49-F238E27FC236}">
                <a16:creationId xmlns:a16="http://schemas.microsoft.com/office/drawing/2014/main" id="{928757BA-727D-D3C7-DECE-85FC474153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869446" y="1020726"/>
            <a:ext cx="15370931" cy="5837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047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56A006-6CB3-A50E-4849-A99477082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797" y="257659"/>
            <a:ext cx="10890929" cy="802310"/>
          </a:xfrm>
        </p:spPr>
        <p:txBody>
          <a:bodyPr/>
          <a:lstStyle/>
          <a:p>
            <a:r>
              <a:rPr lang="es-ES" b="0" dirty="0"/>
              <a:t>¿Qué localidades unen las distintas rutas?</a:t>
            </a:r>
            <a:endParaRPr lang="es-CL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115EB8E-FA56-6A81-1DE2-B4BDC29006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CL" altLang="es-CL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</a:br>
            <a:endParaRPr kumimoji="0" lang="es-CL" altLang="es-C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1" name="Marcador de contenido 10">
            <a:extLst>
              <a:ext uri="{FF2B5EF4-FFF2-40B4-BE49-F238E27FC236}">
                <a16:creationId xmlns:a16="http://schemas.microsoft.com/office/drawing/2014/main" id="{F60D2576-F91D-5477-857A-E8834C96D3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3209864"/>
              </p:ext>
            </p:extLst>
          </p:nvPr>
        </p:nvGraphicFramePr>
        <p:xfrm>
          <a:off x="418854" y="1221169"/>
          <a:ext cx="10654236" cy="5379176"/>
        </p:xfrm>
        <a:graphic>
          <a:graphicData uri="http://schemas.openxmlformats.org/drawingml/2006/table">
            <a:tbl>
              <a:tblPr/>
              <a:tblGrid>
                <a:gridCol w="3551412">
                  <a:extLst>
                    <a:ext uri="{9D8B030D-6E8A-4147-A177-3AD203B41FA5}">
                      <a16:colId xmlns:a16="http://schemas.microsoft.com/office/drawing/2014/main" val="749770610"/>
                    </a:ext>
                  </a:extLst>
                </a:gridCol>
                <a:gridCol w="3551412">
                  <a:extLst>
                    <a:ext uri="{9D8B030D-6E8A-4147-A177-3AD203B41FA5}">
                      <a16:colId xmlns:a16="http://schemas.microsoft.com/office/drawing/2014/main" val="3487471092"/>
                    </a:ext>
                  </a:extLst>
                </a:gridCol>
                <a:gridCol w="3551412">
                  <a:extLst>
                    <a:ext uri="{9D8B030D-6E8A-4147-A177-3AD203B41FA5}">
                      <a16:colId xmlns:a16="http://schemas.microsoft.com/office/drawing/2014/main" val="3375094531"/>
                    </a:ext>
                  </a:extLst>
                </a:gridCol>
              </a:tblGrid>
              <a:tr h="489016"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b="0">
                          <a:solidFill>
                            <a:srgbClr val="333333"/>
                          </a:solidFill>
                          <a:effectLst/>
                          <a:latin typeface="inherit"/>
                        </a:rPr>
                        <a:t>Ruta</a:t>
                      </a:r>
                      <a:endParaRPr lang="es-CL" b="0">
                        <a:solidFill>
                          <a:srgbClr val="333333"/>
                        </a:solidFill>
                        <a:effectLst/>
                        <a:latin typeface="Roboto Medium" panose="02000000000000000000" pitchFamily="2" charset="0"/>
                      </a:endParaRPr>
                    </a:p>
                  </a:txBody>
                  <a:tcPr marL="38100" marR="3810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4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b="0">
                          <a:solidFill>
                            <a:srgbClr val="333333"/>
                          </a:solidFill>
                          <a:effectLst/>
                          <a:latin typeface="inherit"/>
                        </a:rPr>
                        <a:t>Localidad</a:t>
                      </a:r>
                      <a:endParaRPr lang="es-CL" b="0">
                        <a:solidFill>
                          <a:srgbClr val="333333"/>
                        </a:solidFill>
                        <a:effectLst/>
                        <a:latin typeface="Roboto Medium" panose="02000000000000000000" pitchFamily="2" charset="0"/>
                      </a:endParaRPr>
                    </a:p>
                  </a:txBody>
                  <a:tcPr marL="38100" marR="3810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4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b="0">
                          <a:solidFill>
                            <a:srgbClr val="333333"/>
                          </a:solidFill>
                          <a:effectLst/>
                          <a:latin typeface="inherit"/>
                        </a:rPr>
                        <a:t>Localidad</a:t>
                      </a:r>
                      <a:endParaRPr lang="es-CL" b="0">
                        <a:solidFill>
                          <a:srgbClr val="333333"/>
                        </a:solidFill>
                        <a:effectLst/>
                        <a:latin typeface="Roboto Medium" panose="02000000000000000000" pitchFamily="2" charset="0"/>
                      </a:endParaRPr>
                    </a:p>
                  </a:txBody>
                  <a:tcPr marL="38100" marR="3810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4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497823"/>
                  </a:ext>
                </a:extLst>
              </a:tr>
              <a:tr h="489016"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b="0" dirty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Ruta 60</a:t>
                      </a:r>
                    </a:p>
                  </a:txBody>
                  <a:tcPr marL="31750" marR="3175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Llay Llay</a:t>
                      </a:r>
                    </a:p>
                  </a:txBody>
                  <a:tcPr marL="31750" marR="3175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Cristo Redentor</a:t>
                      </a:r>
                    </a:p>
                  </a:txBody>
                  <a:tcPr marL="31750" marR="3175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5781639"/>
                  </a:ext>
                </a:extLst>
              </a:tr>
              <a:tr h="489016"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Ruta 16</a:t>
                      </a:r>
                    </a:p>
                  </a:txBody>
                  <a:tcPr marL="31750" marR="3175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Humberstone</a:t>
                      </a:r>
                    </a:p>
                  </a:txBody>
                  <a:tcPr marL="31750" marR="3175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Iquique</a:t>
                      </a:r>
                    </a:p>
                  </a:txBody>
                  <a:tcPr marL="31750" marR="3175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077059"/>
                  </a:ext>
                </a:extLst>
              </a:tr>
              <a:tr h="489016"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b="0" dirty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Ruta 160</a:t>
                      </a:r>
                    </a:p>
                  </a:txBody>
                  <a:tcPr marL="31750" marR="3175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Concepción</a:t>
                      </a:r>
                    </a:p>
                  </a:txBody>
                  <a:tcPr marL="31750" marR="3175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Lebu</a:t>
                      </a:r>
                    </a:p>
                  </a:txBody>
                  <a:tcPr marL="31750" marR="3175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4769738"/>
                  </a:ext>
                </a:extLst>
              </a:tr>
              <a:tr h="489016"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I-50</a:t>
                      </a:r>
                    </a:p>
                  </a:txBody>
                  <a:tcPr marL="31750" marR="3175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San Fernando</a:t>
                      </a:r>
                    </a:p>
                  </a:txBody>
                  <a:tcPr marL="31750" marR="3175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Pichilemu</a:t>
                      </a:r>
                    </a:p>
                  </a:txBody>
                  <a:tcPr marL="31750" marR="3175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033035"/>
                  </a:ext>
                </a:extLst>
              </a:tr>
              <a:tr h="489016"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Ruta 66</a:t>
                      </a:r>
                    </a:p>
                  </a:txBody>
                  <a:tcPr marL="31750" marR="3175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Pelequén</a:t>
                      </a:r>
                    </a:p>
                  </a:txBody>
                  <a:tcPr marL="31750" marR="3175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San Antonio</a:t>
                      </a:r>
                    </a:p>
                  </a:txBody>
                  <a:tcPr marL="31750" marR="3175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2862877"/>
                  </a:ext>
                </a:extLst>
              </a:tr>
              <a:tr h="489016"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Ruta 78</a:t>
                      </a:r>
                    </a:p>
                  </a:txBody>
                  <a:tcPr marL="31750" marR="3175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Santiago</a:t>
                      </a:r>
                    </a:p>
                  </a:txBody>
                  <a:tcPr marL="31750" marR="3175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San Antonio</a:t>
                      </a:r>
                    </a:p>
                  </a:txBody>
                  <a:tcPr marL="31750" marR="3175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0862121"/>
                  </a:ext>
                </a:extLst>
              </a:tr>
              <a:tr h="489016"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Ruta 115</a:t>
                      </a:r>
                    </a:p>
                  </a:txBody>
                  <a:tcPr marL="31750" marR="3175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Talca</a:t>
                      </a:r>
                    </a:p>
                  </a:txBody>
                  <a:tcPr marL="31750" marR="3175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San Clemente</a:t>
                      </a:r>
                    </a:p>
                  </a:txBody>
                  <a:tcPr marL="31750" marR="3175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9277755"/>
                  </a:ext>
                </a:extLst>
              </a:tr>
              <a:tr h="489016"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Ruta 150</a:t>
                      </a:r>
                    </a:p>
                  </a:txBody>
                  <a:tcPr marL="31750" marR="3175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Concepción</a:t>
                      </a:r>
                    </a:p>
                  </a:txBody>
                  <a:tcPr marL="31750" marR="3175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Tomé</a:t>
                      </a:r>
                    </a:p>
                  </a:txBody>
                  <a:tcPr marL="31750" marR="3175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7154166"/>
                  </a:ext>
                </a:extLst>
              </a:tr>
              <a:tr h="489016"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Ruta 68</a:t>
                      </a:r>
                    </a:p>
                  </a:txBody>
                  <a:tcPr marL="31750" marR="3175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Santiago</a:t>
                      </a:r>
                    </a:p>
                  </a:txBody>
                  <a:tcPr marL="31750" marR="3175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Valparaíso</a:t>
                      </a:r>
                    </a:p>
                  </a:txBody>
                  <a:tcPr marL="31750" marR="3175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1005844"/>
                  </a:ext>
                </a:extLst>
              </a:tr>
              <a:tr h="489016"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Ruta 199</a:t>
                      </a:r>
                    </a:p>
                  </a:txBody>
                  <a:tcPr marL="31750" marR="3175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b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Freire</a:t>
                      </a:r>
                    </a:p>
                  </a:txBody>
                  <a:tcPr marL="31750" marR="3175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buNone/>
                      </a:pPr>
                      <a:r>
                        <a:rPr lang="es-CL" b="0" dirty="0">
                          <a:solidFill>
                            <a:srgbClr val="333333"/>
                          </a:solidFill>
                          <a:effectLst/>
                          <a:latin typeface="Roboto Medium" panose="02000000000000000000" pitchFamily="2" charset="0"/>
                        </a:rPr>
                        <a:t>Villarrica</a:t>
                      </a:r>
                    </a:p>
                  </a:txBody>
                  <a:tcPr marL="31750" marR="3175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3698492"/>
                  </a:ext>
                </a:extLst>
              </a:tr>
            </a:tbl>
          </a:graphicData>
        </a:graphic>
      </p:graphicFrame>
      <p:sp>
        <p:nvSpPr>
          <p:cNvPr id="12" name="Rectangle 3">
            <a:extLst>
              <a:ext uri="{FF2B5EF4-FFF2-40B4-BE49-F238E27FC236}">
                <a16:creationId xmlns:a16="http://schemas.microsoft.com/office/drawing/2014/main" id="{7FCE20B9-F708-7C62-3582-4838270327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78321" y="-178082"/>
            <a:ext cx="20687787" cy="91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19044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altLang="es-CL" sz="2000" b="0" i="0" u="none" strike="noStrike" cap="none" normalizeH="0" baseline="0">
                <a:ln>
                  <a:noFill/>
                </a:ln>
                <a:solidFill>
                  <a:srgbClr val="464646"/>
                </a:solidFill>
                <a:effectLst/>
                <a:latin typeface="Roboto" panose="02000000000000000000" pitchFamily="2" charset="0"/>
              </a:rPr>
              <a:t>¿Qué localidades unen las distintas rutas?</a:t>
            </a:r>
            <a:endParaRPr kumimoji="0" lang="es-CL" altLang="es-CL" sz="2900" b="0" i="0" u="none" strike="noStrike" cap="none" normalizeH="0" baseline="0">
              <a:ln>
                <a:noFill/>
              </a:ln>
              <a:solidFill>
                <a:srgbClr val="464646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CL" altLang="es-CL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Roboto" panose="02000000000000000000" pitchFamily="2" charset="0"/>
              </a:rPr>
            </a:br>
            <a:endParaRPr kumimoji="0" lang="es-CL" altLang="es-C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499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EF44BE-0CDA-BB8A-E621-71B158971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6149"/>
            <a:ext cx="11014243" cy="1237159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000" b="1" i="0" u="none" strike="noStrike" baseline="0" dirty="0">
                <a:solidFill>
                  <a:srgbClr val="000000"/>
                </a:solidFill>
                <a:latin typeface="AXPHIB+Calibri-Bold"/>
              </a:rPr>
              <a:t>ACCIDENTES EN EL TRÁNSITO, SEGÚN DISTRIBUCIÓN ADMINISTRATIVA DE CHILE   AÑOS 2023 - 2024. </a:t>
            </a:r>
            <a:r>
              <a:rPr lang="es-ES" sz="4000" b="0" i="0" u="none" strike="noStrike" baseline="0" dirty="0">
                <a:solidFill>
                  <a:srgbClr val="000000"/>
                </a:solidFill>
                <a:latin typeface="AXPHIB+Calibri-Bold"/>
              </a:rPr>
              <a:t>	</a:t>
            </a:r>
            <a:br>
              <a:rPr lang="es-ES" sz="4000" b="0" i="0" u="none" strike="noStrike" baseline="0" dirty="0">
                <a:solidFill>
                  <a:srgbClr val="000000"/>
                </a:solidFill>
                <a:latin typeface="AXPHIB+Calibri-Bold"/>
              </a:rPr>
            </a:b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FD1209-9516-DEC3-5C34-064EF360D4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CL" sz="2400" b="0" i="0" u="none" strike="noStrike" baseline="0" dirty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es-CL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AF4E771-FCFF-FA6F-7FBC-CFF17EF60813}"/>
              </a:ext>
            </a:extLst>
          </p:cNvPr>
          <p:cNvSpPr txBox="1"/>
          <p:nvPr/>
        </p:nvSpPr>
        <p:spPr>
          <a:xfrm>
            <a:off x="2965622" y="3236641"/>
            <a:ext cx="6181466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CL" sz="900" b="0" i="0" u="none" strike="noStrike" baseline="0" dirty="0">
              <a:latin typeface="Times New Roman" panose="02020603050405020304" pitchFamily="18" charset="0"/>
            </a:endParaRPr>
          </a:p>
          <a:p>
            <a:endParaRPr lang="es-CL" sz="1000" b="0" i="0" u="none" strike="noStrike" baseline="0" dirty="0">
              <a:latin typeface="Times New Roman" panose="02020603050405020304" pitchFamily="18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B9F5CD5-FDB4-8DEF-6BB2-BCEE43AF5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914" y="2357439"/>
            <a:ext cx="11742657" cy="3328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473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98F564-D658-4F6F-C8D2-24957391C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247136"/>
            <a:ext cx="11501437" cy="781564"/>
          </a:xfrm>
        </p:spPr>
        <p:txBody>
          <a:bodyPr>
            <a:normAutofit fontScale="90000"/>
          </a:bodyPr>
          <a:lstStyle/>
          <a:p>
            <a:pPr algn="ctr"/>
            <a:r>
              <a:rPr lang="es-CL" dirty="0"/>
              <a:t>Accidentabilidad por Comuna en la Provincia de Cautín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E4957647-21F0-93D0-30C7-5DEBCE1C7D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1687" y="1044533"/>
            <a:ext cx="8143876" cy="581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970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0482FC-F566-763E-AE93-8136803B1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427" y="1023295"/>
            <a:ext cx="11331146" cy="1000896"/>
          </a:xfrm>
        </p:spPr>
        <p:txBody>
          <a:bodyPr>
            <a:normAutofit fontScale="90000"/>
          </a:bodyPr>
          <a:lstStyle/>
          <a:p>
            <a:pPr algn="ctr"/>
            <a:r>
              <a:rPr lang="es-CL" dirty="0"/>
              <a:t> Porcentaje de Accidentabilidad Provincial y Regional de Ruta 199 (Freire-Villarrica-Pucón)</a:t>
            </a: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14C31E2D-C5DB-8B58-3DDA-F782A2B958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8506" y="2600325"/>
            <a:ext cx="11644536" cy="36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334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B25FED6-EE5A-2207-A17A-03A91112C9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6335" y="157316"/>
            <a:ext cx="11939330" cy="6238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10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59EAB5C-9104-7076-0E3B-711313BDDE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615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D5264DE-03F9-F838-B896-F38E691422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869" b="5488"/>
          <a:stretch>
            <a:fillRect/>
          </a:stretch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189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BAA4D9-7A8D-CE7B-3756-485ACF18AF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548533" cy="6219811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211766"/>
            <a:ext cx="11548533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n 1">
            <a:extLst>
              <a:ext uri="{FF2B5EF4-FFF2-40B4-BE49-F238E27FC236}">
                <a16:creationId xmlns:a16="http://schemas.microsoft.com/office/drawing/2014/main" id="{9D30E3A7-0ADF-6B72-DE2A-5C7C96A4CE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22" r="-1" b="-1"/>
          <a:stretch>
            <a:fillRect/>
          </a:stretch>
        </p:blipFill>
        <p:spPr>
          <a:xfrm>
            <a:off x="321743" y="407584"/>
            <a:ext cx="11548513" cy="6219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628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BAA4D9-7A8D-CE7B-3756-485ACF18AF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548533" cy="6219811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9E249FF-D431-EA7B-9C8F-8525021082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132" r="-1" b="-1"/>
          <a:stretch>
            <a:fillRect/>
          </a:stretch>
        </p:blipFill>
        <p:spPr>
          <a:xfrm>
            <a:off x="20" y="14"/>
            <a:ext cx="11548513" cy="6219811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211766"/>
            <a:ext cx="11548533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1643801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1596</TotalTime>
  <Words>199</Words>
  <Application>Microsoft Office PowerPoint</Application>
  <PresentationFormat>Panorámica</PresentationFormat>
  <Paragraphs>109</Paragraphs>
  <Slides>12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1" baseType="lpstr">
      <vt:lpstr>Aptos</vt:lpstr>
      <vt:lpstr>Arial</vt:lpstr>
      <vt:lpstr>AXPHIB+Calibri-Bold</vt:lpstr>
      <vt:lpstr>Grandview Display</vt:lpstr>
      <vt:lpstr>inherit</vt:lpstr>
      <vt:lpstr>Roboto</vt:lpstr>
      <vt:lpstr>Roboto Medium</vt:lpstr>
      <vt:lpstr>Times New Roman</vt:lpstr>
      <vt:lpstr>DashVTI</vt:lpstr>
      <vt:lpstr>Accesibilidad Freire-Villarrica</vt:lpstr>
      <vt:lpstr>Las rutas más accidentadas de Chile Fuente: Carabineros de Chile.</vt:lpstr>
      <vt:lpstr>Las rutas con más accidentes de Chile</vt:lpstr>
      <vt:lpstr>¿Qué localidades unen las distintas rutas?</vt:lpstr>
      <vt:lpstr>ACCIDENTES EN EL TRÁNSITO, SEGÚN DISTRIBUCIÓN ADMINISTRATIVA DE CHILE   AÑOS 2023 - 2024.   </vt:lpstr>
      <vt:lpstr>Accidentabilidad por Comuna en la Provincia de Cautín</vt:lpstr>
      <vt:lpstr> Porcentaje de Accidentabilidad Provincial y Regional de Ruta 199 (Freire-Villarrica-Pucón)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Ricardo Merino Cuevas</dc:creator>
  <cp:lastModifiedBy>Alejandro Escobar Jaramillo</cp:lastModifiedBy>
  <cp:revision>8</cp:revision>
  <dcterms:created xsi:type="dcterms:W3CDTF">2026-02-10T18:04:31Z</dcterms:created>
  <dcterms:modified xsi:type="dcterms:W3CDTF">2026-10-19T20:35:12Z</dcterms:modified>
</cp:coreProperties>
</file>